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p:sldMasterIdLst>
    <p:sldMasterId id="2147486564" r:id="rId1"/>
    <p:sldMasterId id="2147486576" r:id="rId2"/>
    <p:sldMasterId id="2147486588" r:id="rId3"/>
  </p:sldMasterIdLst>
  <p:notesMasterIdLst>
    <p:notesMasterId r:id="rId117"/>
  </p:notesMasterIdLst>
  <p:handoutMasterIdLst>
    <p:handoutMasterId r:id="rId118"/>
  </p:handoutMasterIdLst>
  <p:sldIdLst>
    <p:sldId id="257" r:id="rId4"/>
    <p:sldId id="403" r:id="rId5"/>
    <p:sldId id="1020" r:id="rId6"/>
    <p:sldId id="660" r:id="rId7"/>
    <p:sldId id="830" r:id="rId8"/>
    <p:sldId id="828" r:id="rId9"/>
    <p:sldId id="829" r:id="rId10"/>
    <p:sldId id="788" r:id="rId11"/>
    <p:sldId id="1074" r:id="rId12"/>
    <p:sldId id="717" r:id="rId13"/>
    <p:sldId id="802" r:id="rId14"/>
    <p:sldId id="407" r:id="rId15"/>
    <p:sldId id="792" r:id="rId16"/>
    <p:sldId id="755" r:id="rId17"/>
    <p:sldId id="1077" r:id="rId18"/>
    <p:sldId id="395" r:id="rId19"/>
    <p:sldId id="1236" r:id="rId20"/>
    <p:sldId id="1079" r:id="rId21"/>
    <p:sldId id="786" r:id="rId22"/>
    <p:sldId id="397" r:id="rId23"/>
    <p:sldId id="1080" r:id="rId24"/>
    <p:sldId id="1081" r:id="rId25"/>
    <p:sldId id="350" r:id="rId26"/>
    <p:sldId id="791" r:id="rId27"/>
    <p:sldId id="939" r:id="rId28"/>
    <p:sldId id="1005" r:id="rId29"/>
    <p:sldId id="1027" r:id="rId30"/>
    <p:sldId id="1013" r:id="rId31"/>
    <p:sldId id="1018" r:id="rId32"/>
    <p:sldId id="1016" r:id="rId33"/>
    <p:sldId id="756" r:id="rId34"/>
    <p:sldId id="498" r:id="rId35"/>
    <p:sldId id="1082" r:id="rId36"/>
    <p:sldId id="496" r:id="rId37"/>
    <p:sldId id="1085" r:id="rId38"/>
    <p:sldId id="1084" r:id="rId39"/>
    <p:sldId id="1083" r:id="rId40"/>
    <p:sldId id="421" r:id="rId41"/>
    <p:sldId id="483" r:id="rId42"/>
    <p:sldId id="568" r:id="rId43"/>
    <p:sldId id="569" r:id="rId44"/>
    <p:sldId id="422" r:id="rId45"/>
    <p:sldId id="586" r:id="rId46"/>
    <p:sldId id="1060" r:id="rId47"/>
    <p:sldId id="1094" r:id="rId48"/>
    <p:sldId id="1226" r:id="rId49"/>
    <p:sldId id="453" r:id="rId50"/>
    <p:sldId id="521" r:id="rId51"/>
    <p:sldId id="746" r:id="rId52"/>
    <p:sldId id="750" r:id="rId53"/>
    <p:sldId id="538" r:id="rId54"/>
    <p:sldId id="412" r:id="rId55"/>
    <p:sldId id="1233" r:id="rId56"/>
    <p:sldId id="479" r:id="rId57"/>
    <p:sldId id="420" r:id="rId58"/>
    <p:sldId id="494" r:id="rId59"/>
    <p:sldId id="452" r:id="rId60"/>
    <p:sldId id="1025" r:id="rId61"/>
    <p:sldId id="427" r:id="rId62"/>
    <p:sldId id="471" r:id="rId63"/>
    <p:sldId id="658" r:id="rId64"/>
    <p:sldId id="500" r:id="rId65"/>
    <p:sldId id="501" r:id="rId66"/>
    <p:sldId id="502" r:id="rId67"/>
    <p:sldId id="503" r:id="rId68"/>
    <p:sldId id="626" r:id="rId69"/>
    <p:sldId id="625" r:id="rId70"/>
    <p:sldId id="666" r:id="rId71"/>
    <p:sldId id="668" r:id="rId72"/>
    <p:sldId id="1022" r:id="rId73"/>
    <p:sldId id="1023" r:id="rId74"/>
    <p:sldId id="1024" r:id="rId75"/>
    <p:sldId id="1066" r:id="rId76"/>
    <p:sldId id="1067" r:id="rId77"/>
    <p:sldId id="940" r:id="rId78"/>
    <p:sldId id="1089" r:id="rId79"/>
    <p:sldId id="1090" r:id="rId80"/>
    <p:sldId id="1234" r:id="rId81"/>
    <p:sldId id="1086" r:id="rId82"/>
    <p:sldId id="1227" r:id="rId83"/>
    <p:sldId id="1229" r:id="rId84"/>
    <p:sldId id="1232" r:id="rId85"/>
    <p:sldId id="1087" r:id="rId86"/>
    <p:sldId id="504" r:id="rId87"/>
    <p:sldId id="505" r:id="rId88"/>
    <p:sldId id="506" r:id="rId89"/>
    <p:sldId id="1093" r:id="rId90"/>
    <p:sldId id="1091" r:id="rId91"/>
    <p:sldId id="943" r:id="rId92"/>
    <p:sldId id="1015" r:id="rId93"/>
    <p:sldId id="336" r:id="rId94"/>
    <p:sldId id="340" r:id="rId95"/>
    <p:sldId id="534" r:id="rId96"/>
    <p:sldId id="545" r:id="rId97"/>
    <p:sldId id="1092" r:id="rId98"/>
    <p:sldId id="793" r:id="rId99"/>
    <p:sldId id="998" r:id="rId100"/>
    <p:sldId id="933" r:id="rId101"/>
    <p:sldId id="1088" r:id="rId102"/>
    <p:sldId id="1026" r:id="rId103"/>
    <p:sldId id="487" r:id="rId104"/>
    <p:sldId id="942" r:id="rId105"/>
    <p:sldId id="837" r:id="rId106"/>
    <p:sldId id="1033" r:id="rId107"/>
    <p:sldId id="1035" r:id="rId108"/>
    <p:sldId id="1034" r:id="rId109"/>
    <p:sldId id="1032" r:id="rId110"/>
    <p:sldId id="1006" r:id="rId111"/>
    <p:sldId id="1062" r:id="rId112"/>
    <p:sldId id="1007" r:id="rId113"/>
    <p:sldId id="1031" r:id="rId114"/>
    <p:sldId id="1042" r:id="rId115"/>
    <p:sldId id="486" r:id="rId116"/>
  </p:sldIdLst>
  <p:sldSz cx="9144000" cy="6858000" type="screen4x3"/>
  <p:notesSz cx="7010400" cy="9296400"/>
  <p:embeddedFontLst>
    <p:embeddedFont>
      <p:font typeface="Book Antiqua" panose="02040602050305030304" pitchFamily="18" charset="0"/>
      <p:regular r:id="rId119"/>
      <p:bold r:id="rId120"/>
      <p:italic r:id="rId121"/>
      <p:boldItalic r:id="rId122"/>
    </p:embeddedFont>
    <p:embeddedFont>
      <p:font typeface="Souvenir Lt BT" panose="02080503040505020303" pitchFamily="18" charset="0"/>
      <p:regular r:id="rId123"/>
      <p:bold r:id="rId124"/>
      <p:italic r:id="rId125"/>
      <p:boldItalic r:id="rId126"/>
    </p:embeddedFont>
    <p:embeddedFont>
      <p:font typeface="Webdings" panose="05030102010509060703" pitchFamily="18" charset="2"/>
      <p:regular r:id="rId1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3BBEB45A-83CF-4918-B495-13CE4F08B1CA}">
          <p14:sldIdLst>
            <p14:sldId id="257"/>
            <p14:sldId id="403"/>
            <p14:sldId id="1020"/>
            <p14:sldId id="660"/>
            <p14:sldId id="830"/>
            <p14:sldId id="828"/>
            <p14:sldId id="829"/>
            <p14:sldId id="788"/>
            <p14:sldId id="1074"/>
            <p14:sldId id="717"/>
            <p14:sldId id="802"/>
            <p14:sldId id="407"/>
            <p14:sldId id="792"/>
            <p14:sldId id="755"/>
            <p14:sldId id="1077"/>
            <p14:sldId id="395"/>
            <p14:sldId id="1236"/>
            <p14:sldId id="1079"/>
            <p14:sldId id="786"/>
            <p14:sldId id="397"/>
            <p14:sldId id="1080"/>
            <p14:sldId id="1081"/>
            <p14:sldId id="350"/>
            <p14:sldId id="791"/>
            <p14:sldId id="939"/>
            <p14:sldId id="1005"/>
            <p14:sldId id="1027"/>
            <p14:sldId id="1013"/>
            <p14:sldId id="1018"/>
            <p14:sldId id="1016"/>
            <p14:sldId id="756"/>
            <p14:sldId id="498"/>
            <p14:sldId id="1082"/>
            <p14:sldId id="496"/>
            <p14:sldId id="1085"/>
            <p14:sldId id="1084"/>
            <p14:sldId id="1083"/>
            <p14:sldId id="421"/>
            <p14:sldId id="483"/>
            <p14:sldId id="568"/>
            <p14:sldId id="569"/>
            <p14:sldId id="422"/>
            <p14:sldId id="586"/>
            <p14:sldId id="1060"/>
            <p14:sldId id="1094"/>
            <p14:sldId id="1226"/>
            <p14:sldId id="453"/>
            <p14:sldId id="521"/>
            <p14:sldId id="746"/>
            <p14:sldId id="750"/>
            <p14:sldId id="538"/>
            <p14:sldId id="412"/>
            <p14:sldId id="1233"/>
            <p14:sldId id="479"/>
            <p14:sldId id="420"/>
            <p14:sldId id="494"/>
            <p14:sldId id="452"/>
            <p14:sldId id="1025"/>
            <p14:sldId id="427"/>
            <p14:sldId id="471"/>
            <p14:sldId id="658"/>
            <p14:sldId id="500"/>
            <p14:sldId id="501"/>
            <p14:sldId id="502"/>
            <p14:sldId id="503"/>
            <p14:sldId id="626"/>
            <p14:sldId id="625"/>
            <p14:sldId id="666"/>
            <p14:sldId id="668"/>
            <p14:sldId id="1022"/>
            <p14:sldId id="1023"/>
            <p14:sldId id="1024"/>
            <p14:sldId id="1066"/>
            <p14:sldId id="1067"/>
            <p14:sldId id="940"/>
            <p14:sldId id="1089"/>
            <p14:sldId id="1090"/>
            <p14:sldId id="1234"/>
            <p14:sldId id="1086"/>
            <p14:sldId id="1227"/>
            <p14:sldId id="1229"/>
            <p14:sldId id="1232"/>
            <p14:sldId id="1087"/>
            <p14:sldId id="504"/>
            <p14:sldId id="505"/>
            <p14:sldId id="506"/>
            <p14:sldId id="1093"/>
            <p14:sldId id="1091"/>
            <p14:sldId id="943"/>
            <p14:sldId id="1015"/>
            <p14:sldId id="336"/>
            <p14:sldId id="340"/>
            <p14:sldId id="534"/>
            <p14:sldId id="545"/>
            <p14:sldId id="1092"/>
            <p14:sldId id="793"/>
            <p14:sldId id="998"/>
            <p14:sldId id="933"/>
            <p14:sldId id="1088"/>
            <p14:sldId id="1026"/>
            <p14:sldId id="487"/>
            <p14:sldId id="942"/>
            <p14:sldId id="837"/>
            <p14:sldId id="1033"/>
            <p14:sldId id="1035"/>
            <p14:sldId id="1034"/>
            <p14:sldId id="1032"/>
            <p14:sldId id="1006"/>
            <p14:sldId id="1062"/>
            <p14:sldId id="1007"/>
            <p14:sldId id="1031"/>
            <p14:sldId id="1042"/>
            <p14:sldId id="4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F1F9BB-D2A0-EEA8-3F3D-7942D6F02E13}" name="RSA User" initials="RU" userId="S::RSA@rutvik.onmicrosoft.com::e20325b7-e52c-4b4f-a675-267ccde296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tvik Sanghvi" initials="RS" lastIdx="1" clrIdx="0">
    <p:extLst>
      <p:ext uri="{19B8F6BF-5375-455C-9EA6-DF929625EA0E}">
        <p15:presenceInfo xmlns:p15="http://schemas.microsoft.com/office/powerpoint/2012/main" userId="S::RSA@rutvik.onmicrosoft.com::e20325b7-e52c-4b4f-a675-267ccde296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48" autoAdjust="0"/>
  </p:normalViewPr>
  <p:slideViewPr>
    <p:cSldViewPr>
      <p:cViewPr varScale="1">
        <p:scale>
          <a:sx n="74" d="100"/>
          <a:sy n="74" d="100"/>
        </p:scale>
        <p:origin x="1670" y="72"/>
      </p:cViewPr>
      <p:guideLst>
        <p:guide orient="horz" pos="2160"/>
        <p:guide pos="2880"/>
      </p:guideLst>
    </p:cSldViewPr>
  </p:slideViewPr>
  <p:outlineViewPr>
    <p:cViewPr>
      <p:scale>
        <a:sx n="33" d="100"/>
        <a:sy n="33" d="100"/>
      </p:scale>
      <p:origin x="0" y="-10650"/>
    </p:cViewPr>
    <p:sldLst>
      <p:sld r:id="rId1" collapse="1"/>
      <p:sld r:id="rId2" collapse="1"/>
      <p:sld r:id="rId3" collapse="1"/>
    </p:sldLst>
  </p:outlineViewPr>
  <p:notesTextViewPr>
    <p:cViewPr>
      <p:scale>
        <a:sx n="100" d="100"/>
        <a:sy n="100" d="100"/>
      </p:scale>
      <p:origin x="0" y="0"/>
    </p:cViewPr>
  </p:notesTextViewPr>
  <p:sorterViewPr>
    <p:cViewPr>
      <p:scale>
        <a:sx n="80" d="100"/>
        <a:sy n="80" d="100"/>
      </p:scale>
      <p:origin x="0" y="5334"/>
    </p:cViewPr>
  </p:sorterViewPr>
  <p:notesViewPr>
    <p:cSldViewPr>
      <p:cViewPr>
        <p:scale>
          <a:sx n="66" d="100"/>
          <a:sy n="66" d="100"/>
        </p:scale>
        <p:origin x="3077" y="-456"/>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font" Target="fonts/font5.fntdata"/><Relationship Id="rId128" Type="http://schemas.openxmlformats.org/officeDocument/2006/relationships/commentAuthors" Target="commen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handoutMaster" Target="handoutMasters/handoutMaster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font" Target="fonts/font6.fntdata"/><Relationship Id="rId129" Type="http://schemas.openxmlformats.org/officeDocument/2006/relationships/presProps" Target="pres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font" Target="fonts/font1.fntdata"/><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font" Target="fonts/font2.fntdata"/><Relationship Id="rId125" Type="http://schemas.openxmlformats.org/officeDocument/2006/relationships/font" Target="fonts/font7.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font" Target="fonts/font3.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microsoft.com/office/2018/10/relationships/authors" Targe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49.xml"/><Relationship Id="rId1"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6DF22-7058-4122-AEEE-24B70E8CA261}" type="doc">
      <dgm:prSet loTypeId="urn:microsoft.com/office/officeart/2005/8/layout/hierarchy3" loCatId="list" qsTypeId="urn:microsoft.com/office/officeart/2005/8/quickstyle/3d2" qsCatId="3D" csTypeId="urn:microsoft.com/office/officeart/2005/8/colors/accent4_2" csCatId="accent4" phldr="1"/>
      <dgm:spPr/>
      <dgm:t>
        <a:bodyPr/>
        <a:lstStyle/>
        <a:p>
          <a:endParaRPr lang="en-IN"/>
        </a:p>
      </dgm:t>
    </dgm:pt>
    <dgm:pt modelId="{18410025-6A3D-49B3-A361-B8C862066A9F}">
      <dgm:prSet phldrT="[Text]" custT="1"/>
      <dgm:spPr/>
      <dgm:t>
        <a:bodyPr/>
        <a:lstStyle/>
        <a:p>
          <a:r>
            <a:rPr lang="en-IN" sz="3600" dirty="0"/>
            <a:t>Income-tax</a:t>
          </a:r>
        </a:p>
      </dgm:t>
    </dgm:pt>
    <dgm:pt modelId="{D2DC2E9E-B22C-4346-804E-C3AAECE90491}" type="parTrans" cxnId="{755D355C-C3E0-4F50-B0F1-C01225AE9D48}">
      <dgm:prSet/>
      <dgm:spPr/>
      <dgm:t>
        <a:bodyPr/>
        <a:lstStyle/>
        <a:p>
          <a:endParaRPr lang="en-IN"/>
        </a:p>
      </dgm:t>
    </dgm:pt>
    <dgm:pt modelId="{91A6F925-C160-4A9B-BF29-1ABDA39DDDE5}" type="sibTrans" cxnId="{755D355C-C3E0-4F50-B0F1-C01225AE9D48}">
      <dgm:prSet/>
      <dgm:spPr/>
      <dgm:t>
        <a:bodyPr/>
        <a:lstStyle/>
        <a:p>
          <a:endParaRPr lang="en-IN"/>
        </a:p>
      </dgm:t>
    </dgm:pt>
    <dgm:pt modelId="{324361DB-11DA-4D4B-A054-13AD43B71D1E}">
      <dgm:prSet phldrT="[Text]" custT="1"/>
      <dgm:spPr/>
      <dgm:t>
        <a:bodyPr/>
        <a:lstStyle/>
        <a:p>
          <a:r>
            <a:rPr lang="en-US" sz="2400" dirty="0">
              <a:solidFill>
                <a:srgbClr val="040404"/>
              </a:solidFill>
            </a:rPr>
            <a:t>Revenue Law</a:t>
          </a:r>
          <a:endParaRPr lang="en-IN" sz="2400" dirty="0">
            <a:solidFill>
              <a:srgbClr val="040404"/>
            </a:solidFill>
          </a:endParaRPr>
        </a:p>
      </dgm:t>
    </dgm:pt>
    <dgm:pt modelId="{90AA124F-08CA-4A89-B244-CD00286D18A2}" type="parTrans" cxnId="{58F6FCA8-AF06-4FC1-8F14-BD220CB9E217}">
      <dgm:prSet/>
      <dgm:spPr/>
      <dgm:t>
        <a:bodyPr/>
        <a:lstStyle/>
        <a:p>
          <a:endParaRPr lang="en-IN"/>
        </a:p>
      </dgm:t>
    </dgm:pt>
    <dgm:pt modelId="{190B00F3-65F6-4C5C-965B-4A5A5333A636}" type="sibTrans" cxnId="{58F6FCA8-AF06-4FC1-8F14-BD220CB9E217}">
      <dgm:prSet/>
      <dgm:spPr/>
      <dgm:t>
        <a:bodyPr/>
        <a:lstStyle/>
        <a:p>
          <a:endParaRPr lang="en-IN"/>
        </a:p>
      </dgm:t>
    </dgm:pt>
    <dgm:pt modelId="{4A84EC46-85DA-48F6-9B0B-1C0F98B3F93C}">
      <dgm:prSet phldrT="[Text]" custT="1"/>
      <dgm:spPr/>
      <dgm:t>
        <a:bodyPr/>
        <a:lstStyle/>
        <a:p>
          <a:r>
            <a:rPr lang="en-IN" sz="2400" u="none" dirty="0">
              <a:solidFill>
                <a:srgbClr val="040404"/>
              </a:solidFill>
            </a:rPr>
            <a:t>Disclosure</a:t>
          </a:r>
          <a:r>
            <a:rPr lang="en-IN" sz="2400" dirty="0">
              <a:solidFill>
                <a:srgbClr val="040404"/>
              </a:solidFill>
            </a:rPr>
            <a:t> of      foreign assets</a:t>
          </a:r>
        </a:p>
      </dgm:t>
    </dgm:pt>
    <dgm:pt modelId="{0B914451-36C3-4664-B852-C6325191E27E}" type="parTrans" cxnId="{13C5B72A-4F62-491C-95C7-1E7E0AE9CCAA}">
      <dgm:prSet/>
      <dgm:spPr/>
      <dgm:t>
        <a:bodyPr/>
        <a:lstStyle/>
        <a:p>
          <a:endParaRPr lang="en-IN"/>
        </a:p>
      </dgm:t>
    </dgm:pt>
    <dgm:pt modelId="{2BD84882-947A-48BC-8FB0-658EC131B722}" type="sibTrans" cxnId="{13C5B72A-4F62-491C-95C7-1E7E0AE9CCAA}">
      <dgm:prSet/>
      <dgm:spPr/>
      <dgm:t>
        <a:bodyPr/>
        <a:lstStyle/>
        <a:p>
          <a:endParaRPr lang="en-IN"/>
        </a:p>
      </dgm:t>
    </dgm:pt>
    <dgm:pt modelId="{E765F700-532A-42F7-98F9-F73D7821E19F}">
      <dgm:prSet custT="1"/>
      <dgm:spPr/>
      <dgm:t>
        <a:bodyPr/>
        <a:lstStyle/>
        <a:p>
          <a:r>
            <a:rPr lang="en-IN" sz="2000" dirty="0">
              <a:solidFill>
                <a:srgbClr val="040404"/>
              </a:solidFill>
            </a:rPr>
            <a:t>Generally, no prohibitions (except the limit on cash transactions)</a:t>
          </a:r>
        </a:p>
      </dgm:t>
    </dgm:pt>
    <dgm:pt modelId="{907CEC5F-8050-4FDB-8F8D-C4F007A0F539}" type="parTrans" cxnId="{F7C4E3B9-AC0C-49E3-A43D-3B1605C3382E}">
      <dgm:prSet/>
      <dgm:spPr/>
      <dgm:t>
        <a:bodyPr/>
        <a:lstStyle/>
        <a:p>
          <a:endParaRPr lang="en-IN"/>
        </a:p>
      </dgm:t>
    </dgm:pt>
    <dgm:pt modelId="{18BAF3E5-B2D0-4661-A964-3A412A5287B6}" type="sibTrans" cxnId="{F7C4E3B9-AC0C-49E3-A43D-3B1605C3382E}">
      <dgm:prSet/>
      <dgm:spPr/>
      <dgm:t>
        <a:bodyPr/>
        <a:lstStyle/>
        <a:p>
          <a:endParaRPr lang="en-IN"/>
        </a:p>
      </dgm:t>
    </dgm:pt>
    <dgm:pt modelId="{ED9976E5-27FE-433A-8679-5E91357931B9}">
      <dgm:prSet custT="1"/>
      <dgm:spPr/>
      <dgm:t>
        <a:bodyPr/>
        <a:lstStyle/>
        <a:p>
          <a:r>
            <a:rPr lang="en-IN" sz="2400" u="sng" dirty="0">
              <a:solidFill>
                <a:srgbClr val="040404"/>
              </a:solidFill>
            </a:rPr>
            <a:t>Collection</a:t>
          </a:r>
          <a:r>
            <a:rPr lang="en-IN" sz="2400" u="none" dirty="0">
              <a:solidFill>
                <a:srgbClr val="040404"/>
              </a:solidFill>
            </a:rPr>
            <a:t> </a:t>
          </a:r>
          <a:r>
            <a:rPr lang="en-IN" sz="2400" dirty="0">
              <a:solidFill>
                <a:srgbClr val="040404"/>
              </a:solidFill>
            </a:rPr>
            <a:t>of tax </a:t>
          </a:r>
        </a:p>
      </dgm:t>
    </dgm:pt>
    <dgm:pt modelId="{64E3016F-3DED-452D-8744-50A5189A8672}" type="parTrans" cxnId="{1266A6EB-0A77-44FB-B8A8-82D280C87F08}">
      <dgm:prSet/>
      <dgm:spPr/>
      <dgm:t>
        <a:bodyPr/>
        <a:lstStyle/>
        <a:p>
          <a:endParaRPr lang="en-IN"/>
        </a:p>
      </dgm:t>
    </dgm:pt>
    <dgm:pt modelId="{05519F9F-CA0E-435E-9215-4090758B226C}" type="sibTrans" cxnId="{1266A6EB-0A77-44FB-B8A8-82D280C87F08}">
      <dgm:prSet/>
      <dgm:spPr/>
      <dgm:t>
        <a:bodyPr/>
        <a:lstStyle/>
        <a:p>
          <a:endParaRPr lang="en-IN"/>
        </a:p>
      </dgm:t>
    </dgm:pt>
    <dgm:pt modelId="{E3E11E6E-F6C4-4712-8F87-4AF97703C64B}" type="pres">
      <dgm:prSet presAssocID="{EF66DF22-7058-4122-AEEE-24B70E8CA261}" presName="diagram" presStyleCnt="0">
        <dgm:presLayoutVars>
          <dgm:chPref val="1"/>
          <dgm:dir/>
          <dgm:animOne val="branch"/>
          <dgm:animLvl val="lvl"/>
          <dgm:resizeHandles/>
        </dgm:presLayoutVars>
      </dgm:prSet>
      <dgm:spPr/>
    </dgm:pt>
    <dgm:pt modelId="{B271562A-E5D6-4F4D-9B64-2826C7B2A71D}" type="pres">
      <dgm:prSet presAssocID="{18410025-6A3D-49B3-A361-B8C862066A9F}" presName="root" presStyleCnt="0"/>
      <dgm:spPr/>
    </dgm:pt>
    <dgm:pt modelId="{D07FDD9D-A2E5-490D-9963-B04997EA25BA}" type="pres">
      <dgm:prSet presAssocID="{18410025-6A3D-49B3-A361-B8C862066A9F}" presName="rootComposite" presStyleCnt="0"/>
      <dgm:spPr/>
    </dgm:pt>
    <dgm:pt modelId="{F4634A4C-9429-40F6-860E-485E9A19AFBF}" type="pres">
      <dgm:prSet presAssocID="{18410025-6A3D-49B3-A361-B8C862066A9F}" presName="rootText" presStyleLbl="node1" presStyleIdx="0" presStyleCnt="1" custScaleX="175053" custLinFactNeighborX="-37304"/>
      <dgm:spPr/>
    </dgm:pt>
    <dgm:pt modelId="{2B697665-BEF8-40BB-BB5A-8C25C0D2BA7C}" type="pres">
      <dgm:prSet presAssocID="{18410025-6A3D-49B3-A361-B8C862066A9F}" presName="rootConnector" presStyleLbl="node1" presStyleIdx="0" presStyleCnt="1"/>
      <dgm:spPr/>
    </dgm:pt>
    <dgm:pt modelId="{13E63723-7B0D-41D4-B691-A59B5AF6EED9}" type="pres">
      <dgm:prSet presAssocID="{18410025-6A3D-49B3-A361-B8C862066A9F}" presName="childShape" presStyleCnt="0"/>
      <dgm:spPr/>
    </dgm:pt>
    <dgm:pt modelId="{7B7AB015-3FCC-4337-9594-2CE8227D1D18}" type="pres">
      <dgm:prSet presAssocID="{90AA124F-08CA-4A89-B244-CD00286D18A2}" presName="Name13" presStyleLbl="parChTrans1D2" presStyleIdx="0" presStyleCnt="4"/>
      <dgm:spPr/>
    </dgm:pt>
    <dgm:pt modelId="{832172C5-4CCD-4024-BB4F-786608FD42F2}" type="pres">
      <dgm:prSet presAssocID="{324361DB-11DA-4D4B-A054-13AD43B71D1E}" presName="childText" presStyleLbl="bgAcc1" presStyleIdx="0" presStyleCnt="4" custScaleX="262277" custLinFactNeighborX="-26539">
        <dgm:presLayoutVars>
          <dgm:bulletEnabled val="1"/>
        </dgm:presLayoutVars>
      </dgm:prSet>
      <dgm:spPr/>
    </dgm:pt>
    <dgm:pt modelId="{23EEAF88-40D6-4221-8209-A9ACA98B2879}" type="pres">
      <dgm:prSet presAssocID="{64E3016F-3DED-452D-8744-50A5189A8672}" presName="Name13" presStyleLbl="parChTrans1D2" presStyleIdx="1" presStyleCnt="4"/>
      <dgm:spPr/>
    </dgm:pt>
    <dgm:pt modelId="{0EAAF1A9-D1DE-4879-84C6-17C77B7CC2DA}" type="pres">
      <dgm:prSet presAssocID="{ED9976E5-27FE-433A-8679-5E91357931B9}" presName="childText" presStyleLbl="bgAcc1" presStyleIdx="1" presStyleCnt="4" custScaleX="261860" custLinFactNeighborX="-26174">
        <dgm:presLayoutVars>
          <dgm:bulletEnabled val="1"/>
        </dgm:presLayoutVars>
      </dgm:prSet>
      <dgm:spPr/>
    </dgm:pt>
    <dgm:pt modelId="{4B57A69B-3041-4C70-A18C-1CC80AD96080}" type="pres">
      <dgm:prSet presAssocID="{0B914451-36C3-4664-B852-C6325191E27E}" presName="Name13" presStyleLbl="parChTrans1D2" presStyleIdx="2" presStyleCnt="4"/>
      <dgm:spPr/>
    </dgm:pt>
    <dgm:pt modelId="{A71D4560-5D73-4115-AFA5-435603DFDA75}" type="pres">
      <dgm:prSet presAssocID="{4A84EC46-85DA-48F6-9B0B-1C0F98B3F93C}" presName="childText" presStyleLbl="bgAcc1" presStyleIdx="2" presStyleCnt="4" custScaleX="262277" custLinFactNeighborX="-26539">
        <dgm:presLayoutVars>
          <dgm:bulletEnabled val="1"/>
        </dgm:presLayoutVars>
      </dgm:prSet>
      <dgm:spPr/>
    </dgm:pt>
    <dgm:pt modelId="{F8B05A8E-87E8-440D-AEAC-F2BFDA2D8F0F}" type="pres">
      <dgm:prSet presAssocID="{907CEC5F-8050-4FDB-8F8D-C4F007A0F539}" presName="Name13" presStyleLbl="parChTrans1D2" presStyleIdx="3" presStyleCnt="4"/>
      <dgm:spPr/>
    </dgm:pt>
    <dgm:pt modelId="{B4F7CD6B-363A-46C1-A7DA-8B946593B65C}" type="pres">
      <dgm:prSet presAssocID="{E765F700-532A-42F7-98F9-F73D7821E19F}" presName="childText" presStyleLbl="bgAcc1" presStyleIdx="3" presStyleCnt="4" custScaleX="262277" custScaleY="126311" custLinFactNeighborX="-26539">
        <dgm:presLayoutVars>
          <dgm:bulletEnabled val="1"/>
        </dgm:presLayoutVars>
      </dgm:prSet>
      <dgm:spPr/>
    </dgm:pt>
  </dgm:ptLst>
  <dgm:cxnLst>
    <dgm:cxn modelId="{BE821E06-D6C4-4D2E-B162-BF1B42D86835}" type="presOf" srcId="{64E3016F-3DED-452D-8744-50A5189A8672}" destId="{23EEAF88-40D6-4221-8209-A9ACA98B2879}" srcOrd="0" destOrd="0" presId="urn:microsoft.com/office/officeart/2005/8/layout/hierarchy3"/>
    <dgm:cxn modelId="{E4EA141B-1965-42DB-812E-20DC9083EE3A}" type="presOf" srcId="{E765F700-532A-42F7-98F9-F73D7821E19F}" destId="{B4F7CD6B-363A-46C1-A7DA-8B946593B65C}" srcOrd="0" destOrd="0" presId="urn:microsoft.com/office/officeart/2005/8/layout/hierarchy3"/>
    <dgm:cxn modelId="{E728BD22-DE7C-493E-AC6C-19B73A0A2E1F}" type="presOf" srcId="{EF66DF22-7058-4122-AEEE-24B70E8CA261}" destId="{E3E11E6E-F6C4-4712-8F87-4AF97703C64B}" srcOrd="0" destOrd="0" presId="urn:microsoft.com/office/officeart/2005/8/layout/hierarchy3"/>
    <dgm:cxn modelId="{13C5B72A-4F62-491C-95C7-1E7E0AE9CCAA}" srcId="{18410025-6A3D-49B3-A361-B8C862066A9F}" destId="{4A84EC46-85DA-48F6-9B0B-1C0F98B3F93C}" srcOrd="2" destOrd="0" parTransId="{0B914451-36C3-4664-B852-C6325191E27E}" sibTransId="{2BD84882-947A-48BC-8FB0-658EC131B722}"/>
    <dgm:cxn modelId="{422FA33F-197B-4636-906F-C8A3FB62ADAE}" type="presOf" srcId="{324361DB-11DA-4D4B-A054-13AD43B71D1E}" destId="{832172C5-4CCD-4024-BB4F-786608FD42F2}" srcOrd="0" destOrd="0" presId="urn:microsoft.com/office/officeart/2005/8/layout/hierarchy3"/>
    <dgm:cxn modelId="{755D355C-C3E0-4F50-B0F1-C01225AE9D48}" srcId="{EF66DF22-7058-4122-AEEE-24B70E8CA261}" destId="{18410025-6A3D-49B3-A361-B8C862066A9F}" srcOrd="0" destOrd="0" parTransId="{D2DC2E9E-B22C-4346-804E-C3AAECE90491}" sibTransId="{91A6F925-C160-4A9B-BF29-1ABDA39DDDE5}"/>
    <dgm:cxn modelId="{4FEFCB61-D3C6-4768-AEC3-4AA679C9C608}" type="presOf" srcId="{18410025-6A3D-49B3-A361-B8C862066A9F}" destId="{2B697665-BEF8-40BB-BB5A-8C25C0D2BA7C}" srcOrd="1" destOrd="0" presId="urn:microsoft.com/office/officeart/2005/8/layout/hierarchy3"/>
    <dgm:cxn modelId="{456A3D47-5855-4E18-92EA-5EB9E71C2AFB}" type="presOf" srcId="{0B914451-36C3-4664-B852-C6325191E27E}" destId="{4B57A69B-3041-4C70-A18C-1CC80AD96080}" srcOrd="0" destOrd="0" presId="urn:microsoft.com/office/officeart/2005/8/layout/hierarchy3"/>
    <dgm:cxn modelId="{ED4DA56F-2D97-4491-B626-9BA4F99D328B}" type="presOf" srcId="{18410025-6A3D-49B3-A361-B8C862066A9F}" destId="{F4634A4C-9429-40F6-860E-485E9A19AFBF}" srcOrd="0" destOrd="0" presId="urn:microsoft.com/office/officeart/2005/8/layout/hierarchy3"/>
    <dgm:cxn modelId="{9CEA6C71-D22A-4EB1-8C8F-76A7EC73106C}" type="presOf" srcId="{ED9976E5-27FE-433A-8679-5E91357931B9}" destId="{0EAAF1A9-D1DE-4879-84C6-17C77B7CC2DA}" srcOrd="0" destOrd="0" presId="urn:microsoft.com/office/officeart/2005/8/layout/hierarchy3"/>
    <dgm:cxn modelId="{0C3D5D97-5BC5-41EA-97B2-E6843E1FA824}" type="presOf" srcId="{907CEC5F-8050-4FDB-8F8D-C4F007A0F539}" destId="{F8B05A8E-87E8-440D-AEAC-F2BFDA2D8F0F}" srcOrd="0" destOrd="0" presId="urn:microsoft.com/office/officeart/2005/8/layout/hierarchy3"/>
    <dgm:cxn modelId="{58F6FCA8-AF06-4FC1-8F14-BD220CB9E217}" srcId="{18410025-6A3D-49B3-A361-B8C862066A9F}" destId="{324361DB-11DA-4D4B-A054-13AD43B71D1E}" srcOrd="0" destOrd="0" parTransId="{90AA124F-08CA-4A89-B244-CD00286D18A2}" sibTransId="{190B00F3-65F6-4C5C-965B-4A5A5333A636}"/>
    <dgm:cxn modelId="{F7C4E3B9-AC0C-49E3-A43D-3B1605C3382E}" srcId="{18410025-6A3D-49B3-A361-B8C862066A9F}" destId="{E765F700-532A-42F7-98F9-F73D7821E19F}" srcOrd="3" destOrd="0" parTransId="{907CEC5F-8050-4FDB-8F8D-C4F007A0F539}" sibTransId="{18BAF3E5-B2D0-4661-A964-3A412A5287B6}"/>
    <dgm:cxn modelId="{85933DD1-7566-4833-89A8-DB217F4D5BAE}" type="presOf" srcId="{4A84EC46-85DA-48F6-9B0B-1C0F98B3F93C}" destId="{A71D4560-5D73-4115-AFA5-435603DFDA75}" srcOrd="0" destOrd="0" presId="urn:microsoft.com/office/officeart/2005/8/layout/hierarchy3"/>
    <dgm:cxn modelId="{D49FD0E5-7DC5-4B19-B619-5983D78E3F62}" type="presOf" srcId="{90AA124F-08CA-4A89-B244-CD00286D18A2}" destId="{7B7AB015-3FCC-4337-9594-2CE8227D1D18}" srcOrd="0" destOrd="0" presId="urn:microsoft.com/office/officeart/2005/8/layout/hierarchy3"/>
    <dgm:cxn modelId="{1266A6EB-0A77-44FB-B8A8-82D280C87F08}" srcId="{18410025-6A3D-49B3-A361-B8C862066A9F}" destId="{ED9976E5-27FE-433A-8679-5E91357931B9}" srcOrd="1" destOrd="0" parTransId="{64E3016F-3DED-452D-8744-50A5189A8672}" sibTransId="{05519F9F-CA0E-435E-9215-4090758B226C}"/>
    <dgm:cxn modelId="{FAF0D93A-B5C8-41F1-A97D-914BDC109CF7}" type="presParOf" srcId="{E3E11E6E-F6C4-4712-8F87-4AF97703C64B}" destId="{B271562A-E5D6-4F4D-9B64-2826C7B2A71D}" srcOrd="0" destOrd="0" presId="urn:microsoft.com/office/officeart/2005/8/layout/hierarchy3"/>
    <dgm:cxn modelId="{12BC497A-276A-4556-ABE8-0374876CA934}" type="presParOf" srcId="{B271562A-E5D6-4F4D-9B64-2826C7B2A71D}" destId="{D07FDD9D-A2E5-490D-9963-B04997EA25BA}" srcOrd="0" destOrd="0" presId="urn:microsoft.com/office/officeart/2005/8/layout/hierarchy3"/>
    <dgm:cxn modelId="{FD3CC675-359B-4FE6-95C6-E5AE57D2A44A}" type="presParOf" srcId="{D07FDD9D-A2E5-490D-9963-B04997EA25BA}" destId="{F4634A4C-9429-40F6-860E-485E9A19AFBF}" srcOrd="0" destOrd="0" presId="urn:microsoft.com/office/officeart/2005/8/layout/hierarchy3"/>
    <dgm:cxn modelId="{1718E870-FA0E-406C-BE65-C39362F3C121}" type="presParOf" srcId="{D07FDD9D-A2E5-490D-9963-B04997EA25BA}" destId="{2B697665-BEF8-40BB-BB5A-8C25C0D2BA7C}" srcOrd="1" destOrd="0" presId="urn:microsoft.com/office/officeart/2005/8/layout/hierarchy3"/>
    <dgm:cxn modelId="{0028AD85-9557-4AA7-8936-A2A1C5CBA40D}" type="presParOf" srcId="{B271562A-E5D6-4F4D-9B64-2826C7B2A71D}" destId="{13E63723-7B0D-41D4-B691-A59B5AF6EED9}" srcOrd="1" destOrd="0" presId="urn:microsoft.com/office/officeart/2005/8/layout/hierarchy3"/>
    <dgm:cxn modelId="{6C573F18-B57F-4070-BFBE-538B71088DA9}" type="presParOf" srcId="{13E63723-7B0D-41D4-B691-A59B5AF6EED9}" destId="{7B7AB015-3FCC-4337-9594-2CE8227D1D18}" srcOrd="0" destOrd="0" presId="urn:microsoft.com/office/officeart/2005/8/layout/hierarchy3"/>
    <dgm:cxn modelId="{795C2CCB-4357-4272-9C15-599D4BA7A124}" type="presParOf" srcId="{13E63723-7B0D-41D4-B691-A59B5AF6EED9}" destId="{832172C5-4CCD-4024-BB4F-786608FD42F2}" srcOrd="1" destOrd="0" presId="urn:microsoft.com/office/officeart/2005/8/layout/hierarchy3"/>
    <dgm:cxn modelId="{3E05B9ED-2D88-4EC4-95AF-4CD087F43778}" type="presParOf" srcId="{13E63723-7B0D-41D4-B691-A59B5AF6EED9}" destId="{23EEAF88-40D6-4221-8209-A9ACA98B2879}" srcOrd="2" destOrd="0" presId="urn:microsoft.com/office/officeart/2005/8/layout/hierarchy3"/>
    <dgm:cxn modelId="{9D570CFD-60A7-400C-86C4-ADE39ABD6D6B}" type="presParOf" srcId="{13E63723-7B0D-41D4-B691-A59B5AF6EED9}" destId="{0EAAF1A9-D1DE-4879-84C6-17C77B7CC2DA}" srcOrd="3" destOrd="0" presId="urn:microsoft.com/office/officeart/2005/8/layout/hierarchy3"/>
    <dgm:cxn modelId="{C81AF12E-3285-4D8D-BCE0-0D0D44EAA7B1}" type="presParOf" srcId="{13E63723-7B0D-41D4-B691-A59B5AF6EED9}" destId="{4B57A69B-3041-4C70-A18C-1CC80AD96080}" srcOrd="4" destOrd="0" presId="urn:microsoft.com/office/officeart/2005/8/layout/hierarchy3"/>
    <dgm:cxn modelId="{0033230C-129E-494E-AC44-97EFE60EE6F5}" type="presParOf" srcId="{13E63723-7B0D-41D4-B691-A59B5AF6EED9}" destId="{A71D4560-5D73-4115-AFA5-435603DFDA75}" srcOrd="5" destOrd="0" presId="urn:microsoft.com/office/officeart/2005/8/layout/hierarchy3"/>
    <dgm:cxn modelId="{9F2D0407-438C-4E8C-A39F-DE79976D9A40}" type="presParOf" srcId="{13E63723-7B0D-41D4-B691-A59B5AF6EED9}" destId="{F8B05A8E-87E8-440D-AEAC-F2BFDA2D8F0F}" srcOrd="6" destOrd="0" presId="urn:microsoft.com/office/officeart/2005/8/layout/hierarchy3"/>
    <dgm:cxn modelId="{4E314BF9-94D5-49A5-B6E4-E81884C50F0A}" type="presParOf" srcId="{13E63723-7B0D-41D4-B691-A59B5AF6EED9}" destId="{B4F7CD6B-363A-46C1-A7DA-8B946593B65C}"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6DF22-7058-4122-AEEE-24B70E8CA261}" type="doc">
      <dgm:prSet loTypeId="urn:microsoft.com/office/officeart/2005/8/layout/hierarchy3" loCatId="list" qsTypeId="urn:microsoft.com/office/officeart/2005/8/quickstyle/3d2" qsCatId="3D" csTypeId="urn:microsoft.com/office/officeart/2005/8/colors/accent4_2" csCatId="accent4" phldr="1"/>
      <dgm:spPr/>
      <dgm:t>
        <a:bodyPr/>
        <a:lstStyle/>
        <a:p>
          <a:endParaRPr lang="en-IN"/>
        </a:p>
      </dgm:t>
    </dgm:pt>
    <dgm:pt modelId="{0D16D5EF-D107-4190-9BCF-9946D43CECF6}">
      <dgm:prSet phldrT="[Text]" custT="1"/>
      <dgm:spPr/>
      <dgm:t>
        <a:bodyPr/>
        <a:lstStyle/>
        <a:p>
          <a:r>
            <a:rPr lang="en-IN" sz="3600" dirty="0"/>
            <a:t>FEMA</a:t>
          </a:r>
        </a:p>
      </dgm:t>
    </dgm:pt>
    <dgm:pt modelId="{F0A31F8A-B29C-4D79-9ABD-88B1161B6154}" type="parTrans" cxnId="{3B4C0BFC-09B1-4FBC-8A16-A949DBED6E3E}">
      <dgm:prSet/>
      <dgm:spPr/>
      <dgm:t>
        <a:bodyPr/>
        <a:lstStyle/>
        <a:p>
          <a:endParaRPr lang="en-IN"/>
        </a:p>
      </dgm:t>
    </dgm:pt>
    <dgm:pt modelId="{6C32861A-DAFD-441B-BC76-A222968AB908}" type="sibTrans" cxnId="{3B4C0BFC-09B1-4FBC-8A16-A949DBED6E3E}">
      <dgm:prSet/>
      <dgm:spPr/>
      <dgm:t>
        <a:bodyPr/>
        <a:lstStyle/>
        <a:p>
          <a:endParaRPr lang="en-IN"/>
        </a:p>
      </dgm:t>
    </dgm:pt>
    <dgm:pt modelId="{7BE113DE-9900-4321-ABF9-0AD7A486F712}">
      <dgm:prSet phldrT="[Text]" custT="1"/>
      <dgm:spPr/>
      <dgm:t>
        <a:bodyPr/>
        <a:lstStyle/>
        <a:p>
          <a:r>
            <a:rPr lang="en-US" sz="2400" dirty="0">
              <a:solidFill>
                <a:srgbClr val="040404"/>
              </a:solidFill>
            </a:rPr>
            <a:t>Regulatory Law</a:t>
          </a:r>
          <a:endParaRPr lang="en-IN" sz="2400" dirty="0">
            <a:solidFill>
              <a:srgbClr val="040404"/>
            </a:solidFill>
          </a:endParaRPr>
        </a:p>
      </dgm:t>
    </dgm:pt>
    <dgm:pt modelId="{B9FB7CAC-51F8-4629-AA00-25193EAE896A}" type="parTrans" cxnId="{9A3273E1-914E-4623-93AB-1F083921878B}">
      <dgm:prSet/>
      <dgm:spPr/>
      <dgm:t>
        <a:bodyPr/>
        <a:lstStyle/>
        <a:p>
          <a:endParaRPr lang="en-IN"/>
        </a:p>
      </dgm:t>
    </dgm:pt>
    <dgm:pt modelId="{345195CD-615D-4E48-B3FA-9171CD6F4D26}" type="sibTrans" cxnId="{9A3273E1-914E-4623-93AB-1F083921878B}">
      <dgm:prSet/>
      <dgm:spPr/>
      <dgm:t>
        <a:bodyPr/>
        <a:lstStyle/>
        <a:p>
          <a:endParaRPr lang="en-IN"/>
        </a:p>
      </dgm:t>
    </dgm:pt>
    <dgm:pt modelId="{38075696-3D59-4EA5-9E1A-412A86C7B194}">
      <dgm:prSet phldrT="[Text]" custT="1"/>
      <dgm:spPr/>
      <dgm:t>
        <a:bodyPr/>
        <a:lstStyle/>
        <a:p>
          <a:r>
            <a:rPr lang="en-IN" sz="2000" dirty="0">
              <a:solidFill>
                <a:srgbClr val="040404"/>
              </a:solidFill>
            </a:rPr>
            <a:t>Limits, conditions,  reporting, compliances</a:t>
          </a:r>
        </a:p>
      </dgm:t>
    </dgm:pt>
    <dgm:pt modelId="{AB4FB502-18E7-4093-8108-392DCFEB18B8}" type="parTrans" cxnId="{7C0957B6-4B4E-4336-85A7-B904B3EAF798}">
      <dgm:prSet/>
      <dgm:spPr/>
      <dgm:t>
        <a:bodyPr/>
        <a:lstStyle/>
        <a:p>
          <a:endParaRPr lang="en-IN"/>
        </a:p>
      </dgm:t>
    </dgm:pt>
    <dgm:pt modelId="{C584256F-B81B-4157-9C84-0E93831CA053}" type="sibTrans" cxnId="{7C0957B6-4B4E-4336-85A7-B904B3EAF798}">
      <dgm:prSet/>
      <dgm:spPr/>
      <dgm:t>
        <a:bodyPr/>
        <a:lstStyle/>
        <a:p>
          <a:endParaRPr lang="en-IN"/>
        </a:p>
      </dgm:t>
    </dgm:pt>
    <dgm:pt modelId="{7D55CBA4-27B3-4746-BB1E-1D68F7D8AF6F}">
      <dgm:prSet custT="1"/>
      <dgm:spPr/>
      <dgm:t>
        <a:bodyPr/>
        <a:lstStyle/>
        <a:p>
          <a:r>
            <a:rPr lang="en-IN" sz="2000" dirty="0">
              <a:solidFill>
                <a:srgbClr val="040404"/>
              </a:solidFill>
            </a:rPr>
            <a:t>Everything is </a:t>
          </a:r>
          <a:r>
            <a:rPr lang="en-IN" sz="2000" u="none" dirty="0">
              <a:solidFill>
                <a:srgbClr val="040404"/>
              </a:solidFill>
            </a:rPr>
            <a:t>prohibited</a:t>
          </a:r>
          <a:r>
            <a:rPr lang="en-IN" sz="2000" dirty="0">
              <a:solidFill>
                <a:srgbClr val="040404"/>
              </a:solidFill>
            </a:rPr>
            <a:t>, unless specifically permitted</a:t>
          </a:r>
        </a:p>
      </dgm:t>
    </dgm:pt>
    <dgm:pt modelId="{655C1783-F634-48C1-80A1-F46D5F1C5711}" type="parTrans" cxnId="{6C05FDF2-2A73-4FB3-A9A9-5256CC9142C8}">
      <dgm:prSet/>
      <dgm:spPr/>
      <dgm:t>
        <a:bodyPr/>
        <a:lstStyle/>
        <a:p>
          <a:endParaRPr lang="en-IN"/>
        </a:p>
      </dgm:t>
    </dgm:pt>
    <dgm:pt modelId="{3A2C2286-1AB6-49EC-AD7A-EB7A088EA906}" type="sibTrans" cxnId="{6C05FDF2-2A73-4FB3-A9A9-5256CC9142C8}">
      <dgm:prSet/>
      <dgm:spPr/>
      <dgm:t>
        <a:bodyPr/>
        <a:lstStyle/>
        <a:p>
          <a:endParaRPr lang="en-IN"/>
        </a:p>
      </dgm:t>
    </dgm:pt>
    <dgm:pt modelId="{88D6D268-923A-4C09-B833-374B9362C80E}">
      <dgm:prSet custT="1"/>
      <dgm:spPr/>
      <dgm:t>
        <a:bodyPr/>
        <a:lstStyle/>
        <a:p>
          <a:r>
            <a:rPr lang="en-IN" sz="2050" u="sng" dirty="0">
              <a:solidFill>
                <a:srgbClr val="040404"/>
              </a:solidFill>
            </a:rPr>
            <a:t>Permissibility</a:t>
          </a:r>
          <a:r>
            <a:rPr lang="en-IN" sz="2050" dirty="0">
              <a:solidFill>
                <a:srgbClr val="040404"/>
              </a:solidFill>
            </a:rPr>
            <a:t> for entering into a particular transaction</a:t>
          </a:r>
        </a:p>
      </dgm:t>
    </dgm:pt>
    <dgm:pt modelId="{F603FC7E-B462-44C6-A026-B9F058FA667F}" type="parTrans" cxnId="{59D1200B-E13F-46C7-AB85-978A89F76AB5}">
      <dgm:prSet/>
      <dgm:spPr/>
      <dgm:t>
        <a:bodyPr/>
        <a:lstStyle/>
        <a:p>
          <a:endParaRPr lang="en-IN"/>
        </a:p>
      </dgm:t>
    </dgm:pt>
    <dgm:pt modelId="{40C07FFF-206C-409F-8E15-7CD3DF52B481}" type="sibTrans" cxnId="{59D1200B-E13F-46C7-AB85-978A89F76AB5}">
      <dgm:prSet/>
      <dgm:spPr/>
      <dgm:t>
        <a:bodyPr/>
        <a:lstStyle/>
        <a:p>
          <a:endParaRPr lang="en-IN"/>
        </a:p>
      </dgm:t>
    </dgm:pt>
    <dgm:pt modelId="{E3E11E6E-F6C4-4712-8F87-4AF97703C64B}" type="pres">
      <dgm:prSet presAssocID="{EF66DF22-7058-4122-AEEE-24B70E8CA261}" presName="diagram" presStyleCnt="0">
        <dgm:presLayoutVars>
          <dgm:chPref val="1"/>
          <dgm:dir/>
          <dgm:animOne val="branch"/>
          <dgm:animLvl val="lvl"/>
          <dgm:resizeHandles/>
        </dgm:presLayoutVars>
      </dgm:prSet>
      <dgm:spPr/>
    </dgm:pt>
    <dgm:pt modelId="{5E7B1368-E97B-49E1-9D07-515121EF02E5}" type="pres">
      <dgm:prSet presAssocID="{0D16D5EF-D107-4190-9BCF-9946D43CECF6}" presName="root" presStyleCnt="0"/>
      <dgm:spPr/>
    </dgm:pt>
    <dgm:pt modelId="{AD8DEA19-99C5-47E4-BFAF-DA11E16116D2}" type="pres">
      <dgm:prSet presAssocID="{0D16D5EF-D107-4190-9BCF-9946D43CECF6}" presName="rootComposite" presStyleCnt="0"/>
      <dgm:spPr/>
    </dgm:pt>
    <dgm:pt modelId="{F2FB1832-A9AF-4DC2-AFC1-F6F8634653AB}" type="pres">
      <dgm:prSet presAssocID="{0D16D5EF-D107-4190-9BCF-9946D43CECF6}" presName="rootText" presStyleLbl="node1" presStyleIdx="0" presStyleCnt="1" custScaleX="129230" custLinFactNeighborX="1720"/>
      <dgm:spPr/>
    </dgm:pt>
    <dgm:pt modelId="{C2143F9D-1F3C-4842-AD3E-91663138FA7C}" type="pres">
      <dgm:prSet presAssocID="{0D16D5EF-D107-4190-9BCF-9946D43CECF6}" presName="rootConnector" presStyleLbl="node1" presStyleIdx="0" presStyleCnt="1"/>
      <dgm:spPr/>
    </dgm:pt>
    <dgm:pt modelId="{0CDA5DED-D991-440F-B730-3D810EFC1F27}" type="pres">
      <dgm:prSet presAssocID="{0D16D5EF-D107-4190-9BCF-9946D43CECF6}" presName="childShape" presStyleCnt="0"/>
      <dgm:spPr/>
    </dgm:pt>
    <dgm:pt modelId="{A42C4169-3D6D-42FA-817E-E30C92F5B02C}" type="pres">
      <dgm:prSet presAssocID="{B9FB7CAC-51F8-4629-AA00-25193EAE896A}" presName="Name13" presStyleLbl="parChTrans1D2" presStyleIdx="0" presStyleCnt="4"/>
      <dgm:spPr/>
    </dgm:pt>
    <dgm:pt modelId="{AB3FE639-7696-4833-960C-0A5B14BA6118}" type="pres">
      <dgm:prSet presAssocID="{7BE113DE-9900-4321-ABF9-0AD7A486F712}" presName="childText" presStyleLbl="bgAcc1" presStyleIdx="0" presStyleCnt="4" custScaleX="269841" custLinFactNeighborX="2104" custLinFactNeighborY="-4028">
        <dgm:presLayoutVars>
          <dgm:bulletEnabled val="1"/>
        </dgm:presLayoutVars>
      </dgm:prSet>
      <dgm:spPr/>
    </dgm:pt>
    <dgm:pt modelId="{6770DFDD-E1C8-4429-B646-7C44C6FA428C}" type="pres">
      <dgm:prSet presAssocID="{F603FC7E-B462-44C6-A026-B9F058FA667F}" presName="Name13" presStyleLbl="parChTrans1D2" presStyleIdx="1" presStyleCnt="4"/>
      <dgm:spPr/>
    </dgm:pt>
    <dgm:pt modelId="{E06720D4-DB2D-41AC-8227-7653CF30B32F}" type="pres">
      <dgm:prSet presAssocID="{88D6D268-923A-4C09-B833-374B9362C80E}" presName="childText" presStyleLbl="bgAcc1" presStyleIdx="1" presStyleCnt="4" custScaleX="267101" custScaleY="107697" custLinFactNeighborX="2104">
        <dgm:presLayoutVars>
          <dgm:bulletEnabled val="1"/>
        </dgm:presLayoutVars>
      </dgm:prSet>
      <dgm:spPr/>
    </dgm:pt>
    <dgm:pt modelId="{EF553D72-C89F-48F9-958F-3064F094F2D0}" type="pres">
      <dgm:prSet presAssocID="{655C1783-F634-48C1-80A1-F46D5F1C5711}" presName="Name13" presStyleLbl="parChTrans1D2" presStyleIdx="2" presStyleCnt="4"/>
      <dgm:spPr/>
    </dgm:pt>
    <dgm:pt modelId="{1D82310F-0E55-49B1-A975-3AC0CB647D9D}" type="pres">
      <dgm:prSet presAssocID="{7D55CBA4-27B3-4746-BB1E-1D68F7D8AF6F}" presName="childText" presStyleLbl="bgAcc1" presStyleIdx="2" presStyleCnt="4" custScaleX="269841" custScaleY="114747" custLinFactNeighborX="2372">
        <dgm:presLayoutVars>
          <dgm:bulletEnabled val="1"/>
        </dgm:presLayoutVars>
      </dgm:prSet>
      <dgm:spPr/>
    </dgm:pt>
    <dgm:pt modelId="{3645AAF8-0430-4E85-8ECB-8E258717674C}" type="pres">
      <dgm:prSet presAssocID="{AB4FB502-18E7-4093-8108-392DCFEB18B8}" presName="Name13" presStyleLbl="parChTrans1D2" presStyleIdx="3" presStyleCnt="4"/>
      <dgm:spPr/>
    </dgm:pt>
    <dgm:pt modelId="{9C63564B-0209-4438-9241-03C80492A80C}" type="pres">
      <dgm:prSet presAssocID="{38075696-3D59-4EA5-9E1A-412A86C7B194}" presName="childText" presStyleLbl="bgAcc1" presStyleIdx="3" presStyleCnt="4" custScaleX="269841" custLinFactNeighborX="2372">
        <dgm:presLayoutVars>
          <dgm:bulletEnabled val="1"/>
        </dgm:presLayoutVars>
      </dgm:prSet>
      <dgm:spPr/>
    </dgm:pt>
  </dgm:ptLst>
  <dgm:cxnLst>
    <dgm:cxn modelId="{59D1200B-E13F-46C7-AB85-978A89F76AB5}" srcId="{0D16D5EF-D107-4190-9BCF-9946D43CECF6}" destId="{88D6D268-923A-4C09-B833-374B9362C80E}" srcOrd="1" destOrd="0" parTransId="{F603FC7E-B462-44C6-A026-B9F058FA667F}" sibTransId="{40C07FFF-206C-409F-8E15-7CD3DF52B481}"/>
    <dgm:cxn modelId="{2CF0B40B-4338-4FF7-B07C-9DA933DD8363}" type="presOf" srcId="{7D55CBA4-27B3-4746-BB1E-1D68F7D8AF6F}" destId="{1D82310F-0E55-49B1-A975-3AC0CB647D9D}" srcOrd="0" destOrd="0" presId="urn:microsoft.com/office/officeart/2005/8/layout/hierarchy3"/>
    <dgm:cxn modelId="{E728BD22-DE7C-493E-AC6C-19B73A0A2E1F}" type="presOf" srcId="{EF66DF22-7058-4122-AEEE-24B70E8CA261}" destId="{E3E11E6E-F6C4-4712-8F87-4AF97703C64B}" srcOrd="0" destOrd="0" presId="urn:microsoft.com/office/officeart/2005/8/layout/hierarchy3"/>
    <dgm:cxn modelId="{8E98B427-73AD-4E8C-A425-E4BFD0EF342B}" type="presOf" srcId="{655C1783-F634-48C1-80A1-F46D5F1C5711}" destId="{EF553D72-C89F-48F9-958F-3064F094F2D0}" srcOrd="0" destOrd="0" presId="urn:microsoft.com/office/officeart/2005/8/layout/hierarchy3"/>
    <dgm:cxn modelId="{66A2103A-ECF1-44AD-957A-4BD01FFF2902}" type="presOf" srcId="{B9FB7CAC-51F8-4629-AA00-25193EAE896A}" destId="{A42C4169-3D6D-42FA-817E-E30C92F5B02C}" srcOrd="0" destOrd="0" presId="urn:microsoft.com/office/officeart/2005/8/layout/hierarchy3"/>
    <dgm:cxn modelId="{905D8352-5059-4110-84B0-157305126DEE}" type="presOf" srcId="{F603FC7E-B462-44C6-A026-B9F058FA667F}" destId="{6770DFDD-E1C8-4429-B646-7C44C6FA428C}" srcOrd="0" destOrd="0" presId="urn:microsoft.com/office/officeart/2005/8/layout/hierarchy3"/>
    <dgm:cxn modelId="{F439237A-C9D0-4672-845F-8628630C4C57}" type="presOf" srcId="{38075696-3D59-4EA5-9E1A-412A86C7B194}" destId="{9C63564B-0209-4438-9241-03C80492A80C}" srcOrd="0" destOrd="0" presId="urn:microsoft.com/office/officeart/2005/8/layout/hierarchy3"/>
    <dgm:cxn modelId="{64AD388D-ABF6-4E6B-83D4-CF5778E699B4}" type="presOf" srcId="{0D16D5EF-D107-4190-9BCF-9946D43CECF6}" destId="{F2FB1832-A9AF-4DC2-AFC1-F6F8634653AB}" srcOrd="0" destOrd="0" presId="urn:microsoft.com/office/officeart/2005/8/layout/hierarchy3"/>
    <dgm:cxn modelId="{7083E09A-3FC0-422C-98C4-C27F57A526B7}" type="presOf" srcId="{7BE113DE-9900-4321-ABF9-0AD7A486F712}" destId="{AB3FE639-7696-4833-960C-0A5B14BA6118}" srcOrd="0" destOrd="0" presId="urn:microsoft.com/office/officeart/2005/8/layout/hierarchy3"/>
    <dgm:cxn modelId="{7C0957B6-4B4E-4336-85A7-B904B3EAF798}" srcId="{0D16D5EF-D107-4190-9BCF-9946D43CECF6}" destId="{38075696-3D59-4EA5-9E1A-412A86C7B194}" srcOrd="3" destOrd="0" parTransId="{AB4FB502-18E7-4093-8108-392DCFEB18B8}" sibTransId="{C584256F-B81B-4157-9C84-0E93831CA053}"/>
    <dgm:cxn modelId="{C167B7C2-D64E-4B41-8B16-CC90F0F0B391}" type="presOf" srcId="{AB4FB502-18E7-4093-8108-392DCFEB18B8}" destId="{3645AAF8-0430-4E85-8ECB-8E258717674C}" srcOrd="0" destOrd="0" presId="urn:microsoft.com/office/officeart/2005/8/layout/hierarchy3"/>
    <dgm:cxn modelId="{9D0484D7-BAEB-4FCA-B5AA-5D1AAEBD4DAA}" type="presOf" srcId="{0D16D5EF-D107-4190-9BCF-9946D43CECF6}" destId="{C2143F9D-1F3C-4842-AD3E-91663138FA7C}" srcOrd="1" destOrd="0" presId="urn:microsoft.com/office/officeart/2005/8/layout/hierarchy3"/>
    <dgm:cxn modelId="{9A3273E1-914E-4623-93AB-1F083921878B}" srcId="{0D16D5EF-D107-4190-9BCF-9946D43CECF6}" destId="{7BE113DE-9900-4321-ABF9-0AD7A486F712}" srcOrd="0" destOrd="0" parTransId="{B9FB7CAC-51F8-4629-AA00-25193EAE896A}" sibTransId="{345195CD-615D-4E48-B3FA-9171CD6F4D26}"/>
    <dgm:cxn modelId="{6282B7F0-6ECC-45D1-B288-91BB7965DDC5}" type="presOf" srcId="{88D6D268-923A-4C09-B833-374B9362C80E}" destId="{E06720D4-DB2D-41AC-8227-7653CF30B32F}" srcOrd="0" destOrd="0" presId="urn:microsoft.com/office/officeart/2005/8/layout/hierarchy3"/>
    <dgm:cxn modelId="{6C05FDF2-2A73-4FB3-A9A9-5256CC9142C8}" srcId="{0D16D5EF-D107-4190-9BCF-9946D43CECF6}" destId="{7D55CBA4-27B3-4746-BB1E-1D68F7D8AF6F}" srcOrd="2" destOrd="0" parTransId="{655C1783-F634-48C1-80A1-F46D5F1C5711}" sibTransId="{3A2C2286-1AB6-49EC-AD7A-EB7A088EA906}"/>
    <dgm:cxn modelId="{3B4C0BFC-09B1-4FBC-8A16-A949DBED6E3E}" srcId="{EF66DF22-7058-4122-AEEE-24B70E8CA261}" destId="{0D16D5EF-D107-4190-9BCF-9946D43CECF6}" srcOrd="0" destOrd="0" parTransId="{F0A31F8A-B29C-4D79-9ABD-88B1161B6154}" sibTransId="{6C32861A-DAFD-441B-BC76-A222968AB908}"/>
    <dgm:cxn modelId="{1A07FF12-B078-4DC9-A285-A21F069F1272}" type="presParOf" srcId="{E3E11E6E-F6C4-4712-8F87-4AF97703C64B}" destId="{5E7B1368-E97B-49E1-9D07-515121EF02E5}" srcOrd="0" destOrd="0" presId="urn:microsoft.com/office/officeart/2005/8/layout/hierarchy3"/>
    <dgm:cxn modelId="{4278FBD3-B2AF-4864-A111-30FE234FD517}" type="presParOf" srcId="{5E7B1368-E97B-49E1-9D07-515121EF02E5}" destId="{AD8DEA19-99C5-47E4-BFAF-DA11E16116D2}" srcOrd="0" destOrd="0" presId="urn:microsoft.com/office/officeart/2005/8/layout/hierarchy3"/>
    <dgm:cxn modelId="{56C8A728-89D9-4AD5-8B0D-7B7658128066}" type="presParOf" srcId="{AD8DEA19-99C5-47E4-BFAF-DA11E16116D2}" destId="{F2FB1832-A9AF-4DC2-AFC1-F6F8634653AB}" srcOrd="0" destOrd="0" presId="urn:microsoft.com/office/officeart/2005/8/layout/hierarchy3"/>
    <dgm:cxn modelId="{61A6CE64-8657-4EDB-91B1-CC0161D8CBF0}" type="presParOf" srcId="{AD8DEA19-99C5-47E4-BFAF-DA11E16116D2}" destId="{C2143F9D-1F3C-4842-AD3E-91663138FA7C}" srcOrd="1" destOrd="0" presId="urn:microsoft.com/office/officeart/2005/8/layout/hierarchy3"/>
    <dgm:cxn modelId="{BDFE662D-47FD-4918-BBDB-F2C0CB29FC61}" type="presParOf" srcId="{5E7B1368-E97B-49E1-9D07-515121EF02E5}" destId="{0CDA5DED-D991-440F-B730-3D810EFC1F27}" srcOrd="1" destOrd="0" presId="urn:microsoft.com/office/officeart/2005/8/layout/hierarchy3"/>
    <dgm:cxn modelId="{D09E5859-278D-4B91-91F8-1B7F042BED10}" type="presParOf" srcId="{0CDA5DED-D991-440F-B730-3D810EFC1F27}" destId="{A42C4169-3D6D-42FA-817E-E30C92F5B02C}" srcOrd="0" destOrd="0" presId="urn:microsoft.com/office/officeart/2005/8/layout/hierarchy3"/>
    <dgm:cxn modelId="{509B1513-061E-40F4-9147-C6D417F6D063}" type="presParOf" srcId="{0CDA5DED-D991-440F-B730-3D810EFC1F27}" destId="{AB3FE639-7696-4833-960C-0A5B14BA6118}" srcOrd="1" destOrd="0" presId="urn:microsoft.com/office/officeart/2005/8/layout/hierarchy3"/>
    <dgm:cxn modelId="{EA9674B0-F544-4C04-8963-1E3C7248939C}" type="presParOf" srcId="{0CDA5DED-D991-440F-B730-3D810EFC1F27}" destId="{6770DFDD-E1C8-4429-B646-7C44C6FA428C}" srcOrd="2" destOrd="0" presId="urn:microsoft.com/office/officeart/2005/8/layout/hierarchy3"/>
    <dgm:cxn modelId="{22E12317-D0A9-4E35-B197-88896EAA434D}" type="presParOf" srcId="{0CDA5DED-D991-440F-B730-3D810EFC1F27}" destId="{E06720D4-DB2D-41AC-8227-7653CF30B32F}" srcOrd="3" destOrd="0" presId="urn:microsoft.com/office/officeart/2005/8/layout/hierarchy3"/>
    <dgm:cxn modelId="{BF8A4ACD-B58D-448B-84B7-DB39EAE67314}" type="presParOf" srcId="{0CDA5DED-D991-440F-B730-3D810EFC1F27}" destId="{EF553D72-C89F-48F9-958F-3064F094F2D0}" srcOrd="4" destOrd="0" presId="urn:microsoft.com/office/officeart/2005/8/layout/hierarchy3"/>
    <dgm:cxn modelId="{E0F41C1B-0C29-4CE6-80AB-F76A72430452}" type="presParOf" srcId="{0CDA5DED-D991-440F-B730-3D810EFC1F27}" destId="{1D82310F-0E55-49B1-A975-3AC0CB647D9D}" srcOrd="5" destOrd="0" presId="urn:microsoft.com/office/officeart/2005/8/layout/hierarchy3"/>
    <dgm:cxn modelId="{818AAFCC-3743-448E-A118-109B633EA32F}" type="presParOf" srcId="{0CDA5DED-D991-440F-B730-3D810EFC1F27}" destId="{3645AAF8-0430-4E85-8ECB-8E258717674C}" srcOrd="6" destOrd="0" presId="urn:microsoft.com/office/officeart/2005/8/layout/hierarchy3"/>
    <dgm:cxn modelId="{B817FA38-612A-4093-90FE-D333B487C98E}" type="presParOf" srcId="{0CDA5DED-D991-440F-B730-3D810EFC1F27}" destId="{9C63564B-0209-4438-9241-03C80492A80C}"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609A5-EB83-43D6-A51C-D504B4952B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4B941CC4-CFF5-4CEB-99EF-C24FBBCDF1D7}">
      <dgm:prSet phldrT="[Text]" custT="1"/>
      <dgm:spPr/>
      <dgm:t>
        <a:bodyPr/>
        <a:lstStyle/>
        <a:p>
          <a:r>
            <a:rPr lang="en-US" sz="3200" dirty="0"/>
            <a:t>Resident u/s. 6(1)</a:t>
          </a:r>
          <a:endParaRPr lang="en-IN" sz="3200" dirty="0"/>
        </a:p>
      </dgm:t>
    </dgm:pt>
    <dgm:pt modelId="{5684707E-47FD-44AC-8F54-2A7C64A7602E}" type="parTrans" cxnId="{B5EEAD5D-134A-41D7-8FF7-A4EE1549E074}">
      <dgm:prSet/>
      <dgm:spPr/>
      <dgm:t>
        <a:bodyPr/>
        <a:lstStyle/>
        <a:p>
          <a:endParaRPr lang="en-IN"/>
        </a:p>
      </dgm:t>
    </dgm:pt>
    <dgm:pt modelId="{55D70BB9-404B-47CC-BA7A-364A599A7AC1}" type="sibTrans" cxnId="{B5EEAD5D-134A-41D7-8FF7-A4EE1549E074}">
      <dgm:prSet/>
      <dgm:spPr/>
      <dgm:t>
        <a:bodyPr/>
        <a:lstStyle/>
        <a:p>
          <a:endParaRPr lang="en-IN"/>
        </a:p>
      </dgm:t>
    </dgm:pt>
    <dgm:pt modelId="{E47ED5F1-5989-4CC5-8653-730EC334FD39}">
      <dgm:prSet phldrT="[Text]" custT="1"/>
      <dgm:spPr/>
      <dgm:t>
        <a:bodyPr/>
        <a:lstStyle/>
        <a:p>
          <a:r>
            <a:rPr lang="en-US" sz="2400" b="1" dirty="0"/>
            <a:t>Non-Resident</a:t>
          </a:r>
          <a:r>
            <a:rPr lang="en-US" sz="2400" dirty="0"/>
            <a:t> in </a:t>
          </a:r>
          <a:r>
            <a:rPr lang="en-US" sz="2400" b="1" u="sng" dirty="0"/>
            <a:t>&gt;</a:t>
          </a:r>
          <a:r>
            <a:rPr lang="en-US" sz="2400" b="1" dirty="0"/>
            <a:t> 9 years</a:t>
          </a:r>
        </a:p>
        <a:p>
          <a:r>
            <a:rPr lang="en-US" sz="2400" dirty="0"/>
            <a:t>in preceding </a:t>
          </a:r>
          <a:r>
            <a:rPr lang="en-US" sz="2400" b="1" dirty="0"/>
            <a:t>10 years</a:t>
          </a:r>
          <a:r>
            <a:rPr lang="en-US" sz="2400" dirty="0"/>
            <a:t>; </a:t>
          </a:r>
        </a:p>
        <a:p>
          <a:r>
            <a:rPr lang="en-US" sz="2400" b="1" dirty="0"/>
            <a:t>OR</a:t>
          </a:r>
        </a:p>
        <a:p>
          <a:r>
            <a:rPr lang="en-US" sz="2400" dirty="0"/>
            <a:t>Stay in India </a:t>
          </a:r>
          <a:r>
            <a:rPr lang="en-US" sz="2400" u="sng" dirty="0"/>
            <a:t>&lt;</a:t>
          </a:r>
          <a:r>
            <a:rPr lang="en-US" sz="2400" dirty="0"/>
            <a:t> 729 days in preceding 7 years</a:t>
          </a:r>
          <a:endParaRPr lang="en-IN" sz="2400" dirty="0"/>
        </a:p>
      </dgm:t>
    </dgm:pt>
    <dgm:pt modelId="{AAE57282-220F-4052-AEA5-E3A314111015}" type="parTrans" cxnId="{F6F301B9-B284-444A-ABBF-74ED9E10DA69}">
      <dgm:prSet/>
      <dgm:spPr/>
      <dgm:t>
        <a:bodyPr/>
        <a:lstStyle/>
        <a:p>
          <a:endParaRPr lang="en-IN"/>
        </a:p>
      </dgm:t>
    </dgm:pt>
    <dgm:pt modelId="{494FBABE-AA89-4068-8B41-76855E616C80}" type="sibTrans" cxnId="{F6F301B9-B284-444A-ABBF-74ED9E10DA69}">
      <dgm:prSet/>
      <dgm:spPr/>
      <dgm:t>
        <a:bodyPr/>
        <a:lstStyle/>
        <a:p>
          <a:endParaRPr lang="en-IN"/>
        </a:p>
      </dgm:t>
    </dgm:pt>
    <dgm:pt modelId="{21F6838D-7608-47B8-B1BC-365512D5DEC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b="1" dirty="0"/>
            <a:t>Not Ordinarily Resident (NOR)</a:t>
          </a:r>
          <a:endParaRPr lang="en-IN" sz="2400" b="1" dirty="0"/>
        </a:p>
      </dgm:t>
    </dgm:pt>
    <dgm:pt modelId="{07F5BB9F-4D06-44F2-A7BD-90638CD8AE47}" type="parTrans" cxnId="{3B314435-357F-4AFA-A09F-452957132F7D}">
      <dgm:prSet/>
      <dgm:spPr/>
      <dgm:t>
        <a:bodyPr/>
        <a:lstStyle/>
        <a:p>
          <a:endParaRPr lang="en-IN"/>
        </a:p>
      </dgm:t>
    </dgm:pt>
    <dgm:pt modelId="{D348FE08-7358-4ADC-9FF0-BB740589C08E}" type="sibTrans" cxnId="{3B314435-357F-4AFA-A09F-452957132F7D}">
      <dgm:prSet/>
      <dgm:spPr/>
      <dgm:t>
        <a:bodyPr/>
        <a:lstStyle/>
        <a:p>
          <a:endParaRPr lang="en-IN"/>
        </a:p>
      </dgm:t>
    </dgm:pt>
    <dgm:pt modelId="{BBEBB759-71AE-411A-AF7D-B0CBC0010354}">
      <dgm:prSet phldrT="[Text]" custT="1"/>
      <dgm:spPr/>
      <dgm:t>
        <a:bodyPr/>
        <a:lstStyle/>
        <a:p>
          <a:r>
            <a:rPr lang="en-US" sz="2800" dirty="0"/>
            <a:t>Does not meet both of the above conditions</a:t>
          </a:r>
          <a:endParaRPr lang="en-IN" sz="2800" dirty="0"/>
        </a:p>
      </dgm:t>
    </dgm:pt>
    <dgm:pt modelId="{04507E45-56EC-453B-A7BF-3FAC52D9AB32}" type="parTrans" cxnId="{6B3F1FA7-1515-4A89-A1B6-1EB2C53DE832}">
      <dgm:prSet/>
      <dgm:spPr/>
      <dgm:t>
        <a:bodyPr/>
        <a:lstStyle/>
        <a:p>
          <a:endParaRPr lang="en-IN"/>
        </a:p>
      </dgm:t>
    </dgm:pt>
    <dgm:pt modelId="{B8443D0D-12F7-459A-A0CF-A0E90E5A342C}" type="sibTrans" cxnId="{6B3F1FA7-1515-4A89-A1B6-1EB2C53DE832}">
      <dgm:prSet/>
      <dgm:spPr/>
      <dgm:t>
        <a:bodyPr/>
        <a:lstStyle/>
        <a:p>
          <a:endParaRPr lang="en-IN"/>
        </a:p>
      </dgm:t>
    </dgm:pt>
    <dgm:pt modelId="{7BD0F981-08CA-4785-9EFF-BBF096EF9BD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IN" sz="2400" b="1" dirty="0"/>
            <a:t>Resident &amp; Ordinarily Resident</a:t>
          </a:r>
        </a:p>
        <a:p>
          <a:r>
            <a:rPr lang="en-IN" sz="2400" b="1" dirty="0"/>
            <a:t>(ROR)</a:t>
          </a:r>
        </a:p>
      </dgm:t>
    </dgm:pt>
    <dgm:pt modelId="{3D26771B-83A1-4816-AAF5-29EEE9BEFF01}" type="parTrans" cxnId="{32175C15-12AA-433D-B258-6EC79F3A6813}">
      <dgm:prSet/>
      <dgm:spPr/>
      <dgm:t>
        <a:bodyPr/>
        <a:lstStyle/>
        <a:p>
          <a:endParaRPr lang="en-IN"/>
        </a:p>
      </dgm:t>
    </dgm:pt>
    <dgm:pt modelId="{910B1A71-B8F0-47C9-9118-091BC5E3BAC3}" type="sibTrans" cxnId="{32175C15-12AA-433D-B258-6EC79F3A6813}">
      <dgm:prSet/>
      <dgm:spPr/>
      <dgm:t>
        <a:bodyPr/>
        <a:lstStyle/>
        <a:p>
          <a:endParaRPr lang="en-IN"/>
        </a:p>
      </dgm:t>
    </dgm:pt>
    <dgm:pt modelId="{EC8BEDFE-A905-4DCA-AF1A-D023ED2927CE}" type="pres">
      <dgm:prSet presAssocID="{BA9609A5-EB83-43D6-A51C-D504B4952BAA}" presName="diagram" presStyleCnt="0">
        <dgm:presLayoutVars>
          <dgm:chPref val="1"/>
          <dgm:dir/>
          <dgm:animOne val="branch"/>
          <dgm:animLvl val="lvl"/>
          <dgm:resizeHandles val="exact"/>
        </dgm:presLayoutVars>
      </dgm:prSet>
      <dgm:spPr/>
    </dgm:pt>
    <dgm:pt modelId="{3B314B48-72EE-4902-9C77-BC883C66B01F}" type="pres">
      <dgm:prSet presAssocID="{4B941CC4-CFF5-4CEB-99EF-C24FBBCDF1D7}" presName="root1" presStyleCnt="0"/>
      <dgm:spPr/>
    </dgm:pt>
    <dgm:pt modelId="{2E55859B-2F31-4AEF-A492-25A0E24E49F8}" type="pres">
      <dgm:prSet presAssocID="{4B941CC4-CFF5-4CEB-99EF-C24FBBCDF1D7}" presName="LevelOneTextNode" presStyleLbl="node0" presStyleIdx="0" presStyleCnt="1" custScaleX="107568" custScaleY="194330" custLinFactNeighborX="-5832">
        <dgm:presLayoutVars>
          <dgm:chPref val="3"/>
        </dgm:presLayoutVars>
      </dgm:prSet>
      <dgm:spPr/>
    </dgm:pt>
    <dgm:pt modelId="{0746048D-36A9-4344-AF57-005D942FF307}" type="pres">
      <dgm:prSet presAssocID="{4B941CC4-CFF5-4CEB-99EF-C24FBBCDF1D7}" presName="level2hierChild" presStyleCnt="0"/>
      <dgm:spPr/>
    </dgm:pt>
    <dgm:pt modelId="{5464E6EE-00F1-4163-841C-DCADFD81F3F4}" type="pres">
      <dgm:prSet presAssocID="{AAE57282-220F-4052-AEA5-E3A314111015}" presName="conn2-1" presStyleLbl="parChTrans1D2" presStyleIdx="0" presStyleCnt="2"/>
      <dgm:spPr/>
    </dgm:pt>
    <dgm:pt modelId="{3E8BA4F7-DEA4-4ECB-B804-91CE71B296BC}" type="pres">
      <dgm:prSet presAssocID="{AAE57282-220F-4052-AEA5-E3A314111015}" presName="connTx" presStyleLbl="parChTrans1D2" presStyleIdx="0" presStyleCnt="2"/>
      <dgm:spPr/>
    </dgm:pt>
    <dgm:pt modelId="{0E109B2D-3FC7-4784-969E-232029113602}" type="pres">
      <dgm:prSet presAssocID="{E47ED5F1-5989-4CC5-8653-730EC334FD39}" presName="root2" presStyleCnt="0"/>
      <dgm:spPr/>
    </dgm:pt>
    <dgm:pt modelId="{406E6626-8FB1-4745-B4A2-9499047EC726}" type="pres">
      <dgm:prSet presAssocID="{E47ED5F1-5989-4CC5-8653-730EC334FD39}" presName="LevelTwoTextNode" presStyleLbl="node2" presStyleIdx="0" presStyleCnt="2" custScaleX="194742" custScaleY="324742" custLinFactNeighborX="-6712" custLinFactNeighborY="-34141">
        <dgm:presLayoutVars>
          <dgm:chPref val="3"/>
        </dgm:presLayoutVars>
      </dgm:prSet>
      <dgm:spPr/>
    </dgm:pt>
    <dgm:pt modelId="{B9C2596C-A371-45C2-A836-03429A35BC1A}" type="pres">
      <dgm:prSet presAssocID="{E47ED5F1-5989-4CC5-8653-730EC334FD39}" presName="level3hierChild" presStyleCnt="0"/>
      <dgm:spPr/>
    </dgm:pt>
    <dgm:pt modelId="{54AD0B68-B1A2-43FF-8BF1-B7B8DA9ACBB1}" type="pres">
      <dgm:prSet presAssocID="{07F5BB9F-4D06-44F2-A7BD-90638CD8AE47}" presName="conn2-1" presStyleLbl="parChTrans1D3" presStyleIdx="0" presStyleCnt="2"/>
      <dgm:spPr/>
    </dgm:pt>
    <dgm:pt modelId="{7C5CAD02-22BB-489E-8041-0F0014C3B682}" type="pres">
      <dgm:prSet presAssocID="{07F5BB9F-4D06-44F2-A7BD-90638CD8AE47}" presName="connTx" presStyleLbl="parChTrans1D3" presStyleIdx="0" presStyleCnt="2"/>
      <dgm:spPr/>
    </dgm:pt>
    <dgm:pt modelId="{07FD6220-DDBE-430F-8A1E-FFA5CB62B452}" type="pres">
      <dgm:prSet presAssocID="{21F6838D-7608-47B8-B1BC-365512D5DECE}" presName="root2" presStyleCnt="0"/>
      <dgm:spPr/>
    </dgm:pt>
    <dgm:pt modelId="{30476D13-686E-495C-B7AA-0CD8500BC00B}" type="pres">
      <dgm:prSet presAssocID="{21F6838D-7608-47B8-B1BC-365512D5DECE}" presName="LevelTwoTextNode" presStyleLbl="node3" presStyleIdx="0" presStyleCnt="2" custScaleX="126953" custScaleY="150639" custLinFactNeighborX="-19118" custLinFactNeighborY="-33531">
        <dgm:presLayoutVars>
          <dgm:chPref val="3"/>
        </dgm:presLayoutVars>
      </dgm:prSet>
      <dgm:spPr/>
    </dgm:pt>
    <dgm:pt modelId="{9C761180-7605-4014-9FFE-097A7A6730E9}" type="pres">
      <dgm:prSet presAssocID="{21F6838D-7608-47B8-B1BC-365512D5DECE}" presName="level3hierChild" presStyleCnt="0"/>
      <dgm:spPr/>
    </dgm:pt>
    <dgm:pt modelId="{9866D011-AFB4-4343-B099-C312E69CF933}" type="pres">
      <dgm:prSet presAssocID="{04507E45-56EC-453B-A7BF-3FAC52D9AB32}" presName="conn2-1" presStyleLbl="parChTrans1D2" presStyleIdx="1" presStyleCnt="2"/>
      <dgm:spPr/>
    </dgm:pt>
    <dgm:pt modelId="{FBA689C5-376F-4D54-98B4-6C330DD45DDB}" type="pres">
      <dgm:prSet presAssocID="{04507E45-56EC-453B-A7BF-3FAC52D9AB32}" presName="connTx" presStyleLbl="parChTrans1D2" presStyleIdx="1" presStyleCnt="2"/>
      <dgm:spPr/>
    </dgm:pt>
    <dgm:pt modelId="{BCC6ED7D-36BE-467A-B85B-49F3FF4527BB}" type="pres">
      <dgm:prSet presAssocID="{BBEBB759-71AE-411A-AF7D-B0CBC0010354}" presName="root2" presStyleCnt="0"/>
      <dgm:spPr/>
    </dgm:pt>
    <dgm:pt modelId="{CB414A2C-8A70-4FB6-A04F-9991CF1FF1B2}" type="pres">
      <dgm:prSet presAssocID="{BBEBB759-71AE-411A-AF7D-B0CBC0010354}" presName="LevelTwoTextNode" presStyleLbl="node2" presStyleIdx="1" presStyleCnt="2" custScaleX="184382" custScaleY="182693" custLinFactNeighborX="-7705" custLinFactNeighborY="26345">
        <dgm:presLayoutVars>
          <dgm:chPref val="3"/>
        </dgm:presLayoutVars>
      </dgm:prSet>
      <dgm:spPr/>
    </dgm:pt>
    <dgm:pt modelId="{8CA60CA8-4CAA-4E5F-8980-A13A7651DA18}" type="pres">
      <dgm:prSet presAssocID="{BBEBB759-71AE-411A-AF7D-B0CBC0010354}" presName="level3hierChild" presStyleCnt="0"/>
      <dgm:spPr/>
    </dgm:pt>
    <dgm:pt modelId="{038B7FB7-1B83-4720-8859-2E69A4351320}" type="pres">
      <dgm:prSet presAssocID="{3D26771B-83A1-4816-AAF5-29EEE9BEFF01}" presName="conn2-1" presStyleLbl="parChTrans1D3" presStyleIdx="1" presStyleCnt="2"/>
      <dgm:spPr/>
    </dgm:pt>
    <dgm:pt modelId="{98844E31-9545-405A-B564-D96221B8AB28}" type="pres">
      <dgm:prSet presAssocID="{3D26771B-83A1-4816-AAF5-29EEE9BEFF01}" presName="connTx" presStyleLbl="parChTrans1D3" presStyleIdx="1" presStyleCnt="2"/>
      <dgm:spPr/>
    </dgm:pt>
    <dgm:pt modelId="{3919D00F-602F-4C39-A798-C77C98964CB9}" type="pres">
      <dgm:prSet presAssocID="{7BD0F981-08CA-4785-9EFF-BBF096EF9BDC}" presName="root2" presStyleCnt="0"/>
      <dgm:spPr/>
    </dgm:pt>
    <dgm:pt modelId="{FC32E11A-26E5-4CC1-B933-8AD15EAEBF1E}" type="pres">
      <dgm:prSet presAssocID="{7BD0F981-08CA-4785-9EFF-BBF096EF9BDC}" presName="LevelTwoTextNode" presStyleLbl="node3" presStyleIdx="1" presStyleCnt="2" custScaleX="126953" custScaleY="171422" custLinFactNeighborX="-16625" custLinFactNeighborY="25573">
        <dgm:presLayoutVars>
          <dgm:chPref val="3"/>
        </dgm:presLayoutVars>
      </dgm:prSet>
      <dgm:spPr/>
    </dgm:pt>
    <dgm:pt modelId="{3DC2FCCC-7922-4753-A8EE-6706D094D74B}" type="pres">
      <dgm:prSet presAssocID="{7BD0F981-08CA-4785-9EFF-BBF096EF9BDC}" presName="level3hierChild" presStyleCnt="0"/>
      <dgm:spPr/>
    </dgm:pt>
  </dgm:ptLst>
  <dgm:cxnLst>
    <dgm:cxn modelId="{900B5712-D6DC-43A8-82F4-5A3A1BFBCA16}" type="presOf" srcId="{07F5BB9F-4D06-44F2-A7BD-90638CD8AE47}" destId="{54AD0B68-B1A2-43FF-8BF1-B7B8DA9ACBB1}" srcOrd="0" destOrd="0" presId="urn:microsoft.com/office/officeart/2005/8/layout/hierarchy2"/>
    <dgm:cxn modelId="{32175C15-12AA-433D-B258-6EC79F3A6813}" srcId="{BBEBB759-71AE-411A-AF7D-B0CBC0010354}" destId="{7BD0F981-08CA-4785-9EFF-BBF096EF9BDC}" srcOrd="0" destOrd="0" parTransId="{3D26771B-83A1-4816-AAF5-29EEE9BEFF01}" sibTransId="{910B1A71-B8F0-47C9-9118-091BC5E3BAC3}"/>
    <dgm:cxn modelId="{2FE74415-3243-4E43-8C5E-D105A11B6AFB}" type="presOf" srcId="{E47ED5F1-5989-4CC5-8653-730EC334FD39}" destId="{406E6626-8FB1-4745-B4A2-9499047EC726}" srcOrd="0" destOrd="0" presId="urn:microsoft.com/office/officeart/2005/8/layout/hierarchy2"/>
    <dgm:cxn modelId="{AA6CE326-9E19-46F0-8DFE-9A00CCC386EC}" type="presOf" srcId="{AAE57282-220F-4052-AEA5-E3A314111015}" destId="{5464E6EE-00F1-4163-841C-DCADFD81F3F4}" srcOrd="0" destOrd="0" presId="urn:microsoft.com/office/officeart/2005/8/layout/hierarchy2"/>
    <dgm:cxn modelId="{D1AEE428-795F-4529-B5AD-73309332F421}" type="presOf" srcId="{7BD0F981-08CA-4785-9EFF-BBF096EF9BDC}" destId="{FC32E11A-26E5-4CC1-B933-8AD15EAEBF1E}" srcOrd="0" destOrd="0" presId="urn:microsoft.com/office/officeart/2005/8/layout/hierarchy2"/>
    <dgm:cxn modelId="{3B314435-357F-4AFA-A09F-452957132F7D}" srcId="{E47ED5F1-5989-4CC5-8653-730EC334FD39}" destId="{21F6838D-7608-47B8-B1BC-365512D5DECE}" srcOrd="0" destOrd="0" parTransId="{07F5BB9F-4D06-44F2-A7BD-90638CD8AE47}" sibTransId="{D348FE08-7358-4ADC-9FF0-BB740589C08E}"/>
    <dgm:cxn modelId="{B5EEAD5D-134A-41D7-8FF7-A4EE1549E074}" srcId="{BA9609A5-EB83-43D6-A51C-D504B4952BAA}" destId="{4B941CC4-CFF5-4CEB-99EF-C24FBBCDF1D7}" srcOrd="0" destOrd="0" parTransId="{5684707E-47FD-44AC-8F54-2A7C64A7602E}" sibTransId="{55D70BB9-404B-47CC-BA7A-364A599A7AC1}"/>
    <dgm:cxn modelId="{FB670E4F-C418-4124-9D25-0C54CC5C917A}" type="presOf" srcId="{21F6838D-7608-47B8-B1BC-365512D5DECE}" destId="{30476D13-686E-495C-B7AA-0CD8500BC00B}" srcOrd="0" destOrd="0" presId="urn:microsoft.com/office/officeart/2005/8/layout/hierarchy2"/>
    <dgm:cxn modelId="{CD92F18D-2AD0-49A1-99A9-7556DA41A4C7}" type="presOf" srcId="{BBEBB759-71AE-411A-AF7D-B0CBC0010354}" destId="{CB414A2C-8A70-4FB6-A04F-9991CF1FF1B2}" srcOrd="0" destOrd="0" presId="urn:microsoft.com/office/officeart/2005/8/layout/hierarchy2"/>
    <dgm:cxn modelId="{2A31199C-9BD8-4ABC-A9DD-690139F1ADC8}" type="presOf" srcId="{3D26771B-83A1-4816-AAF5-29EEE9BEFF01}" destId="{98844E31-9545-405A-B564-D96221B8AB28}" srcOrd="1" destOrd="0" presId="urn:microsoft.com/office/officeart/2005/8/layout/hierarchy2"/>
    <dgm:cxn modelId="{32B61CA0-3637-4238-8928-88B3515C7558}" type="presOf" srcId="{AAE57282-220F-4052-AEA5-E3A314111015}" destId="{3E8BA4F7-DEA4-4ECB-B804-91CE71B296BC}" srcOrd="1" destOrd="0" presId="urn:microsoft.com/office/officeart/2005/8/layout/hierarchy2"/>
    <dgm:cxn modelId="{6B3F1FA7-1515-4A89-A1B6-1EB2C53DE832}" srcId="{4B941CC4-CFF5-4CEB-99EF-C24FBBCDF1D7}" destId="{BBEBB759-71AE-411A-AF7D-B0CBC0010354}" srcOrd="1" destOrd="0" parTransId="{04507E45-56EC-453B-A7BF-3FAC52D9AB32}" sibTransId="{B8443D0D-12F7-459A-A0CF-A0E90E5A342C}"/>
    <dgm:cxn modelId="{934253AF-DC36-4812-B78F-F70C015E325C}" type="presOf" srcId="{07F5BB9F-4D06-44F2-A7BD-90638CD8AE47}" destId="{7C5CAD02-22BB-489E-8041-0F0014C3B682}" srcOrd="1" destOrd="0" presId="urn:microsoft.com/office/officeart/2005/8/layout/hierarchy2"/>
    <dgm:cxn modelId="{6412E8B1-840B-4ED8-AE40-87E582B299E3}" type="presOf" srcId="{4B941CC4-CFF5-4CEB-99EF-C24FBBCDF1D7}" destId="{2E55859B-2F31-4AEF-A492-25A0E24E49F8}" srcOrd="0" destOrd="0" presId="urn:microsoft.com/office/officeart/2005/8/layout/hierarchy2"/>
    <dgm:cxn modelId="{F6F301B9-B284-444A-ABBF-74ED9E10DA69}" srcId="{4B941CC4-CFF5-4CEB-99EF-C24FBBCDF1D7}" destId="{E47ED5F1-5989-4CC5-8653-730EC334FD39}" srcOrd="0" destOrd="0" parTransId="{AAE57282-220F-4052-AEA5-E3A314111015}" sibTransId="{494FBABE-AA89-4068-8B41-76855E616C80}"/>
    <dgm:cxn modelId="{49D57BBD-481F-4471-AD20-D3EE0ED7670D}" type="presOf" srcId="{3D26771B-83A1-4816-AAF5-29EEE9BEFF01}" destId="{038B7FB7-1B83-4720-8859-2E69A4351320}" srcOrd="0" destOrd="0" presId="urn:microsoft.com/office/officeart/2005/8/layout/hierarchy2"/>
    <dgm:cxn modelId="{8DAA29DD-DD53-496D-A604-868A702F3AC4}" type="presOf" srcId="{04507E45-56EC-453B-A7BF-3FAC52D9AB32}" destId="{9866D011-AFB4-4343-B099-C312E69CF933}" srcOrd="0" destOrd="0" presId="urn:microsoft.com/office/officeart/2005/8/layout/hierarchy2"/>
    <dgm:cxn modelId="{320FEDDD-626C-4CF8-9D62-88F8A32D8048}" type="presOf" srcId="{04507E45-56EC-453B-A7BF-3FAC52D9AB32}" destId="{FBA689C5-376F-4D54-98B4-6C330DD45DDB}" srcOrd="1" destOrd="0" presId="urn:microsoft.com/office/officeart/2005/8/layout/hierarchy2"/>
    <dgm:cxn modelId="{359B68E8-0FC3-42AF-A61D-A9A4757A9A5E}" type="presOf" srcId="{BA9609A5-EB83-43D6-A51C-D504B4952BAA}" destId="{EC8BEDFE-A905-4DCA-AF1A-D023ED2927CE}" srcOrd="0" destOrd="0" presId="urn:microsoft.com/office/officeart/2005/8/layout/hierarchy2"/>
    <dgm:cxn modelId="{6E1E815D-ED77-4028-9B75-3215CC056E63}" type="presParOf" srcId="{EC8BEDFE-A905-4DCA-AF1A-D023ED2927CE}" destId="{3B314B48-72EE-4902-9C77-BC883C66B01F}" srcOrd="0" destOrd="0" presId="urn:microsoft.com/office/officeart/2005/8/layout/hierarchy2"/>
    <dgm:cxn modelId="{E9143636-CE47-4F8B-AA4C-BD3D136B451E}" type="presParOf" srcId="{3B314B48-72EE-4902-9C77-BC883C66B01F}" destId="{2E55859B-2F31-4AEF-A492-25A0E24E49F8}" srcOrd="0" destOrd="0" presId="urn:microsoft.com/office/officeart/2005/8/layout/hierarchy2"/>
    <dgm:cxn modelId="{09B53FD5-275C-474B-9FD8-2C569311A2C8}" type="presParOf" srcId="{3B314B48-72EE-4902-9C77-BC883C66B01F}" destId="{0746048D-36A9-4344-AF57-005D942FF307}" srcOrd="1" destOrd="0" presId="urn:microsoft.com/office/officeart/2005/8/layout/hierarchy2"/>
    <dgm:cxn modelId="{0AB65771-D7CD-427B-AB8F-EC95F8294438}" type="presParOf" srcId="{0746048D-36A9-4344-AF57-005D942FF307}" destId="{5464E6EE-00F1-4163-841C-DCADFD81F3F4}" srcOrd="0" destOrd="0" presId="urn:microsoft.com/office/officeart/2005/8/layout/hierarchy2"/>
    <dgm:cxn modelId="{ED3B340A-A25B-4B65-AAA4-ABD9CC68D951}" type="presParOf" srcId="{5464E6EE-00F1-4163-841C-DCADFD81F3F4}" destId="{3E8BA4F7-DEA4-4ECB-B804-91CE71B296BC}" srcOrd="0" destOrd="0" presId="urn:microsoft.com/office/officeart/2005/8/layout/hierarchy2"/>
    <dgm:cxn modelId="{189CC2F9-C178-4B0A-BFFE-FC07237C0BE9}" type="presParOf" srcId="{0746048D-36A9-4344-AF57-005D942FF307}" destId="{0E109B2D-3FC7-4784-969E-232029113602}" srcOrd="1" destOrd="0" presId="urn:microsoft.com/office/officeart/2005/8/layout/hierarchy2"/>
    <dgm:cxn modelId="{867E0556-7E24-48F5-B07C-198409D63AB9}" type="presParOf" srcId="{0E109B2D-3FC7-4784-969E-232029113602}" destId="{406E6626-8FB1-4745-B4A2-9499047EC726}" srcOrd="0" destOrd="0" presId="urn:microsoft.com/office/officeart/2005/8/layout/hierarchy2"/>
    <dgm:cxn modelId="{BCFBA515-CBC8-4D68-B125-1A9F6D355332}" type="presParOf" srcId="{0E109B2D-3FC7-4784-969E-232029113602}" destId="{B9C2596C-A371-45C2-A836-03429A35BC1A}" srcOrd="1" destOrd="0" presId="urn:microsoft.com/office/officeart/2005/8/layout/hierarchy2"/>
    <dgm:cxn modelId="{AFF84030-A240-4FE5-8701-FC2F7BF9D3F3}" type="presParOf" srcId="{B9C2596C-A371-45C2-A836-03429A35BC1A}" destId="{54AD0B68-B1A2-43FF-8BF1-B7B8DA9ACBB1}" srcOrd="0" destOrd="0" presId="urn:microsoft.com/office/officeart/2005/8/layout/hierarchy2"/>
    <dgm:cxn modelId="{147FD59B-D68B-4C34-9FCF-13EABCA69090}" type="presParOf" srcId="{54AD0B68-B1A2-43FF-8BF1-B7B8DA9ACBB1}" destId="{7C5CAD02-22BB-489E-8041-0F0014C3B682}" srcOrd="0" destOrd="0" presId="urn:microsoft.com/office/officeart/2005/8/layout/hierarchy2"/>
    <dgm:cxn modelId="{B98C3989-0FC0-471B-BD1D-35CDA423D411}" type="presParOf" srcId="{B9C2596C-A371-45C2-A836-03429A35BC1A}" destId="{07FD6220-DDBE-430F-8A1E-FFA5CB62B452}" srcOrd="1" destOrd="0" presId="urn:microsoft.com/office/officeart/2005/8/layout/hierarchy2"/>
    <dgm:cxn modelId="{539EC28B-F6F8-4E85-9376-06AAC7613E1A}" type="presParOf" srcId="{07FD6220-DDBE-430F-8A1E-FFA5CB62B452}" destId="{30476D13-686E-495C-B7AA-0CD8500BC00B}" srcOrd="0" destOrd="0" presId="urn:microsoft.com/office/officeart/2005/8/layout/hierarchy2"/>
    <dgm:cxn modelId="{B7244D24-C169-4D68-ACA3-BC78E05C7109}" type="presParOf" srcId="{07FD6220-DDBE-430F-8A1E-FFA5CB62B452}" destId="{9C761180-7605-4014-9FFE-097A7A6730E9}" srcOrd="1" destOrd="0" presId="urn:microsoft.com/office/officeart/2005/8/layout/hierarchy2"/>
    <dgm:cxn modelId="{8761D65B-DDD1-44FC-848C-5C091529587E}" type="presParOf" srcId="{0746048D-36A9-4344-AF57-005D942FF307}" destId="{9866D011-AFB4-4343-B099-C312E69CF933}" srcOrd="2" destOrd="0" presId="urn:microsoft.com/office/officeart/2005/8/layout/hierarchy2"/>
    <dgm:cxn modelId="{AF50EFB5-BD0C-4360-9FE8-33D055EA6C02}" type="presParOf" srcId="{9866D011-AFB4-4343-B099-C312E69CF933}" destId="{FBA689C5-376F-4D54-98B4-6C330DD45DDB}" srcOrd="0" destOrd="0" presId="urn:microsoft.com/office/officeart/2005/8/layout/hierarchy2"/>
    <dgm:cxn modelId="{A42A4A34-B505-4B2B-A195-BBAFB961C2B8}" type="presParOf" srcId="{0746048D-36A9-4344-AF57-005D942FF307}" destId="{BCC6ED7D-36BE-467A-B85B-49F3FF4527BB}" srcOrd="3" destOrd="0" presId="urn:microsoft.com/office/officeart/2005/8/layout/hierarchy2"/>
    <dgm:cxn modelId="{3630B5DC-4077-4C86-BDCD-D6A0FDA9B9C3}" type="presParOf" srcId="{BCC6ED7D-36BE-467A-B85B-49F3FF4527BB}" destId="{CB414A2C-8A70-4FB6-A04F-9991CF1FF1B2}" srcOrd="0" destOrd="0" presId="urn:microsoft.com/office/officeart/2005/8/layout/hierarchy2"/>
    <dgm:cxn modelId="{5B0FC551-FE3F-4FFB-83A3-FD4E3C4417DD}" type="presParOf" srcId="{BCC6ED7D-36BE-467A-B85B-49F3FF4527BB}" destId="{8CA60CA8-4CAA-4E5F-8980-A13A7651DA18}" srcOrd="1" destOrd="0" presId="urn:microsoft.com/office/officeart/2005/8/layout/hierarchy2"/>
    <dgm:cxn modelId="{C559A5B2-5A26-41F7-A158-D1072783376B}" type="presParOf" srcId="{8CA60CA8-4CAA-4E5F-8980-A13A7651DA18}" destId="{038B7FB7-1B83-4720-8859-2E69A4351320}" srcOrd="0" destOrd="0" presId="urn:microsoft.com/office/officeart/2005/8/layout/hierarchy2"/>
    <dgm:cxn modelId="{CC726E5D-3EF9-4FCC-8D6D-CA5164E4AF29}" type="presParOf" srcId="{038B7FB7-1B83-4720-8859-2E69A4351320}" destId="{98844E31-9545-405A-B564-D96221B8AB28}" srcOrd="0" destOrd="0" presId="urn:microsoft.com/office/officeart/2005/8/layout/hierarchy2"/>
    <dgm:cxn modelId="{92018C28-96D4-41A1-A3BA-1CC1A95C51D6}" type="presParOf" srcId="{8CA60CA8-4CAA-4E5F-8980-A13A7651DA18}" destId="{3919D00F-602F-4C39-A798-C77C98964CB9}" srcOrd="1" destOrd="0" presId="urn:microsoft.com/office/officeart/2005/8/layout/hierarchy2"/>
    <dgm:cxn modelId="{F28989EC-5620-4056-9000-8935BBD33F0A}" type="presParOf" srcId="{3919D00F-602F-4C39-A798-C77C98964CB9}" destId="{FC32E11A-26E5-4CC1-B933-8AD15EAEBF1E}" srcOrd="0" destOrd="0" presId="urn:microsoft.com/office/officeart/2005/8/layout/hierarchy2"/>
    <dgm:cxn modelId="{A651AF67-303B-4EB2-9B2B-61A44ED53A18}" type="presParOf" srcId="{3919D00F-602F-4C39-A798-C77C98964CB9}" destId="{3DC2FCCC-7922-4753-A8EE-6706D094D74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F60FF-728C-4331-BF04-5E23761498B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IN"/>
        </a:p>
      </dgm:t>
    </dgm:pt>
    <dgm:pt modelId="{E4AF802D-FF1A-46A6-A5F9-C0D851EC68C9}">
      <dgm:prSet phldrT="[Text]" custT="1"/>
      <dgm:spPr/>
      <dgm:t>
        <a:bodyPr/>
        <a:lstStyle/>
        <a:p>
          <a:r>
            <a:rPr lang="en-US" sz="2400" dirty="0"/>
            <a:t>Not qualifying as a Resident u/s. 6(1)</a:t>
          </a:r>
          <a:endParaRPr lang="en-IN" sz="2400" dirty="0"/>
        </a:p>
      </dgm:t>
    </dgm:pt>
    <dgm:pt modelId="{8FA67F14-CDBD-4B7F-AD3E-80C3FF81FAB2}" type="parTrans" cxnId="{5E802549-0E52-4F19-A05E-55F78654AEC3}">
      <dgm:prSet/>
      <dgm:spPr/>
      <dgm:t>
        <a:bodyPr/>
        <a:lstStyle/>
        <a:p>
          <a:endParaRPr lang="en-IN"/>
        </a:p>
      </dgm:t>
    </dgm:pt>
    <dgm:pt modelId="{5C9EE258-410D-47B9-AE0B-F762C3DEEA4B}" type="sibTrans" cxnId="{5E802549-0E52-4F19-A05E-55F78654AEC3}">
      <dgm:prSet/>
      <dgm:spPr/>
      <dgm:t>
        <a:bodyPr/>
        <a:lstStyle/>
        <a:p>
          <a:endParaRPr lang="en-IN"/>
        </a:p>
      </dgm:t>
    </dgm:pt>
    <dgm:pt modelId="{FB193BC5-B6DD-4E68-8A04-7D000A2931F0}">
      <dgm:prSet phldrT="[Text]" custT="1"/>
      <dgm:spPr/>
      <dgm:t>
        <a:bodyPr/>
        <a:lstStyle/>
        <a:p>
          <a:r>
            <a:rPr lang="en-US" sz="2800" dirty="0"/>
            <a:t>Indian Citizen</a:t>
          </a:r>
          <a:endParaRPr lang="en-IN" sz="2800" dirty="0"/>
        </a:p>
      </dgm:t>
    </dgm:pt>
    <dgm:pt modelId="{8E7679A2-A546-4B6B-9740-50504583DFF2}" type="parTrans" cxnId="{75ACFE0B-BBBE-4E16-8BCB-F4331C3F53B6}">
      <dgm:prSet/>
      <dgm:spPr/>
      <dgm:t>
        <a:bodyPr/>
        <a:lstStyle/>
        <a:p>
          <a:endParaRPr lang="en-IN"/>
        </a:p>
      </dgm:t>
    </dgm:pt>
    <dgm:pt modelId="{326A5800-C553-4DDE-893A-11C7D3ECEF9B}" type="sibTrans" cxnId="{75ACFE0B-BBBE-4E16-8BCB-F4331C3F53B6}">
      <dgm:prSet/>
      <dgm:spPr/>
      <dgm:t>
        <a:bodyPr/>
        <a:lstStyle/>
        <a:p>
          <a:endParaRPr lang="en-IN"/>
        </a:p>
      </dgm:t>
    </dgm:pt>
    <dgm:pt modelId="{E5A355D7-D90C-4A66-9400-FBE1513E0317}">
      <dgm:prSet custT="1"/>
      <dgm:spPr/>
      <dgm:t>
        <a:bodyPr/>
        <a:lstStyle/>
        <a:p>
          <a:r>
            <a:rPr lang="en-IN" sz="2600" dirty="0"/>
            <a:t>Total Income from Indian sources &gt; INR 15 lakhs</a:t>
          </a:r>
        </a:p>
      </dgm:t>
    </dgm:pt>
    <dgm:pt modelId="{CF9EFDAB-6F4F-4447-9124-6242028FF4A3}" type="parTrans" cxnId="{CA9082A2-C20E-4D78-8BD8-3D35B987FB24}">
      <dgm:prSet/>
      <dgm:spPr/>
      <dgm:t>
        <a:bodyPr/>
        <a:lstStyle/>
        <a:p>
          <a:endParaRPr lang="en-IN"/>
        </a:p>
      </dgm:t>
    </dgm:pt>
    <dgm:pt modelId="{D970112B-6025-4B52-901D-FEA5EB6BA742}" type="sibTrans" cxnId="{CA9082A2-C20E-4D78-8BD8-3D35B987FB24}">
      <dgm:prSet/>
      <dgm:spPr/>
      <dgm:t>
        <a:bodyPr/>
        <a:lstStyle/>
        <a:p>
          <a:endParaRPr lang="en-IN"/>
        </a:p>
      </dgm:t>
    </dgm:pt>
    <dgm:pt modelId="{AA017242-4382-4205-BC7C-20A4053AAF05}">
      <dgm:prSet custT="1"/>
      <dgm:spPr/>
      <dgm:t>
        <a:bodyPr/>
        <a:lstStyle/>
        <a:p>
          <a:r>
            <a:rPr lang="en-US" sz="2000" u="sng" dirty="0"/>
            <a:t>Not liable to tax in any other country</a:t>
          </a:r>
          <a:r>
            <a:rPr lang="en-US" sz="2000" dirty="0"/>
            <a:t> or territory </a:t>
          </a:r>
          <a:r>
            <a:rPr lang="en-US" sz="2000" u="sng" dirty="0"/>
            <a:t>by reason of his domicile or residence</a:t>
          </a:r>
          <a:r>
            <a:rPr lang="en-US" sz="2000" dirty="0"/>
            <a:t> or any other criteria of similar nature.</a:t>
          </a:r>
          <a:endParaRPr lang="en-IN" sz="2000" dirty="0"/>
        </a:p>
      </dgm:t>
    </dgm:pt>
    <dgm:pt modelId="{ECC508D0-A1B5-4402-A858-7C5DFB87F730}" type="parTrans" cxnId="{D27F1DB0-F636-4B4D-938B-46E0B781611A}">
      <dgm:prSet/>
      <dgm:spPr/>
      <dgm:t>
        <a:bodyPr/>
        <a:lstStyle/>
        <a:p>
          <a:endParaRPr lang="en-IN"/>
        </a:p>
      </dgm:t>
    </dgm:pt>
    <dgm:pt modelId="{97C72A75-1AFF-4CC2-8314-E4A5BCEFFC5E}" type="sibTrans" cxnId="{D27F1DB0-F636-4B4D-938B-46E0B781611A}">
      <dgm:prSet/>
      <dgm:spPr/>
      <dgm:t>
        <a:bodyPr/>
        <a:lstStyle/>
        <a:p>
          <a:endParaRPr lang="en-IN"/>
        </a:p>
      </dgm:t>
    </dgm:pt>
    <dgm:pt modelId="{A5BE8E66-2F54-4E0E-B258-6954754CFD82}">
      <dgm:prSet phldrT="[Text]" custT="1"/>
      <dgm:spPr/>
      <dgm:t>
        <a:bodyPr/>
        <a:lstStyle/>
        <a:p>
          <a:r>
            <a:rPr lang="en-US" sz="2800" dirty="0"/>
            <a:t>Resident under Section 6(1A)</a:t>
          </a:r>
          <a:endParaRPr lang="en-IN" sz="2800" dirty="0"/>
        </a:p>
      </dgm:t>
    </dgm:pt>
    <dgm:pt modelId="{90FDAD4E-02B9-40E3-AC93-17FC6E667D0E}" type="sibTrans" cxnId="{0A6D619C-C9A5-4E2E-9047-BD3E3885DC09}">
      <dgm:prSet/>
      <dgm:spPr/>
      <dgm:t>
        <a:bodyPr/>
        <a:lstStyle/>
        <a:p>
          <a:endParaRPr lang="en-IN"/>
        </a:p>
      </dgm:t>
    </dgm:pt>
    <dgm:pt modelId="{3D7E4DB0-4D11-4E62-8C5B-EC60C8DDBE9B}" type="parTrans" cxnId="{0A6D619C-C9A5-4E2E-9047-BD3E3885DC09}">
      <dgm:prSet/>
      <dgm:spPr/>
      <dgm:t>
        <a:bodyPr/>
        <a:lstStyle/>
        <a:p>
          <a:endParaRPr lang="en-IN"/>
        </a:p>
      </dgm:t>
    </dgm:pt>
    <dgm:pt modelId="{3BBD71C1-9653-45D3-948C-FF7E7045D2F7}" type="pres">
      <dgm:prSet presAssocID="{E02F60FF-728C-4331-BF04-5E23761498BF}" presName="Name0" presStyleCnt="0">
        <dgm:presLayoutVars>
          <dgm:dir/>
          <dgm:resizeHandles val="exact"/>
        </dgm:presLayoutVars>
      </dgm:prSet>
      <dgm:spPr/>
    </dgm:pt>
    <dgm:pt modelId="{CF5843F1-2BA1-4E72-8836-E28BC77AA19C}" type="pres">
      <dgm:prSet presAssocID="{E02F60FF-728C-4331-BF04-5E23761498BF}" presName="vNodes" presStyleCnt="0"/>
      <dgm:spPr/>
    </dgm:pt>
    <dgm:pt modelId="{8709D656-E216-425F-B208-621245BDDC5E}" type="pres">
      <dgm:prSet presAssocID="{E4AF802D-FF1A-46A6-A5F9-C0D851EC68C9}" presName="node" presStyleLbl="node1" presStyleIdx="0" presStyleCnt="5" custScaleX="683197">
        <dgm:presLayoutVars>
          <dgm:bulletEnabled val="1"/>
        </dgm:presLayoutVars>
      </dgm:prSet>
      <dgm:spPr>
        <a:prstGeom prst="rect">
          <a:avLst/>
        </a:prstGeom>
      </dgm:spPr>
    </dgm:pt>
    <dgm:pt modelId="{5C587263-EF8E-4C1B-A540-0C7479346747}" type="pres">
      <dgm:prSet presAssocID="{5C9EE258-410D-47B9-AE0B-F762C3DEEA4B}" presName="spacerT" presStyleCnt="0"/>
      <dgm:spPr/>
    </dgm:pt>
    <dgm:pt modelId="{4CBC1AED-39B7-4623-9E77-134DB16EEE9B}" type="pres">
      <dgm:prSet presAssocID="{5C9EE258-410D-47B9-AE0B-F762C3DEEA4B}" presName="sibTrans" presStyleLbl="sibTrans2D1" presStyleIdx="0" presStyleCnt="4"/>
      <dgm:spPr/>
    </dgm:pt>
    <dgm:pt modelId="{FB364C55-F85E-44FE-93A6-06F57C360D60}" type="pres">
      <dgm:prSet presAssocID="{5C9EE258-410D-47B9-AE0B-F762C3DEEA4B}" presName="spacerB" presStyleCnt="0"/>
      <dgm:spPr/>
    </dgm:pt>
    <dgm:pt modelId="{A5DF0AA4-6D68-4932-93CF-382DB26B911E}" type="pres">
      <dgm:prSet presAssocID="{FB193BC5-B6DD-4E68-8A04-7D000A2931F0}" presName="node" presStyleLbl="node1" presStyleIdx="1" presStyleCnt="5" custScaleX="683197">
        <dgm:presLayoutVars>
          <dgm:bulletEnabled val="1"/>
        </dgm:presLayoutVars>
      </dgm:prSet>
      <dgm:spPr>
        <a:prstGeom prst="rect">
          <a:avLst/>
        </a:prstGeom>
      </dgm:spPr>
    </dgm:pt>
    <dgm:pt modelId="{372E1FB9-049A-4C56-BAF7-92A4B55696C8}" type="pres">
      <dgm:prSet presAssocID="{326A5800-C553-4DDE-893A-11C7D3ECEF9B}" presName="spacerT" presStyleCnt="0"/>
      <dgm:spPr/>
    </dgm:pt>
    <dgm:pt modelId="{8AA43486-522E-4C07-9E03-B66E65C2E287}" type="pres">
      <dgm:prSet presAssocID="{326A5800-C553-4DDE-893A-11C7D3ECEF9B}" presName="sibTrans" presStyleLbl="sibTrans2D1" presStyleIdx="1" presStyleCnt="4"/>
      <dgm:spPr/>
    </dgm:pt>
    <dgm:pt modelId="{48D79761-4C06-4F8B-BCB7-8D9B4BBCDA03}" type="pres">
      <dgm:prSet presAssocID="{326A5800-C553-4DDE-893A-11C7D3ECEF9B}" presName="spacerB" presStyleCnt="0"/>
      <dgm:spPr/>
    </dgm:pt>
    <dgm:pt modelId="{D3B27C9C-E107-4245-A9D7-4E964EB2D3D0}" type="pres">
      <dgm:prSet presAssocID="{E5A355D7-D90C-4A66-9400-FBE1513E0317}" presName="node" presStyleLbl="node1" presStyleIdx="2" presStyleCnt="5" custScaleX="683197">
        <dgm:presLayoutVars>
          <dgm:bulletEnabled val="1"/>
        </dgm:presLayoutVars>
      </dgm:prSet>
      <dgm:spPr>
        <a:prstGeom prst="rect">
          <a:avLst/>
        </a:prstGeom>
      </dgm:spPr>
    </dgm:pt>
    <dgm:pt modelId="{5816B3EB-84FE-405D-A13D-8D1595BDBD85}" type="pres">
      <dgm:prSet presAssocID="{D970112B-6025-4B52-901D-FEA5EB6BA742}" presName="spacerT" presStyleCnt="0"/>
      <dgm:spPr/>
    </dgm:pt>
    <dgm:pt modelId="{5EF20415-D54C-4C84-BB70-AF05BC412ECC}" type="pres">
      <dgm:prSet presAssocID="{D970112B-6025-4B52-901D-FEA5EB6BA742}" presName="sibTrans" presStyleLbl="sibTrans2D1" presStyleIdx="2" presStyleCnt="4"/>
      <dgm:spPr/>
    </dgm:pt>
    <dgm:pt modelId="{2B711996-47A0-4E1A-BEBF-27695FC78C1F}" type="pres">
      <dgm:prSet presAssocID="{D970112B-6025-4B52-901D-FEA5EB6BA742}" presName="spacerB" presStyleCnt="0"/>
      <dgm:spPr/>
    </dgm:pt>
    <dgm:pt modelId="{6C813FE6-45A7-4ECE-A9C8-CD27F6DD099D}" type="pres">
      <dgm:prSet presAssocID="{AA017242-4382-4205-BC7C-20A4053AAF05}" presName="node" presStyleLbl="node1" presStyleIdx="3" presStyleCnt="5" custScaleX="683197" custScaleY="130745">
        <dgm:presLayoutVars>
          <dgm:bulletEnabled val="1"/>
        </dgm:presLayoutVars>
      </dgm:prSet>
      <dgm:spPr>
        <a:prstGeom prst="rect">
          <a:avLst/>
        </a:prstGeom>
      </dgm:spPr>
    </dgm:pt>
    <dgm:pt modelId="{C21A7EA3-BC83-4365-9E9A-B821464ECEA7}" type="pres">
      <dgm:prSet presAssocID="{E02F60FF-728C-4331-BF04-5E23761498BF}" presName="sibTransLast" presStyleLbl="sibTrans2D1" presStyleIdx="3" presStyleCnt="4" custScaleX="118275" custScaleY="149932"/>
      <dgm:spPr/>
    </dgm:pt>
    <dgm:pt modelId="{2E070B02-9A2D-4C6C-9989-A7B79754D120}" type="pres">
      <dgm:prSet presAssocID="{E02F60FF-728C-4331-BF04-5E23761498BF}" presName="connectorText" presStyleLbl="sibTrans2D1" presStyleIdx="3" presStyleCnt="4"/>
      <dgm:spPr/>
    </dgm:pt>
    <dgm:pt modelId="{2EA3E3FA-E24C-455E-90FD-D7D1A47E9E3A}" type="pres">
      <dgm:prSet presAssocID="{E02F60FF-728C-4331-BF04-5E23761498BF}" presName="lastNode" presStyleLbl="node1" presStyleIdx="4" presStyleCnt="5" custScaleX="104094" custScaleY="138314" custLinFactX="100000" custLinFactNeighborX="170219">
        <dgm:presLayoutVars>
          <dgm:bulletEnabled val="1"/>
        </dgm:presLayoutVars>
      </dgm:prSet>
      <dgm:spPr>
        <a:prstGeom prst="rect">
          <a:avLst/>
        </a:prstGeom>
      </dgm:spPr>
    </dgm:pt>
  </dgm:ptLst>
  <dgm:cxnLst>
    <dgm:cxn modelId="{75ACFE0B-BBBE-4E16-8BCB-F4331C3F53B6}" srcId="{E02F60FF-728C-4331-BF04-5E23761498BF}" destId="{FB193BC5-B6DD-4E68-8A04-7D000A2931F0}" srcOrd="1" destOrd="0" parTransId="{8E7679A2-A546-4B6B-9740-50504583DFF2}" sibTransId="{326A5800-C553-4DDE-893A-11C7D3ECEF9B}"/>
    <dgm:cxn modelId="{5E4FBA0C-6AC8-43FB-ADBE-46F29AC8A673}" type="presOf" srcId="{D970112B-6025-4B52-901D-FEA5EB6BA742}" destId="{5EF20415-D54C-4C84-BB70-AF05BC412ECC}" srcOrd="0" destOrd="0" presId="urn:microsoft.com/office/officeart/2005/8/layout/equation2"/>
    <dgm:cxn modelId="{74DB3D42-2849-43CC-A39A-7D85AF8474E2}" type="presOf" srcId="{E4AF802D-FF1A-46A6-A5F9-C0D851EC68C9}" destId="{8709D656-E216-425F-B208-621245BDDC5E}" srcOrd="0" destOrd="0" presId="urn:microsoft.com/office/officeart/2005/8/layout/equation2"/>
    <dgm:cxn modelId="{5E802549-0E52-4F19-A05E-55F78654AEC3}" srcId="{E02F60FF-728C-4331-BF04-5E23761498BF}" destId="{E4AF802D-FF1A-46A6-A5F9-C0D851EC68C9}" srcOrd="0" destOrd="0" parTransId="{8FA67F14-CDBD-4B7F-AD3E-80C3FF81FAB2}" sibTransId="{5C9EE258-410D-47B9-AE0B-F762C3DEEA4B}"/>
    <dgm:cxn modelId="{9779E74B-11BF-4234-93B7-E4D5C7F08F4C}" type="presOf" srcId="{97C72A75-1AFF-4CC2-8314-E4A5BCEFFC5E}" destId="{2E070B02-9A2D-4C6C-9989-A7B79754D120}" srcOrd="1" destOrd="0" presId="urn:microsoft.com/office/officeart/2005/8/layout/equation2"/>
    <dgm:cxn modelId="{B5027E51-02B3-4184-9313-615C574AEBC8}" type="presOf" srcId="{A5BE8E66-2F54-4E0E-B258-6954754CFD82}" destId="{2EA3E3FA-E24C-455E-90FD-D7D1A47E9E3A}" srcOrd="0" destOrd="0" presId="urn:microsoft.com/office/officeart/2005/8/layout/equation2"/>
    <dgm:cxn modelId="{ACEFA384-2B93-4E30-9850-B7FDA3C5C40F}" type="presOf" srcId="{97C72A75-1AFF-4CC2-8314-E4A5BCEFFC5E}" destId="{C21A7EA3-BC83-4365-9E9A-B821464ECEA7}" srcOrd="0" destOrd="0" presId="urn:microsoft.com/office/officeart/2005/8/layout/equation2"/>
    <dgm:cxn modelId="{2B633895-546A-4F20-A280-F6AD5DD51F6E}" type="presOf" srcId="{AA017242-4382-4205-BC7C-20A4053AAF05}" destId="{6C813FE6-45A7-4ECE-A9C8-CD27F6DD099D}" srcOrd="0" destOrd="0" presId="urn:microsoft.com/office/officeart/2005/8/layout/equation2"/>
    <dgm:cxn modelId="{0A6D619C-C9A5-4E2E-9047-BD3E3885DC09}" srcId="{E02F60FF-728C-4331-BF04-5E23761498BF}" destId="{A5BE8E66-2F54-4E0E-B258-6954754CFD82}" srcOrd="4" destOrd="0" parTransId="{3D7E4DB0-4D11-4E62-8C5B-EC60C8DDBE9B}" sibTransId="{90FDAD4E-02B9-40E3-AC93-17FC6E667D0E}"/>
    <dgm:cxn modelId="{CA9082A2-C20E-4D78-8BD8-3D35B987FB24}" srcId="{E02F60FF-728C-4331-BF04-5E23761498BF}" destId="{E5A355D7-D90C-4A66-9400-FBE1513E0317}" srcOrd="2" destOrd="0" parTransId="{CF9EFDAB-6F4F-4447-9124-6242028FF4A3}" sibTransId="{D970112B-6025-4B52-901D-FEA5EB6BA742}"/>
    <dgm:cxn modelId="{5F91CBA2-8AA6-4DB7-AA8A-AB3DB08A79C6}" type="presOf" srcId="{5C9EE258-410D-47B9-AE0B-F762C3DEEA4B}" destId="{4CBC1AED-39B7-4623-9E77-134DB16EEE9B}" srcOrd="0" destOrd="0" presId="urn:microsoft.com/office/officeart/2005/8/layout/equation2"/>
    <dgm:cxn modelId="{D27F1DB0-F636-4B4D-938B-46E0B781611A}" srcId="{E02F60FF-728C-4331-BF04-5E23761498BF}" destId="{AA017242-4382-4205-BC7C-20A4053AAF05}" srcOrd="3" destOrd="0" parTransId="{ECC508D0-A1B5-4402-A858-7C5DFB87F730}" sibTransId="{97C72A75-1AFF-4CC2-8314-E4A5BCEFFC5E}"/>
    <dgm:cxn modelId="{6F7F6CCB-CF33-4BD5-A2DD-740D32BF5D8A}" type="presOf" srcId="{326A5800-C553-4DDE-893A-11C7D3ECEF9B}" destId="{8AA43486-522E-4C07-9E03-B66E65C2E287}" srcOrd="0" destOrd="0" presId="urn:microsoft.com/office/officeart/2005/8/layout/equation2"/>
    <dgm:cxn modelId="{701AFBCB-08C0-4F74-BAE6-F1750ED7C2E9}" type="presOf" srcId="{E02F60FF-728C-4331-BF04-5E23761498BF}" destId="{3BBD71C1-9653-45D3-948C-FF7E7045D2F7}" srcOrd="0" destOrd="0" presId="urn:microsoft.com/office/officeart/2005/8/layout/equation2"/>
    <dgm:cxn modelId="{5FD955D7-5929-4CF5-925B-1F95215A5165}" type="presOf" srcId="{FB193BC5-B6DD-4E68-8A04-7D000A2931F0}" destId="{A5DF0AA4-6D68-4932-93CF-382DB26B911E}" srcOrd="0" destOrd="0" presId="urn:microsoft.com/office/officeart/2005/8/layout/equation2"/>
    <dgm:cxn modelId="{20552FEE-B901-418B-A3B0-86CFBA0355DA}" type="presOf" srcId="{E5A355D7-D90C-4A66-9400-FBE1513E0317}" destId="{D3B27C9C-E107-4245-A9D7-4E964EB2D3D0}" srcOrd="0" destOrd="0" presId="urn:microsoft.com/office/officeart/2005/8/layout/equation2"/>
    <dgm:cxn modelId="{C49225FB-C211-4035-8740-205DC59E74B4}" type="presParOf" srcId="{3BBD71C1-9653-45D3-948C-FF7E7045D2F7}" destId="{CF5843F1-2BA1-4E72-8836-E28BC77AA19C}" srcOrd="0" destOrd="0" presId="urn:microsoft.com/office/officeart/2005/8/layout/equation2"/>
    <dgm:cxn modelId="{0BAFB4A3-70AB-46EA-A9BD-A812446B975E}" type="presParOf" srcId="{CF5843F1-2BA1-4E72-8836-E28BC77AA19C}" destId="{8709D656-E216-425F-B208-621245BDDC5E}" srcOrd="0" destOrd="0" presId="urn:microsoft.com/office/officeart/2005/8/layout/equation2"/>
    <dgm:cxn modelId="{D9C60541-84AB-4836-B572-D4DAFA8B749B}" type="presParOf" srcId="{CF5843F1-2BA1-4E72-8836-E28BC77AA19C}" destId="{5C587263-EF8E-4C1B-A540-0C7479346747}" srcOrd="1" destOrd="0" presId="urn:microsoft.com/office/officeart/2005/8/layout/equation2"/>
    <dgm:cxn modelId="{158ECE8A-A789-4061-A705-FB08CB63CFA2}" type="presParOf" srcId="{CF5843F1-2BA1-4E72-8836-E28BC77AA19C}" destId="{4CBC1AED-39B7-4623-9E77-134DB16EEE9B}" srcOrd="2" destOrd="0" presId="urn:microsoft.com/office/officeart/2005/8/layout/equation2"/>
    <dgm:cxn modelId="{9DAAD39F-7AC2-471B-B42D-0215FF023D2B}" type="presParOf" srcId="{CF5843F1-2BA1-4E72-8836-E28BC77AA19C}" destId="{FB364C55-F85E-44FE-93A6-06F57C360D60}" srcOrd="3" destOrd="0" presId="urn:microsoft.com/office/officeart/2005/8/layout/equation2"/>
    <dgm:cxn modelId="{19BE7C4C-BCB4-484C-8A49-33BC83C003C1}" type="presParOf" srcId="{CF5843F1-2BA1-4E72-8836-E28BC77AA19C}" destId="{A5DF0AA4-6D68-4932-93CF-382DB26B911E}" srcOrd="4" destOrd="0" presId="urn:microsoft.com/office/officeart/2005/8/layout/equation2"/>
    <dgm:cxn modelId="{CBACC7F8-6E77-413A-B8F4-B34F9F179EF2}" type="presParOf" srcId="{CF5843F1-2BA1-4E72-8836-E28BC77AA19C}" destId="{372E1FB9-049A-4C56-BAF7-92A4B55696C8}" srcOrd="5" destOrd="0" presId="urn:microsoft.com/office/officeart/2005/8/layout/equation2"/>
    <dgm:cxn modelId="{9B00B8A1-CABA-47D4-A662-FE37C0EB6B14}" type="presParOf" srcId="{CF5843F1-2BA1-4E72-8836-E28BC77AA19C}" destId="{8AA43486-522E-4C07-9E03-B66E65C2E287}" srcOrd="6" destOrd="0" presId="urn:microsoft.com/office/officeart/2005/8/layout/equation2"/>
    <dgm:cxn modelId="{EBDCF4D0-7A82-44FE-B7C9-F17E5082D3E2}" type="presParOf" srcId="{CF5843F1-2BA1-4E72-8836-E28BC77AA19C}" destId="{48D79761-4C06-4F8B-BCB7-8D9B4BBCDA03}" srcOrd="7" destOrd="0" presId="urn:microsoft.com/office/officeart/2005/8/layout/equation2"/>
    <dgm:cxn modelId="{021D6A18-6137-490A-9218-4FF776698FB9}" type="presParOf" srcId="{CF5843F1-2BA1-4E72-8836-E28BC77AA19C}" destId="{D3B27C9C-E107-4245-A9D7-4E964EB2D3D0}" srcOrd="8" destOrd="0" presId="urn:microsoft.com/office/officeart/2005/8/layout/equation2"/>
    <dgm:cxn modelId="{902C3E68-0550-4EF1-B7A6-05E9DE1B4D56}" type="presParOf" srcId="{CF5843F1-2BA1-4E72-8836-E28BC77AA19C}" destId="{5816B3EB-84FE-405D-A13D-8D1595BDBD85}" srcOrd="9" destOrd="0" presId="urn:microsoft.com/office/officeart/2005/8/layout/equation2"/>
    <dgm:cxn modelId="{1D6D0634-8FAE-4245-A657-BC00E2D58F2A}" type="presParOf" srcId="{CF5843F1-2BA1-4E72-8836-E28BC77AA19C}" destId="{5EF20415-D54C-4C84-BB70-AF05BC412ECC}" srcOrd="10" destOrd="0" presId="urn:microsoft.com/office/officeart/2005/8/layout/equation2"/>
    <dgm:cxn modelId="{E43B1FBD-E450-4196-9C47-199CFBD6248C}" type="presParOf" srcId="{CF5843F1-2BA1-4E72-8836-E28BC77AA19C}" destId="{2B711996-47A0-4E1A-BEBF-27695FC78C1F}" srcOrd="11" destOrd="0" presId="urn:microsoft.com/office/officeart/2005/8/layout/equation2"/>
    <dgm:cxn modelId="{108BDFFD-03D8-43D4-99B8-83F41B70C09B}" type="presParOf" srcId="{CF5843F1-2BA1-4E72-8836-E28BC77AA19C}" destId="{6C813FE6-45A7-4ECE-A9C8-CD27F6DD099D}" srcOrd="12" destOrd="0" presId="urn:microsoft.com/office/officeart/2005/8/layout/equation2"/>
    <dgm:cxn modelId="{42EFE5BB-8F74-47A3-A17E-9F958BBDF908}" type="presParOf" srcId="{3BBD71C1-9653-45D3-948C-FF7E7045D2F7}" destId="{C21A7EA3-BC83-4365-9E9A-B821464ECEA7}" srcOrd="1" destOrd="0" presId="urn:microsoft.com/office/officeart/2005/8/layout/equation2"/>
    <dgm:cxn modelId="{E42A2C41-7121-421B-93C3-22BB39C7FB50}" type="presParOf" srcId="{C21A7EA3-BC83-4365-9E9A-B821464ECEA7}" destId="{2E070B02-9A2D-4C6C-9989-A7B79754D120}" srcOrd="0" destOrd="0" presId="urn:microsoft.com/office/officeart/2005/8/layout/equation2"/>
    <dgm:cxn modelId="{60B2D9DA-F282-4D32-92CC-1759DB2F6C85}" type="presParOf" srcId="{3BBD71C1-9653-45D3-948C-FF7E7045D2F7}" destId="{2EA3E3FA-E24C-455E-90FD-D7D1A47E9E3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9609A5-EB83-43D6-A51C-D504B4952B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4B941CC4-CFF5-4CEB-99EF-C24FBBCDF1D7}">
      <dgm:prSet phldrT="[Text]" custT="1"/>
      <dgm:spPr/>
      <dgm:t>
        <a:bodyPr/>
        <a:lstStyle/>
        <a:p>
          <a:r>
            <a:rPr lang="en-US" sz="2400" dirty="0"/>
            <a:t>Emigrating Indians</a:t>
          </a:r>
          <a:endParaRPr lang="en-IN" sz="2400" dirty="0"/>
        </a:p>
      </dgm:t>
    </dgm:pt>
    <dgm:pt modelId="{5684707E-47FD-44AC-8F54-2A7C64A7602E}" type="parTrans" cxnId="{B5EEAD5D-134A-41D7-8FF7-A4EE1549E074}">
      <dgm:prSet/>
      <dgm:spPr/>
      <dgm:t>
        <a:bodyPr/>
        <a:lstStyle/>
        <a:p>
          <a:endParaRPr lang="en-IN"/>
        </a:p>
      </dgm:t>
    </dgm:pt>
    <dgm:pt modelId="{55D70BB9-404B-47CC-BA7A-364A599A7AC1}" type="sibTrans" cxnId="{B5EEAD5D-134A-41D7-8FF7-A4EE1549E074}">
      <dgm:prSet/>
      <dgm:spPr/>
      <dgm:t>
        <a:bodyPr/>
        <a:lstStyle/>
        <a:p>
          <a:endParaRPr lang="en-IN"/>
        </a:p>
      </dgm:t>
    </dgm:pt>
    <dgm:pt modelId="{E47ED5F1-5989-4CC5-8653-730EC334FD39}">
      <dgm:prSet phldrT="[Text]" custT="1"/>
      <dgm:spPr/>
      <dgm:t>
        <a:bodyPr/>
        <a:lstStyle/>
        <a:p>
          <a:r>
            <a:rPr lang="en-US" sz="2000" dirty="0"/>
            <a:t>Foreign Assets/ Transactions</a:t>
          </a:r>
          <a:endParaRPr lang="en-IN" sz="2000" dirty="0"/>
        </a:p>
      </dgm:t>
    </dgm:pt>
    <dgm:pt modelId="{AAE57282-220F-4052-AEA5-E3A314111015}" type="parTrans" cxnId="{F6F301B9-B284-444A-ABBF-74ED9E10DA69}">
      <dgm:prSet/>
      <dgm:spPr/>
      <dgm:t>
        <a:bodyPr/>
        <a:lstStyle/>
        <a:p>
          <a:endParaRPr lang="en-IN"/>
        </a:p>
      </dgm:t>
    </dgm:pt>
    <dgm:pt modelId="{494FBABE-AA89-4068-8B41-76855E616C80}" type="sibTrans" cxnId="{F6F301B9-B284-444A-ABBF-74ED9E10DA69}">
      <dgm:prSet/>
      <dgm:spPr/>
      <dgm:t>
        <a:bodyPr/>
        <a:lstStyle/>
        <a:p>
          <a:endParaRPr lang="en-IN"/>
        </a:p>
      </dgm:t>
    </dgm:pt>
    <dgm:pt modelId="{21F6838D-7608-47B8-B1BC-365512D5DECE}">
      <dgm:prSet phldrT="[Text]" custT="1"/>
      <dgm:spPr/>
      <dgm:t>
        <a:bodyPr/>
        <a:lstStyle/>
        <a:p>
          <a:r>
            <a:rPr lang="en-US" sz="3200" dirty="0"/>
            <a:t>Existing</a:t>
          </a:r>
          <a:endParaRPr lang="en-IN" sz="3200" dirty="0"/>
        </a:p>
      </dgm:t>
    </dgm:pt>
    <dgm:pt modelId="{07F5BB9F-4D06-44F2-A7BD-90638CD8AE47}" type="parTrans" cxnId="{3B314435-357F-4AFA-A09F-452957132F7D}">
      <dgm:prSet/>
      <dgm:spPr/>
      <dgm:t>
        <a:bodyPr/>
        <a:lstStyle/>
        <a:p>
          <a:endParaRPr lang="en-IN"/>
        </a:p>
      </dgm:t>
    </dgm:pt>
    <dgm:pt modelId="{D348FE08-7358-4ADC-9FF0-BB740589C08E}" type="sibTrans" cxnId="{3B314435-357F-4AFA-A09F-452957132F7D}">
      <dgm:prSet/>
      <dgm:spPr/>
      <dgm:t>
        <a:bodyPr/>
        <a:lstStyle/>
        <a:p>
          <a:endParaRPr lang="en-IN"/>
        </a:p>
      </dgm:t>
    </dgm:pt>
    <dgm:pt modelId="{F33F46A1-67F8-4E9F-BE9D-CC816279B49E}">
      <dgm:prSet phldrT="[Text]" custT="1"/>
      <dgm:spPr/>
      <dgm:t>
        <a:bodyPr/>
        <a:lstStyle/>
        <a:p>
          <a:r>
            <a:rPr lang="en-IN" sz="3200" dirty="0"/>
            <a:t>Fresh</a:t>
          </a:r>
        </a:p>
      </dgm:t>
    </dgm:pt>
    <dgm:pt modelId="{3ECB4221-3E9B-485B-8055-9AE301805E9F}" type="parTrans" cxnId="{59D251D1-7818-401F-80F7-6C60AF1E9744}">
      <dgm:prSet/>
      <dgm:spPr/>
      <dgm:t>
        <a:bodyPr/>
        <a:lstStyle/>
        <a:p>
          <a:endParaRPr lang="en-IN"/>
        </a:p>
      </dgm:t>
    </dgm:pt>
    <dgm:pt modelId="{FF099F07-8C11-4BCE-A53E-B268D55FAF5B}" type="sibTrans" cxnId="{59D251D1-7818-401F-80F7-6C60AF1E9744}">
      <dgm:prSet/>
      <dgm:spPr/>
      <dgm:t>
        <a:bodyPr/>
        <a:lstStyle/>
        <a:p>
          <a:endParaRPr lang="en-IN"/>
        </a:p>
      </dgm:t>
    </dgm:pt>
    <dgm:pt modelId="{BBEBB759-71AE-411A-AF7D-B0CBC0010354}">
      <dgm:prSet phldrT="[Text]" custT="1"/>
      <dgm:spPr/>
      <dgm:t>
        <a:bodyPr/>
        <a:lstStyle/>
        <a:p>
          <a:r>
            <a:rPr lang="en-US" sz="2000" dirty="0"/>
            <a:t>Indian Assets/ Transactions</a:t>
          </a:r>
          <a:endParaRPr lang="en-IN" sz="2000" dirty="0"/>
        </a:p>
      </dgm:t>
    </dgm:pt>
    <dgm:pt modelId="{04507E45-56EC-453B-A7BF-3FAC52D9AB32}" type="parTrans" cxnId="{6B3F1FA7-1515-4A89-A1B6-1EB2C53DE832}">
      <dgm:prSet/>
      <dgm:spPr/>
      <dgm:t>
        <a:bodyPr/>
        <a:lstStyle/>
        <a:p>
          <a:endParaRPr lang="en-IN"/>
        </a:p>
      </dgm:t>
    </dgm:pt>
    <dgm:pt modelId="{B8443D0D-12F7-459A-A0CF-A0E90E5A342C}" type="sibTrans" cxnId="{6B3F1FA7-1515-4A89-A1B6-1EB2C53DE832}">
      <dgm:prSet/>
      <dgm:spPr/>
      <dgm:t>
        <a:bodyPr/>
        <a:lstStyle/>
        <a:p>
          <a:endParaRPr lang="en-IN"/>
        </a:p>
      </dgm:t>
    </dgm:pt>
    <dgm:pt modelId="{7BD0F981-08CA-4785-9EFF-BBF096EF9BDC}">
      <dgm:prSet phldrT="[Text]" custT="1"/>
      <dgm:spPr/>
      <dgm:t>
        <a:bodyPr/>
        <a:lstStyle/>
        <a:p>
          <a:r>
            <a:rPr lang="en-IN" sz="3200" dirty="0"/>
            <a:t>Existing</a:t>
          </a:r>
        </a:p>
      </dgm:t>
    </dgm:pt>
    <dgm:pt modelId="{3D26771B-83A1-4816-AAF5-29EEE9BEFF01}" type="parTrans" cxnId="{32175C15-12AA-433D-B258-6EC79F3A6813}">
      <dgm:prSet/>
      <dgm:spPr/>
      <dgm:t>
        <a:bodyPr/>
        <a:lstStyle/>
        <a:p>
          <a:endParaRPr lang="en-IN"/>
        </a:p>
      </dgm:t>
    </dgm:pt>
    <dgm:pt modelId="{910B1A71-B8F0-47C9-9118-091BC5E3BAC3}" type="sibTrans" cxnId="{32175C15-12AA-433D-B258-6EC79F3A6813}">
      <dgm:prSet/>
      <dgm:spPr/>
      <dgm:t>
        <a:bodyPr/>
        <a:lstStyle/>
        <a:p>
          <a:endParaRPr lang="en-IN"/>
        </a:p>
      </dgm:t>
    </dgm:pt>
    <dgm:pt modelId="{86487029-4E3E-4A56-9547-E1CE4FDA9B98}">
      <dgm:prSet custT="1"/>
      <dgm:spPr/>
      <dgm:t>
        <a:bodyPr/>
        <a:lstStyle/>
        <a:p>
          <a:r>
            <a:rPr lang="en-IN" sz="3200" dirty="0"/>
            <a:t>Fresh</a:t>
          </a:r>
        </a:p>
      </dgm:t>
    </dgm:pt>
    <dgm:pt modelId="{2442EAF6-A533-46A3-A689-C397FDF6F16C}" type="parTrans" cxnId="{99F0AAAB-3422-46D4-BB02-7269932E9517}">
      <dgm:prSet/>
      <dgm:spPr/>
      <dgm:t>
        <a:bodyPr/>
        <a:lstStyle/>
        <a:p>
          <a:endParaRPr lang="en-IN"/>
        </a:p>
      </dgm:t>
    </dgm:pt>
    <dgm:pt modelId="{52FC894B-F542-4730-825F-66BAB71BC30A}" type="sibTrans" cxnId="{99F0AAAB-3422-46D4-BB02-7269932E9517}">
      <dgm:prSet/>
      <dgm:spPr/>
      <dgm:t>
        <a:bodyPr/>
        <a:lstStyle/>
        <a:p>
          <a:endParaRPr lang="en-IN"/>
        </a:p>
      </dgm:t>
    </dgm:pt>
    <dgm:pt modelId="{6415C4EA-1FEE-46ED-A466-336C427F8D1A}">
      <dgm:prSet custT="1"/>
      <dgm:spPr/>
      <dgm:t>
        <a:bodyPr/>
        <a:lstStyle/>
        <a:p>
          <a:r>
            <a:rPr lang="en-IN" sz="2000" dirty="0"/>
            <a:t>Out of FEMA. Grey area for LRS-ODI.</a:t>
          </a:r>
        </a:p>
      </dgm:t>
    </dgm:pt>
    <dgm:pt modelId="{C9434E9E-4B80-4778-AD6F-534A8BF410C7}" type="parTrans" cxnId="{58A6FF7B-94BF-4BB5-B76F-1AAD57C70B7B}">
      <dgm:prSet/>
      <dgm:spPr/>
      <dgm:t>
        <a:bodyPr/>
        <a:lstStyle/>
        <a:p>
          <a:endParaRPr lang="en-IN"/>
        </a:p>
      </dgm:t>
    </dgm:pt>
    <dgm:pt modelId="{09029DD6-0965-42D5-B989-FA4C9C8587BA}" type="sibTrans" cxnId="{58A6FF7B-94BF-4BB5-B76F-1AAD57C70B7B}">
      <dgm:prSet/>
      <dgm:spPr/>
      <dgm:t>
        <a:bodyPr/>
        <a:lstStyle/>
        <a:p>
          <a:endParaRPr lang="en-IN"/>
        </a:p>
      </dgm:t>
    </dgm:pt>
    <dgm:pt modelId="{3750636A-BC90-4A38-96F8-BBCC544FC53C}">
      <dgm:prSet custT="1"/>
      <dgm:spPr/>
      <dgm:t>
        <a:bodyPr/>
        <a:lstStyle/>
        <a:p>
          <a:r>
            <a:rPr lang="en-US" sz="2000" dirty="0"/>
            <a:t>No FEMA applicability</a:t>
          </a:r>
          <a:endParaRPr lang="en-IN" sz="2000" dirty="0"/>
        </a:p>
      </dgm:t>
    </dgm:pt>
    <dgm:pt modelId="{C45DFEEA-0433-4F0A-9AF3-B40996192D2D}" type="parTrans" cxnId="{1A49B29F-4917-4722-B845-602F3CED9E16}">
      <dgm:prSet/>
      <dgm:spPr/>
      <dgm:t>
        <a:bodyPr/>
        <a:lstStyle/>
        <a:p>
          <a:endParaRPr lang="en-IN"/>
        </a:p>
      </dgm:t>
    </dgm:pt>
    <dgm:pt modelId="{3E38BB73-FC34-40FF-A4D5-E8C80BDD0D53}" type="sibTrans" cxnId="{1A49B29F-4917-4722-B845-602F3CED9E16}">
      <dgm:prSet/>
      <dgm:spPr/>
      <dgm:t>
        <a:bodyPr/>
        <a:lstStyle/>
        <a:p>
          <a:endParaRPr lang="en-IN"/>
        </a:p>
      </dgm:t>
    </dgm:pt>
    <dgm:pt modelId="{6796FB32-CBAB-407A-8F23-B54FE12DFAC7}">
      <dgm:prSet custT="1"/>
      <dgm:spPr/>
      <dgm:t>
        <a:bodyPr/>
        <a:lstStyle/>
        <a:p>
          <a:r>
            <a:rPr lang="en-US" sz="2000" dirty="0"/>
            <a:t>Can continue holding</a:t>
          </a:r>
          <a:endParaRPr lang="en-IN" sz="2000" dirty="0"/>
        </a:p>
      </dgm:t>
    </dgm:pt>
    <dgm:pt modelId="{D30CAAB4-8EE8-4E20-965D-9C03F14D6DB6}" type="parTrans" cxnId="{28337C1F-0C74-4F42-A3FC-C3F2764BE8E8}">
      <dgm:prSet/>
      <dgm:spPr/>
      <dgm:t>
        <a:bodyPr/>
        <a:lstStyle/>
        <a:p>
          <a:endParaRPr lang="en-IN"/>
        </a:p>
      </dgm:t>
    </dgm:pt>
    <dgm:pt modelId="{1A73EE5E-643D-4494-904D-087B986CA10A}" type="sibTrans" cxnId="{28337C1F-0C74-4F42-A3FC-C3F2764BE8E8}">
      <dgm:prSet/>
      <dgm:spPr/>
      <dgm:t>
        <a:bodyPr/>
        <a:lstStyle/>
        <a:p>
          <a:endParaRPr lang="en-IN"/>
        </a:p>
      </dgm:t>
    </dgm:pt>
    <dgm:pt modelId="{2514835B-8EF1-4DE0-A903-E76703D7F60C}">
      <dgm:prSet custT="1"/>
      <dgm:spPr/>
      <dgm:t>
        <a:bodyPr/>
        <a:lstStyle/>
        <a:p>
          <a:r>
            <a:rPr lang="en-US" sz="2400" dirty="0"/>
            <a:t>Only as per FEMA</a:t>
          </a:r>
          <a:endParaRPr lang="en-IN" sz="2400" dirty="0"/>
        </a:p>
      </dgm:t>
    </dgm:pt>
    <dgm:pt modelId="{8F2A89B6-7266-4456-BA1F-42057F4ABE07}" type="parTrans" cxnId="{42D5E2F2-ED32-4D93-8134-CE868D26BA78}">
      <dgm:prSet/>
      <dgm:spPr/>
      <dgm:t>
        <a:bodyPr/>
        <a:lstStyle/>
        <a:p>
          <a:endParaRPr lang="en-IN"/>
        </a:p>
      </dgm:t>
    </dgm:pt>
    <dgm:pt modelId="{7D78F54B-1B22-4A39-B8B8-54792C5AD395}" type="sibTrans" cxnId="{42D5E2F2-ED32-4D93-8134-CE868D26BA78}">
      <dgm:prSet/>
      <dgm:spPr/>
      <dgm:t>
        <a:bodyPr/>
        <a:lstStyle/>
        <a:p>
          <a:endParaRPr lang="en-IN"/>
        </a:p>
      </dgm:t>
    </dgm:pt>
    <dgm:pt modelId="{EC8BEDFE-A905-4DCA-AF1A-D023ED2927CE}" type="pres">
      <dgm:prSet presAssocID="{BA9609A5-EB83-43D6-A51C-D504B4952BAA}" presName="diagram" presStyleCnt="0">
        <dgm:presLayoutVars>
          <dgm:chPref val="1"/>
          <dgm:dir/>
          <dgm:animOne val="branch"/>
          <dgm:animLvl val="lvl"/>
          <dgm:resizeHandles val="exact"/>
        </dgm:presLayoutVars>
      </dgm:prSet>
      <dgm:spPr/>
    </dgm:pt>
    <dgm:pt modelId="{3B314B48-72EE-4902-9C77-BC883C66B01F}" type="pres">
      <dgm:prSet presAssocID="{4B941CC4-CFF5-4CEB-99EF-C24FBBCDF1D7}" presName="root1" presStyleCnt="0"/>
      <dgm:spPr/>
    </dgm:pt>
    <dgm:pt modelId="{2E55859B-2F31-4AEF-A492-25A0E24E49F8}" type="pres">
      <dgm:prSet presAssocID="{4B941CC4-CFF5-4CEB-99EF-C24FBBCDF1D7}" presName="LevelOneTextNode" presStyleLbl="node0" presStyleIdx="0" presStyleCnt="1" custScaleX="129286" custScaleY="194330" custLinFactNeighborX="-5832">
        <dgm:presLayoutVars>
          <dgm:chPref val="3"/>
        </dgm:presLayoutVars>
      </dgm:prSet>
      <dgm:spPr/>
    </dgm:pt>
    <dgm:pt modelId="{0746048D-36A9-4344-AF57-005D942FF307}" type="pres">
      <dgm:prSet presAssocID="{4B941CC4-CFF5-4CEB-99EF-C24FBBCDF1D7}" presName="level2hierChild" presStyleCnt="0"/>
      <dgm:spPr/>
    </dgm:pt>
    <dgm:pt modelId="{5464E6EE-00F1-4163-841C-DCADFD81F3F4}" type="pres">
      <dgm:prSet presAssocID="{AAE57282-220F-4052-AEA5-E3A314111015}" presName="conn2-1" presStyleLbl="parChTrans1D2" presStyleIdx="0" presStyleCnt="2"/>
      <dgm:spPr/>
    </dgm:pt>
    <dgm:pt modelId="{3E8BA4F7-DEA4-4ECB-B804-91CE71B296BC}" type="pres">
      <dgm:prSet presAssocID="{AAE57282-220F-4052-AEA5-E3A314111015}" presName="connTx" presStyleLbl="parChTrans1D2" presStyleIdx="0" presStyleCnt="2"/>
      <dgm:spPr/>
    </dgm:pt>
    <dgm:pt modelId="{0E109B2D-3FC7-4784-969E-232029113602}" type="pres">
      <dgm:prSet presAssocID="{E47ED5F1-5989-4CC5-8653-730EC334FD39}" presName="root2" presStyleCnt="0"/>
      <dgm:spPr/>
    </dgm:pt>
    <dgm:pt modelId="{406E6626-8FB1-4745-B4A2-9499047EC726}" type="pres">
      <dgm:prSet presAssocID="{E47ED5F1-5989-4CC5-8653-730EC334FD39}" presName="LevelTwoTextNode" presStyleLbl="node2" presStyleIdx="0" presStyleCnt="2" custScaleX="116990" custScaleY="150718" custLinFactY="-5886" custLinFactNeighborX="-12265" custLinFactNeighborY="-100000">
        <dgm:presLayoutVars>
          <dgm:chPref val="3"/>
        </dgm:presLayoutVars>
      </dgm:prSet>
      <dgm:spPr/>
    </dgm:pt>
    <dgm:pt modelId="{B9C2596C-A371-45C2-A836-03429A35BC1A}" type="pres">
      <dgm:prSet presAssocID="{E47ED5F1-5989-4CC5-8653-730EC334FD39}" presName="level3hierChild" presStyleCnt="0"/>
      <dgm:spPr/>
    </dgm:pt>
    <dgm:pt modelId="{54AD0B68-B1A2-43FF-8BF1-B7B8DA9ACBB1}" type="pres">
      <dgm:prSet presAssocID="{07F5BB9F-4D06-44F2-A7BD-90638CD8AE47}" presName="conn2-1" presStyleLbl="parChTrans1D3" presStyleIdx="0" presStyleCnt="4"/>
      <dgm:spPr/>
    </dgm:pt>
    <dgm:pt modelId="{7C5CAD02-22BB-489E-8041-0F0014C3B682}" type="pres">
      <dgm:prSet presAssocID="{07F5BB9F-4D06-44F2-A7BD-90638CD8AE47}" presName="connTx" presStyleLbl="parChTrans1D3" presStyleIdx="0" presStyleCnt="4"/>
      <dgm:spPr/>
    </dgm:pt>
    <dgm:pt modelId="{07FD6220-DDBE-430F-8A1E-FFA5CB62B452}" type="pres">
      <dgm:prSet presAssocID="{21F6838D-7608-47B8-B1BC-365512D5DECE}" presName="root2" presStyleCnt="0"/>
      <dgm:spPr/>
    </dgm:pt>
    <dgm:pt modelId="{30476D13-686E-495C-B7AA-0CD8500BC00B}" type="pres">
      <dgm:prSet presAssocID="{21F6838D-7608-47B8-B1BC-365512D5DECE}" presName="LevelTwoTextNode" presStyleLbl="node3" presStyleIdx="0" presStyleCnt="4" custScaleX="126953" custLinFactY="-49220" custLinFactNeighborX="-15448" custLinFactNeighborY="-100000">
        <dgm:presLayoutVars>
          <dgm:chPref val="3"/>
        </dgm:presLayoutVars>
      </dgm:prSet>
      <dgm:spPr/>
    </dgm:pt>
    <dgm:pt modelId="{9C761180-7605-4014-9FFE-097A7A6730E9}" type="pres">
      <dgm:prSet presAssocID="{21F6838D-7608-47B8-B1BC-365512D5DECE}" presName="level3hierChild" presStyleCnt="0"/>
      <dgm:spPr/>
    </dgm:pt>
    <dgm:pt modelId="{D0BAA83D-AA55-443C-BF1C-AD1AE42095C6}" type="pres">
      <dgm:prSet presAssocID="{C9434E9E-4B80-4778-AD6F-534A8BF410C7}" presName="conn2-1" presStyleLbl="parChTrans1D4" presStyleIdx="0" presStyleCnt="4"/>
      <dgm:spPr/>
    </dgm:pt>
    <dgm:pt modelId="{8DCC90D0-B931-4144-8804-FDD916B1D796}" type="pres">
      <dgm:prSet presAssocID="{C9434E9E-4B80-4778-AD6F-534A8BF410C7}" presName="connTx" presStyleLbl="parChTrans1D4" presStyleIdx="0" presStyleCnt="4"/>
      <dgm:spPr/>
    </dgm:pt>
    <dgm:pt modelId="{E190E93B-5F6C-4EBC-8840-55486BB0C3BE}" type="pres">
      <dgm:prSet presAssocID="{6415C4EA-1FEE-46ED-A466-336C427F8D1A}" presName="root2" presStyleCnt="0"/>
      <dgm:spPr/>
    </dgm:pt>
    <dgm:pt modelId="{DD32D2BA-D2F6-4996-8D2D-60E20D40F991}" type="pres">
      <dgm:prSet presAssocID="{6415C4EA-1FEE-46ED-A466-336C427F8D1A}" presName="LevelTwoTextNode" presStyleLbl="node4" presStyleIdx="0" presStyleCnt="4" custScaleX="135053" custScaleY="142002" custLinFactY="-49220" custLinFactNeighborX="-221" custLinFactNeighborY="-100000">
        <dgm:presLayoutVars>
          <dgm:chPref val="3"/>
        </dgm:presLayoutVars>
      </dgm:prSet>
      <dgm:spPr/>
    </dgm:pt>
    <dgm:pt modelId="{0EE889C8-03C6-40A1-9A23-AA06465BD7C7}" type="pres">
      <dgm:prSet presAssocID="{6415C4EA-1FEE-46ED-A466-336C427F8D1A}" presName="level3hierChild" presStyleCnt="0"/>
      <dgm:spPr/>
    </dgm:pt>
    <dgm:pt modelId="{606F9161-6669-48F1-AD54-56170031879D}" type="pres">
      <dgm:prSet presAssocID="{3ECB4221-3E9B-485B-8055-9AE301805E9F}" presName="conn2-1" presStyleLbl="parChTrans1D3" presStyleIdx="1" presStyleCnt="4"/>
      <dgm:spPr/>
    </dgm:pt>
    <dgm:pt modelId="{3C303872-40A7-4625-A549-64B5DA7528D7}" type="pres">
      <dgm:prSet presAssocID="{3ECB4221-3E9B-485B-8055-9AE301805E9F}" presName="connTx" presStyleLbl="parChTrans1D3" presStyleIdx="1" presStyleCnt="4"/>
      <dgm:spPr/>
    </dgm:pt>
    <dgm:pt modelId="{FBBB6D27-3AAC-4BE2-913C-E46A4100B962}" type="pres">
      <dgm:prSet presAssocID="{F33F46A1-67F8-4E9F-BE9D-CC816279B49E}" presName="root2" presStyleCnt="0"/>
      <dgm:spPr/>
    </dgm:pt>
    <dgm:pt modelId="{1CD96C11-FD52-4E6A-9E3C-399C845DAD57}" type="pres">
      <dgm:prSet presAssocID="{F33F46A1-67F8-4E9F-BE9D-CC816279B49E}" presName="LevelTwoTextNode" presStyleLbl="node3" presStyleIdx="1" presStyleCnt="4" custScaleX="126953" custLinFactNeighborX="-15448" custLinFactNeighborY="-83553">
        <dgm:presLayoutVars>
          <dgm:chPref val="3"/>
        </dgm:presLayoutVars>
      </dgm:prSet>
      <dgm:spPr/>
    </dgm:pt>
    <dgm:pt modelId="{36AC1D50-7CA1-4C1A-8CBA-4FC4C6EB4C55}" type="pres">
      <dgm:prSet presAssocID="{F33F46A1-67F8-4E9F-BE9D-CC816279B49E}" presName="level3hierChild" presStyleCnt="0"/>
      <dgm:spPr/>
    </dgm:pt>
    <dgm:pt modelId="{6119CC45-0E23-43D4-8571-7FD4F4DB78F8}" type="pres">
      <dgm:prSet presAssocID="{C45DFEEA-0433-4F0A-9AF3-B40996192D2D}" presName="conn2-1" presStyleLbl="parChTrans1D4" presStyleIdx="1" presStyleCnt="4"/>
      <dgm:spPr/>
    </dgm:pt>
    <dgm:pt modelId="{E70574C6-35CC-445A-BB98-521893CF5CFD}" type="pres">
      <dgm:prSet presAssocID="{C45DFEEA-0433-4F0A-9AF3-B40996192D2D}" presName="connTx" presStyleLbl="parChTrans1D4" presStyleIdx="1" presStyleCnt="4"/>
      <dgm:spPr/>
    </dgm:pt>
    <dgm:pt modelId="{19C3282D-F0E7-48EF-8588-D08482013CD1}" type="pres">
      <dgm:prSet presAssocID="{3750636A-BC90-4A38-96F8-BBCC544FC53C}" presName="root2" presStyleCnt="0"/>
      <dgm:spPr/>
    </dgm:pt>
    <dgm:pt modelId="{4296C252-4F33-4595-8D37-7ADC990CB461}" type="pres">
      <dgm:prSet presAssocID="{3750636A-BC90-4A38-96F8-BBCC544FC53C}" presName="LevelTwoTextNode" presStyleLbl="node4" presStyleIdx="1" presStyleCnt="4" custScaleX="135053" custLinFactNeighborY="-82719">
        <dgm:presLayoutVars>
          <dgm:chPref val="3"/>
        </dgm:presLayoutVars>
      </dgm:prSet>
      <dgm:spPr/>
    </dgm:pt>
    <dgm:pt modelId="{E53BF13A-0A0A-403E-928C-E8D1FEC90C0B}" type="pres">
      <dgm:prSet presAssocID="{3750636A-BC90-4A38-96F8-BBCC544FC53C}" presName="level3hierChild" presStyleCnt="0"/>
      <dgm:spPr/>
    </dgm:pt>
    <dgm:pt modelId="{9866D011-AFB4-4343-B099-C312E69CF933}" type="pres">
      <dgm:prSet presAssocID="{04507E45-56EC-453B-A7BF-3FAC52D9AB32}" presName="conn2-1" presStyleLbl="parChTrans1D2" presStyleIdx="1" presStyleCnt="2"/>
      <dgm:spPr/>
    </dgm:pt>
    <dgm:pt modelId="{FBA689C5-376F-4D54-98B4-6C330DD45DDB}" type="pres">
      <dgm:prSet presAssocID="{04507E45-56EC-453B-A7BF-3FAC52D9AB32}" presName="connTx" presStyleLbl="parChTrans1D2" presStyleIdx="1" presStyleCnt="2"/>
      <dgm:spPr/>
    </dgm:pt>
    <dgm:pt modelId="{BCC6ED7D-36BE-467A-B85B-49F3FF4527BB}" type="pres">
      <dgm:prSet presAssocID="{BBEBB759-71AE-411A-AF7D-B0CBC0010354}" presName="root2" presStyleCnt="0"/>
      <dgm:spPr/>
    </dgm:pt>
    <dgm:pt modelId="{CB414A2C-8A70-4FB6-A04F-9991CF1FF1B2}" type="pres">
      <dgm:prSet presAssocID="{BBEBB759-71AE-411A-AF7D-B0CBC0010354}" presName="LevelTwoTextNode" presStyleLbl="node2" presStyleIdx="1" presStyleCnt="2" custScaleX="116990" custScaleY="150718" custLinFactNeighborX="-12265" custLinFactNeighborY="73766">
        <dgm:presLayoutVars>
          <dgm:chPref val="3"/>
        </dgm:presLayoutVars>
      </dgm:prSet>
      <dgm:spPr/>
    </dgm:pt>
    <dgm:pt modelId="{8CA60CA8-4CAA-4E5F-8980-A13A7651DA18}" type="pres">
      <dgm:prSet presAssocID="{BBEBB759-71AE-411A-AF7D-B0CBC0010354}" presName="level3hierChild" presStyleCnt="0"/>
      <dgm:spPr/>
    </dgm:pt>
    <dgm:pt modelId="{038B7FB7-1B83-4720-8859-2E69A4351320}" type="pres">
      <dgm:prSet presAssocID="{3D26771B-83A1-4816-AAF5-29EEE9BEFF01}" presName="conn2-1" presStyleLbl="parChTrans1D3" presStyleIdx="2" presStyleCnt="4"/>
      <dgm:spPr/>
    </dgm:pt>
    <dgm:pt modelId="{98844E31-9545-405A-B564-D96221B8AB28}" type="pres">
      <dgm:prSet presAssocID="{3D26771B-83A1-4816-AAF5-29EEE9BEFF01}" presName="connTx" presStyleLbl="parChTrans1D3" presStyleIdx="2" presStyleCnt="4"/>
      <dgm:spPr/>
    </dgm:pt>
    <dgm:pt modelId="{3919D00F-602F-4C39-A798-C77C98964CB9}" type="pres">
      <dgm:prSet presAssocID="{7BD0F981-08CA-4785-9EFF-BBF096EF9BDC}" presName="root2" presStyleCnt="0"/>
      <dgm:spPr/>
    </dgm:pt>
    <dgm:pt modelId="{FC32E11A-26E5-4CC1-B933-8AD15EAEBF1E}" type="pres">
      <dgm:prSet presAssocID="{7BD0F981-08CA-4785-9EFF-BBF096EF9BDC}" presName="LevelTwoTextNode" presStyleLbl="node3" presStyleIdx="2" presStyleCnt="4" custScaleX="126953" custLinFactNeighborX="-15448" custLinFactNeighborY="30312">
        <dgm:presLayoutVars>
          <dgm:chPref val="3"/>
        </dgm:presLayoutVars>
      </dgm:prSet>
      <dgm:spPr/>
    </dgm:pt>
    <dgm:pt modelId="{3DC2FCCC-7922-4753-A8EE-6706D094D74B}" type="pres">
      <dgm:prSet presAssocID="{7BD0F981-08CA-4785-9EFF-BBF096EF9BDC}" presName="level3hierChild" presStyleCnt="0"/>
      <dgm:spPr/>
    </dgm:pt>
    <dgm:pt modelId="{E8109BB1-7AC2-4165-BD29-292759F2FD83}" type="pres">
      <dgm:prSet presAssocID="{D30CAAB4-8EE8-4E20-965D-9C03F14D6DB6}" presName="conn2-1" presStyleLbl="parChTrans1D4" presStyleIdx="2" presStyleCnt="4"/>
      <dgm:spPr/>
    </dgm:pt>
    <dgm:pt modelId="{FD1AF444-3D2A-4268-9A6A-2EBF5A870AFB}" type="pres">
      <dgm:prSet presAssocID="{D30CAAB4-8EE8-4E20-965D-9C03F14D6DB6}" presName="connTx" presStyleLbl="parChTrans1D4" presStyleIdx="2" presStyleCnt="4"/>
      <dgm:spPr/>
    </dgm:pt>
    <dgm:pt modelId="{978B143F-5AFF-4727-A7CB-4B1628D8316C}" type="pres">
      <dgm:prSet presAssocID="{6796FB32-CBAB-407A-8F23-B54FE12DFAC7}" presName="root2" presStyleCnt="0"/>
      <dgm:spPr/>
    </dgm:pt>
    <dgm:pt modelId="{C4BC8054-FC05-4D48-8F65-374412C56787}" type="pres">
      <dgm:prSet presAssocID="{6796FB32-CBAB-407A-8F23-B54FE12DFAC7}" presName="LevelTwoTextNode" presStyleLbl="node4" presStyleIdx="2" presStyleCnt="4" custScaleX="135053" custLinFactNeighborY="29598">
        <dgm:presLayoutVars>
          <dgm:chPref val="3"/>
        </dgm:presLayoutVars>
      </dgm:prSet>
      <dgm:spPr/>
    </dgm:pt>
    <dgm:pt modelId="{FE892255-F9EF-4DA5-8F91-FA92212AD95D}" type="pres">
      <dgm:prSet presAssocID="{6796FB32-CBAB-407A-8F23-B54FE12DFAC7}" presName="level3hierChild" presStyleCnt="0"/>
      <dgm:spPr/>
    </dgm:pt>
    <dgm:pt modelId="{5F623621-215C-4935-BD02-2772979DE652}" type="pres">
      <dgm:prSet presAssocID="{2442EAF6-A533-46A3-A689-C397FDF6F16C}" presName="conn2-1" presStyleLbl="parChTrans1D3" presStyleIdx="3" presStyleCnt="4"/>
      <dgm:spPr/>
    </dgm:pt>
    <dgm:pt modelId="{6DB032FF-E242-43FD-91ED-C6F780BB3086}" type="pres">
      <dgm:prSet presAssocID="{2442EAF6-A533-46A3-A689-C397FDF6F16C}" presName="connTx" presStyleLbl="parChTrans1D3" presStyleIdx="3" presStyleCnt="4"/>
      <dgm:spPr/>
    </dgm:pt>
    <dgm:pt modelId="{26062CAB-3A57-454D-B220-70BCE59B04DE}" type="pres">
      <dgm:prSet presAssocID="{86487029-4E3E-4A56-9547-E1CE4FDA9B98}" presName="root2" presStyleCnt="0"/>
      <dgm:spPr/>
    </dgm:pt>
    <dgm:pt modelId="{28759E84-3F28-4CA1-989D-E0B6DB5FB4C9}" type="pres">
      <dgm:prSet presAssocID="{86487029-4E3E-4A56-9547-E1CE4FDA9B98}" presName="LevelTwoTextNode" presStyleLbl="node3" presStyleIdx="3" presStyleCnt="4" custScaleX="126953" custLinFactY="6182" custLinFactNeighborX="-15448" custLinFactNeighborY="100000">
        <dgm:presLayoutVars>
          <dgm:chPref val="3"/>
        </dgm:presLayoutVars>
      </dgm:prSet>
      <dgm:spPr/>
    </dgm:pt>
    <dgm:pt modelId="{E9EFB6B4-7B8A-4A05-AA30-DCDACA4B00E3}" type="pres">
      <dgm:prSet presAssocID="{86487029-4E3E-4A56-9547-E1CE4FDA9B98}" presName="level3hierChild" presStyleCnt="0"/>
      <dgm:spPr/>
    </dgm:pt>
    <dgm:pt modelId="{DA5E0791-913A-4A4F-A399-2A7170B7C941}" type="pres">
      <dgm:prSet presAssocID="{8F2A89B6-7266-4456-BA1F-42057F4ABE07}" presName="conn2-1" presStyleLbl="parChTrans1D4" presStyleIdx="3" presStyleCnt="4"/>
      <dgm:spPr/>
    </dgm:pt>
    <dgm:pt modelId="{2D6B9BAC-5791-4784-B545-EBFB0C62207E}" type="pres">
      <dgm:prSet presAssocID="{8F2A89B6-7266-4456-BA1F-42057F4ABE07}" presName="connTx" presStyleLbl="parChTrans1D4" presStyleIdx="3" presStyleCnt="4"/>
      <dgm:spPr/>
    </dgm:pt>
    <dgm:pt modelId="{EE71D04B-A219-4BDF-8A5C-D4579E4BB997}" type="pres">
      <dgm:prSet presAssocID="{2514835B-8EF1-4DE0-A903-E76703D7F60C}" presName="root2" presStyleCnt="0"/>
      <dgm:spPr/>
    </dgm:pt>
    <dgm:pt modelId="{CA166E98-11AF-47DA-B7DA-BD8F3E29168B}" type="pres">
      <dgm:prSet presAssocID="{2514835B-8EF1-4DE0-A903-E76703D7F60C}" presName="LevelTwoTextNode" presStyleLbl="node4" presStyleIdx="3" presStyleCnt="4" custScaleX="135053" custLinFactY="6182" custLinFactNeighborY="100000">
        <dgm:presLayoutVars>
          <dgm:chPref val="3"/>
        </dgm:presLayoutVars>
      </dgm:prSet>
      <dgm:spPr/>
    </dgm:pt>
    <dgm:pt modelId="{13BAD1EF-5368-4A34-B2CF-763BF2070DB0}" type="pres">
      <dgm:prSet presAssocID="{2514835B-8EF1-4DE0-A903-E76703D7F60C}" presName="level3hierChild" presStyleCnt="0"/>
      <dgm:spPr/>
    </dgm:pt>
  </dgm:ptLst>
  <dgm:cxnLst>
    <dgm:cxn modelId="{1B897600-AAA4-4CBF-84E1-58099BF22FB2}" type="presOf" srcId="{8F2A89B6-7266-4456-BA1F-42057F4ABE07}" destId="{DA5E0791-913A-4A4F-A399-2A7170B7C941}" srcOrd="0" destOrd="0" presId="urn:microsoft.com/office/officeart/2005/8/layout/hierarchy2"/>
    <dgm:cxn modelId="{1C569208-AF86-4980-AAF1-2CBAE1210B3D}" type="presOf" srcId="{3750636A-BC90-4A38-96F8-BBCC544FC53C}" destId="{4296C252-4F33-4595-8D37-7ADC990CB461}" srcOrd="0" destOrd="0" presId="urn:microsoft.com/office/officeart/2005/8/layout/hierarchy2"/>
    <dgm:cxn modelId="{900B5712-D6DC-43A8-82F4-5A3A1BFBCA16}" type="presOf" srcId="{07F5BB9F-4D06-44F2-A7BD-90638CD8AE47}" destId="{54AD0B68-B1A2-43FF-8BF1-B7B8DA9ACBB1}" srcOrd="0" destOrd="0" presId="urn:microsoft.com/office/officeart/2005/8/layout/hierarchy2"/>
    <dgm:cxn modelId="{32175C15-12AA-433D-B258-6EC79F3A6813}" srcId="{BBEBB759-71AE-411A-AF7D-B0CBC0010354}" destId="{7BD0F981-08CA-4785-9EFF-BBF096EF9BDC}" srcOrd="0" destOrd="0" parTransId="{3D26771B-83A1-4816-AAF5-29EEE9BEFF01}" sibTransId="{910B1A71-B8F0-47C9-9118-091BC5E3BAC3}"/>
    <dgm:cxn modelId="{2FE74415-3243-4E43-8C5E-D105A11B6AFB}" type="presOf" srcId="{E47ED5F1-5989-4CC5-8653-730EC334FD39}" destId="{406E6626-8FB1-4745-B4A2-9499047EC726}" srcOrd="0" destOrd="0" presId="urn:microsoft.com/office/officeart/2005/8/layout/hierarchy2"/>
    <dgm:cxn modelId="{CAD96217-7137-4551-97D6-39C331EAD12D}" type="presOf" srcId="{C9434E9E-4B80-4778-AD6F-534A8BF410C7}" destId="{D0BAA83D-AA55-443C-BF1C-AD1AE42095C6}" srcOrd="0" destOrd="0" presId="urn:microsoft.com/office/officeart/2005/8/layout/hierarchy2"/>
    <dgm:cxn modelId="{28337C1F-0C74-4F42-A3FC-C3F2764BE8E8}" srcId="{7BD0F981-08CA-4785-9EFF-BBF096EF9BDC}" destId="{6796FB32-CBAB-407A-8F23-B54FE12DFAC7}" srcOrd="0" destOrd="0" parTransId="{D30CAAB4-8EE8-4E20-965D-9C03F14D6DB6}" sibTransId="{1A73EE5E-643D-4494-904D-087B986CA10A}"/>
    <dgm:cxn modelId="{E3820420-9C25-4D22-AA35-F1CC3D6879AC}" type="presOf" srcId="{2514835B-8EF1-4DE0-A903-E76703D7F60C}" destId="{CA166E98-11AF-47DA-B7DA-BD8F3E29168B}" srcOrd="0" destOrd="0" presId="urn:microsoft.com/office/officeart/2005/8/layout/hierarchy2"/>
    <dgm:cxn modelId="{AA6CE326-9E19-46F0-8DFE-9A00CCC386EC}" type="presOf" srcId="{AAE57282-220F-4052-AEA5-E3A314111015}" destId="{5464E6EE-00F1-4163-841C-DCADFD81F3F4}" srcOrd="0" destOrd="0" presId="urn:microsoft.com/office/officeart/2005/8/layout/hierarchy2"/>
    <dgm:cxn modelId="{D1AEE428-795F-4529-B5AD-73309332F421}" type="presOf" srcId="{7BD0F981-08CA-4785-9EFF-BBF096EF9BDC}" destId="{FC32E11A-26E5-4CC1-B933-8AD15EAEBF1E}" srcOrd="0" destOrd="0" presId="urn:microsoft.com/office/officeart/2005/8/layout/hierarchy2"/>
    <dgm:cxn modelId="{3BA1112A-1F0A-4BEE-8C3D-CE30F49C7AD6}" type="presOf" srcId="{C45DFEEA-0433-4F0A-9AF3-B40996192D2D}" destId="{E70574C6-35CC-445A-BB98-521893CF5CFD}" srcOrd="1" destOrd="0" presId="urn:microsoft.com/office/officeart/2005/8/layout/hierarchy2"/>
    <dgm:cxn modelId="{B2386C2C-69B2-4649-82A8-4E4768C652DE}" type="presOf" srcId="{6796FB32-CBAB-407A-8F23-B54FE12DFAC7}" destId="{C4BC8054-FC05-4D48-8F65-374412C56787}" srcOrd="0" destOrd="0" presId="urn:microsoft.com/office/officeart/2005/8/layout/hierarchy2"/>
    <dgm:cxn modelId="{D6C4ED34-6AEE-443A-8CEE-ECA2912C4E05}" type="presOf" srcId="{C9434E9E-4B80-4778-AD6F-534A8BF410C7}" destId="{8DCC90D0-B931-4144-8804-FDD916B1D796}" srcOrd="1" destOrd="0" presId="urn:microsoft.com/office/officeart/2005/8/layout/hierarchy2"/>
    <dgm:cxn modelId="{3B314435-357F-4AFA-A09F-452957132F7D}" srcId="{E47ED5F1-5989-4CC5-8653-730EC334FD39}" destId="{21F6838D-7608-47B8-B1BC-365512D5DECE}" srcOrd="0" destOrd="0" parTransId="{07F5BB9F-4D06-44F2-A7BD-90638CD8AE47}" sibTransId="{D348FE08-7358-4ADC-9FF0-BB740589C08E}"/>
    <dgm:cxn modelId="{B5EEAD5D-134A-41D7-8FF7-A4EE1549E074}" srcId="{BA9609A5-EB83-43D6-A51C-D504B4952BAA}" destId="{4B941CC4-CFF5-4CEB-99EF-C24FBBCDF1D7}" srcOrd="0" destOrd="0" parTransId="{5684707E-47FD-44AC-8F54-2A7C64A7602E}" sibTransId="{55D70BB9-404B-47CC-BA7A-364A599A7AC1}"/>
    <dgm:cxn modelId="{3A6D2560-62BE-4566-BF17-596C875911E8}" type="presOf" srcId="{8F2A89B6-7266-4456-BA1F-42057F4ABE07}" destId="{2D6B9BAC-5791-4784-B545-EBFB0C62207E}" srcOrd="1" destOrd="0" presId="urn:microsoft.com/office/officeart/2005/8/layout/hierarchy2"/>
    <dgm:cxn modelId="{8E44F745-6D94-4E6A-919E-C4C65CAF4957}" type="presOf" srcId="{D30CAAB4-8EE8-4E20-965D-9C03F14D6DB6}" destId="{FD1AF444-3D2A-4268-9A6A-2EBF5A870AFB}" srcOrd="1" destOrd="0" presId="urn:microsoft.com/office/officeart/2005/8/layout/hierarchy2"/>
    <dgm:cxn modelId="{6DB10E6B-191E-44AB-8798-0E2A42BEED21}" type="presOf" srcId="{3ECB4221-3E9B-485B-8055-9AE301805E9F}" destId="{606F9161-6669-48F1-AD54-56170031879D}" srcOrd="0" destOrd="0" presId="urn:microsoft.com/office/officeart/2005/8/layout/hierarchy2"/>
    <dgm:cxn modelId="{F0B7A04E-A4E4-4CB7-8E1D-47CDCE917F9E}" type="presOf" srcId="{2442EAF6-A533-46A3-A689-C397FDF6F16C}" destId="{5F623621-215C-4935-BD02-2772979DE652}" srcOrd="0" destOrd="0" presId="urn:microsoft.com/office/officeart/2005/8/layout/hierarchy2"/>
    <dgm:cxn modelId="{FB670E4F-C418-4124-9D25-0C54CC5C917A}" type="presOf" srcId="{21F6838D-7608-47B8-B1BC-365512D5DECE}" destId="{30476D13-686E-495C-B7AA-0CD8500BC00B}" srcOrd="0" destOrd="0" presId="urn:microsoft.com/office/officeart/2005/8/layout/hierarchy2"/>
    <dgm:cxn modelId="{FA39AA57-6C72-48E3-B0AA-BD54699F6E5E}" type="presOf" srcId="{2442EAF6-A533-46A3-A689-C397FDF6F16C}" destId="{6DB032FF-E242-43FD-91ED-C6F780BB3086}" srcOrd="1" destOrd="0" presId="urn:microsoft.com/office/officeart/2005/8/layout/hierarchy2"/>
    <dgm:cxn modelId="{A343C777-6520-4CA8-BC8F-4A6357FB6952}" type="presOf" srcId="{86487029-4E3E-4A56-9547-E1CE4FDA9B98}" destId="{28759E84-3F28-4CA1-989D-E0B6DB5FB4C9}" srcOrd="0" destOrd="0" presId="urn:microsoft.com/office/officeart/2005/8/layout/hierarchy2"/>
    <dgm:cxn modelId="{58A6FF7B-94BF-4BB5-B76F-1AAD57C70B7B}" srcId="{21F6838D-7608-47B8-B1BC-365512D5DECE}" destId="{6415C4EA-1FEE-46ED-A466-336C427F8D1A}" srcOrd="0" destOrd="0" parTransId="{C9434E9E-4B80-4778-AD6F-534A8BF410C7}" sibTransId="{09029DD6-0965-42D5-B989-FA4C9C8587BA}"/>
    <dgm:cxn modelId="{CD92F18D-2AD0-49A1-99A9-7556DA41A4C7}" type="presOf" srcId="{BBEBB759-71AE-411A-AF7D-B0CBC0010354}" destId="{CB414A2C-8A70-4FB6-A04F-9991CF1FF1B2}" srcOrd="0" destOrd="0" presId="urn:microsoft.com/office/officeart/2005/8/layout/hierarchy2"/>
    <dgm:cxn modelId="{2D4B5698-34E9-4F92-918C-62389441BD7F}" type="presOf" srcId="{F33F46A1-67F8-4E9F-BE9D-CC816279B49E}" destId="{1CD96C11-FD52-4E6A-9E3C-399C845DAD57}" srcOrd="0" destOrd="0" presId="urn:microsoft.com/office/officeart/2005/8/layout/hierarchy2"/>
    <dgm:cxn modelId="{2A31199C-9BD8-4ABC-A9DD-690139F1ADC8}" type="presOf" srcId="{3D26771B-83A1-4816-AAF5-29EEE9BEFF01}" destId="{98844E31-9545-405A-B564-D96221B8AB28}" srcOrd="1" destOrd="0" presId="urn:microsoft.com/office/officeart/2005/8/layout/hierarchy2"/>
    <dgm:cxn modelId="{1A49B29F-4917-4722-B845-602F3CED9E16}" srcId="{F33F46A1-67F8-4E9F-BE9D-CC816279B49E}" destId="{3750636A-BC90-4A38-96F8-BBCC544FC53C}" srcOrd="0" destOrd="0" parTransId="{C45DFEEA-0433-4F0A-9AF3-B40996192D2D}" sibTransId="{3E38BB73-FC34-40FF-A4D5-E8C80BDD0D53}"/>
    <dgm:cxn modelId="{32B61CA0-3637-4238-8928-88B3515C7558}" type="presOf" srcId="{AAE57282-220F-4052-AEA5-E3A314111015}" destId="{3E8BA4F7-DEA4-4ECB-B804-91CE71B296BC}" srcOrd="1" destOrd="0" presId="urn:microsoft.com/office/officeart/2005/8/layout/hierarchy2"/>
    <dgm:cxn modelId="{A16AB0A4-7633-452C-ABED-0EC4D3306C8E}" type="presOf" srcId="{D30CAAB4-8EE8-4E20-965D-9C03F14D6DB6}" destId="{E8109BB1-7AC2-4165-BD29-292759F2FD83}" srcOrd="0" destOrd="0" presId="urn:microsoft.com/office/officeart/2005/8/layout/hierarchy2"/>
    <dgm:cxn modelId="{6B3F1FA7-1515-4A89-A1B6-1EB2C53DE832}" srcId="{4B941CC4-CFF5-4CEB-99EF-C24FBBCDF1D7}" destId="{BBEBB759-71AE-411A-AF7D-B0CBC0010354}" srcOrd="1" destOrd="0" parTransId="{04507E45-56EC-453B-A7BF-3FAC52D9AB32}" sibTransId="{B8443D0D-12F7-459A-A0CF-A0E90E5A342C}"/>
    <dgm:cxn modelId="{99F0AAAB-3422-46D4-BB02-7269932E9517}" srcId="{BBEBB759-71AE-411A-AF7D-B0CBC0010354}" destId="{86487029-4E3E-4A56-9547-E1CE4FDA9B98}" srcOrd="1" destOrd="0" parTransId="{2442EAF6-A533-46A3-A689-C397FDF6F16C}" sibTransId="{52FC894B-F542-4730-825F-66BAB71BC30A}"/>
    <dgm:cxn modelId="{934253AF-DC36-4812-B78F-F70C015E325C}" type="presOf" srcId="{07F5BB9F-4D06-44F2-A7BD-90638CD8AE47}" destId="{7C5CAD02-22BB-489E-8041-0F0014C3B682}" srcOrd="1" destOrd="0" presId="urn:microsoft.com/office/officeart/2005/8/layout/hierarchy2"/>
    <dgm:cxn modelId="{6412E8B1-840B-4ED8-AE40-87E582B299E3}" type="presOf" srcId="{4B941CC4-CFF5-4CEB-99EF-C24FBBCDF1D7}" destId="{2E55859B-2F31-4AEF-A492-25A0E24E49F8}" srcOrd="0" destOrd="0" presId="urn:microsoft.com/office/officeart/2005/8/layout/hierarchy2"/>
    <dgm:cxn modelId="{F6F301B9-B284-444A-ABBF-74ED9E10DA69}" srcId="{4B941CC4-CFF5-4CEB-99EF-C24FBBCDF1D7}" destId="{E47ED5F1-5989-4CC5-8653-730EC334FD39}" srcOrd="0" destOrd="0" parTransId="{AAE57282-220F-4052-AEA5-E3A314111015}" sibTransId="{494FBABE-AA89-4068-8B41-76855E616C80}"/>
    <dgm:cxn modelId="{49D57BBD-481F-4471-AD20-D3EE0ED7670D}" type="presOf" srcId="{3D26771B-83A1-4816-AAF5-29EEE9BEFF01}" destId="{038B7FB7-1B83-4720-8859-2E69A4351320}" srcOrd="0" destOrd="0" presId="urn:microsoft.com/office/officeart/2005/8/layout/hierarchy2"/>
    <dgm:cxn modelId="{59D251D1-7818-401F-80F7-6C60AF1E9744}" srcId="{E47ED5F1-5989-4CC5-8653-730EC334FD39}" destId="{F33F46A1-67F8-4E9F-BE9D-CC816279B49E}" srcOrd="1" destOrd="0" parTransId="{3ECB4221-3E9B-485B-8055-9AE301805E9F}" sibTransId="{FF099F07-8C11-4BCE-A53E-B268D55FAF5B}"/>
    <dgm:cxn modelId="{18D877D1-D9B5-4B71-9B30-A9FFE9E2AA88}" type="presOf" srcId="{C45DFEEA-0433-4F0A-9AF3-B40996192D2D}" destId="{6119CC45-0E23-43D4-8571-7FD4F4DB78F8}" srcOrd="0" destOrd="0" presId="urn:microsoft.com/office/officeart/2005/8/layout/hierarchy2"/>
    <dgm:cxn modelId="{8DAA29DD-DD53-496D-A604-868A702F3AC4}" type="presOf" srcId="{04507E45-56EC-453B-A7BF-3FAC52D9AB32}" destId="{9866D011-AFB4-4343-B099-C312E69CF933}" srcOrd="0" destOrd="0" presId="urn:microsoft.com/office/officeart/2005/8/layout/hierarchy2"/>
    <dgm:cxn modelId="{320FEDDD-626C-4CF8-9D62-88F8A32D8048}" type="presOf" srcId="{04507E45-56EC-453B-A7BF-3FAC52D9AB32}" destId="{FBA689C5-376F-4D54-98B4-6C330DD45DDB}" srcOrd="1" destOrd="0" presId="urn:microsoft.com/office/officeart/2005/8/layout/hierarchy2"/>
    <dgm:cxn modelId="{6EFD4AE2-BDEC-4DEF-8DE3-5641458F4737}" type="presOf" srcId="{6415C4EA-1FEE-46ED-A466-336C427F8D1A}" destId="{DD32D2BA-D2F6-4996-8D2D-60E20D40F991}" srcOrd="0" destOrd="0" presId="urn:microsoft.com/office/officeart/2005/8/layout/hierarchy2"/>
    <dgm:cxn modelId="{359B68E8-0FC3-42AF-A61D-A9A4757A9A5E}" type="presOf" srcId="{BA9609A5-EB83-43D6-A51C-D504B4952BAA}" destId="{EC8BEDFE-A905-4DCA-AF1A-D023ED2927CE}" srcOrd="0" destOrd="0" presId="urn:microsoft.com/office/officeart/2005/8/layout/hierarchy2"/>
    <dgm:cxn modelId="{42D5E2F2-ED32-4D93-8134-CE868D26BA78}" srcId="{86487029-4E3E-4A56-9547-E1CE4FDA9B98}" destId="{2514835B-8EF1-4DE0-A903-E76703D7F60C}" srcOrd="0" destOrd="0" parTransId="{8F2A89B6-7266-4456-BA1F-42057F4ABE07}" sibTransId="{7D78F54B-1B22-4A39-B8B8-54792C5AD395}"/>
    <dgm:cxn modelId="{A26FCBF6-1436-4BAC-9525-2E7DD3F9EA12}" type="presOf" srcId="{3ECB4221-3E9B-485B-8055-9AE301805E9F}" destId="{3C303872-40A7-4625-A549-64B5DA7528D7}" srcOrd="1" destOrd="0" presId="urn:microsoft.com/office/officeart/2005/8/layout/hierarchy2"/>
    <dgm:cxn modelId="{6E1E815D-ED77-4028-9B75-3215CC056E63}" type="presParOf" srcId="{EC8BEDFE-A905-4DCA-AF1A-D023ED2927CE}" destId="{3B314B48-72EE-4902-9C77-BC883C66B01F}" srcOrd="0" destOrd="0" presId="urn:microsoft.com/office/officeart/2005/8/layout/hierarchy2"/>
    <dgm:cxn modelId="{E9143636-CE47-4F8B-AA4C-BD3D136B451E}" type="presParOf" srcId="{3B314B48-72EE-4902-9C77-BC883C66B01F}" destId="{2E55859B-2F31-4AEF-A492-25A0E24E49F8}" srcOrd="0" destOrd="0" presId="urn:microsoft.com/office/officeart/2005/8/layout/hierarchy2"/>
    <dgm:cxn modelId="{09B53FD5-275C-474B-9FD8-2C569311A2C8}" type="presParOf" srcId="{3B314B48-72EE-4902-9C77-BC883C66B01F}" destId="{0746048D-36A9-4344-AF57-005D942FF307}" srcOrd="1" destOrd="0" presId="urn:microsoft.com/office/officeart/2005/8/layout/hierarchy2"/>
    <dgm:cxn modelId="{0AB65771-D7CD-427B-AB8F-EC95F8294438}" type="presParOf" srcId="{0746048D-36A9-4344-AF57-005D942FF307}" destId="{5464E6EE-00F1-4163-841C-DCADFD81F3F4}" srcOrd="0" destOrd="0" presId="urn:microsoft.com/office/officeart/2005/8/layout/hierarchy2"/>
    <dgm:cxn modelId="{ED3B340A-A25B-4B65-AAA4-ABD9CC68D951}" type="presParOf" srcId="{5464E6EE-00F1-4163-841C-DCADFD81F3F4}" destId="{3E8BA4F7-DEA4-4ECB-B804-91CE71B296BC}" srcOrd="0" destOrd="0" presId="urn:microsoft.com/office/officeart/2005/8/layout/hierarchy2"/>
    <dgm:cxn modelId="{189CC2F9-C178-4B0A-BFFE-FC07237C0BE9}" type="presParOf" srcId="{0746048D-36A9-4344-AF57-005D942FF307}" destId="{0E109B2D-3FC7-4784-969E-232029113602}" srcOrd="1" destOrd="0" presId="urn:microsoft.com/office/officeart/2005/8/layout/hierarchy2"/>
    <dgm:cxn modelId="{867E0556-7E24-48F5-B07C-198409D63AB9}" type="presParOf" srcId="{0E109B2D-3FC7-4784-969E-232029113602}" destId="{406E6626-8FB1-4745-B4A2-9499047EC726}" srcOrd="0" destOrd="0" presId="urn:microsoft.com/office/officeart/2005/8/layout/hierarchy2"/>
    <dgm:cxn modelId="{BCFBA515-CBC8-4D68-B125-1A9F6D355332}" type="presParOf" srcId="{0E109B2D-3FC7-4784-969E-232029113602}" destId="{B9C2596C-A371-45C2-A836-03429A35BC1A}" srcOrd="1" destOrd="0" presId="urn:microsoft.com/office/officeart/2005/8/layout/hierarchy2"/>
    <dgm:cxn modelId="{AFF84030-A240-4FE5-8701-FC2F7BF9D3F3}" type="presParOf" srcId="{B9C2596C-A371-45C2-A836-03429A35BC1A}" destId="{54AD0B68-B1A2-43FF-8BF1-B7B8DA9ACBB1}" srcOrd="0" destOrd="0" presId="urn:microsoft.com/office/officeart/2005/8/layout/hierarchy2"/>
    <dgm:cxn modelId="{147FD59B-D68B-4C34-9FCF-13EABCA69090}" type="presParOf" srcId="{54AD0B68-B1A2-43FF-8BF1-B7B8DA9ACBB1}" destId="{7C5CAD02-22BB-489E-8041-0F0014C3B682}" srcOrd="0" destOrd="0" presId="urn:microsoft.com/office/officeart/2005/8/layout/hierarchy2"/>
    <dgm:cxn modelId="{B98C3989-0FC0-471B-BD1D-35CDA423D411}" type="presParOf" srcId="{B9C2596C-A371-45C2-A836-03429A35BC1A}" destId="{07FD6220-DDBE-430F-8A1E-FFA5CB62B452}" srcOrd="1" destOrd="0" presId="urn:microsoft.com/office/officeart/2005/8/layout/hierarchy2"/>
    <dgm:cxn modelId="{539EC28B-F6F8-4E85-9376-06AAC7613E1A}" type="presParOf" srcId="{07FD6220-DDBE-430F-8A1E-FFA5CB62B452}" destId="{30476D13-686E-495C-B7AA-0CD8500BC00B}" srcOrd="0" destOrd="0" presId="urn:microsoft.com/office/officeart/2005/8/layout/hierarchy2"/>
    <dgm:cxn modelId="{B7244D24-C169-4D68-ACA3-BC78E05C7109}" type="presParOf" srcId="{07FD6220-DDBE-430F-8A1E-FFA5CB62B452}" destId="{9C761180-7605-4014-9FFE-097A7A6730E9}" srcOrd="1" destOrd="0" presId="urn:microsoft.com/office/officeart/2005/8/layout/hierarchy2"/>
    <dgm:cxn modelId="{8FF1876C-E7AE-4483-B959-C1F38BDE3E67}" type="presParOf" srcId="{9C761180-7605-4014-9FFE-097A7A6730E9}" destId="{D0BAA83D-AA55-443C-BF1C-AD1AE42095C6}" srcOrd="0" destOrd="0" presId="urn:microsoft.com/office/officeart/2005/8/layout/hierarchy2"/>
    <dgm:cxn modelId="{8DE901C7-4A0B-4392-AE9E-B42AB6ACD667}" type="presParOf" srcId="{D0BAA83D-AA55-443C-BF1C-AD1AE42095C6}" destId="{8DCC90D0-B931-4144-8804-FDD916B1D796}" srcOrd="0" destOrd="0" presId="urn:microsoft.com/office/officeart/2005/8/layout/hierarchy2"/>
    <dgm:cxn modelId="{FCA7C33C-0D4F-400A-9904-24FA3B98FCE8}" type="presParOf" srcId="{9C761180-7605-4014-9FFE-097A7A6730E9}" destId="{E190E93B-5F6C-4EBC-8840-55486BB0C3BE}" srcOrd="1" destOrd="0" presId="urn:microsoft.com/office/officeart/2005/8/layout/hierarchy2"/>
    <dgm:cxn modelId="{A9F6B935-C246-4213-B497-D53361A0FABD}" type="presParOf" srcId="{E190E93B-5F6C-4EBC-8840-55486BB0C3BE}" destId="{DD32D2BA-D2F6-4996-8D2D-60E20D40F991}" srcOrd="0" destOrd="0" presId="urn:microsoft.com/office/officeart/2005/8/layout/hierarchy2"/>
    <dgm:cxn modelId="{F0365313-15E1-45FC-A5EE-848F28B9C7D6}" type="presParOf" srcId="{E190E93B-5F6C-4EBC-8840-55486BB0C3BE}" destId="{0EE889C8-03C6-40A1-9A23-AA06465BD7C7}" srcOrd="1" destOrd="0" presId="urn:microsoft.com/office/officeart/2005/8/layout/hierarchy2"/>
    <dgm:cxn modelId="{9F818EB8-FB7F-4B34-8700-80E18A67D394}" type="presParOf" srcId="{B9C2596C-A371-45C2-A836-03429A35BC1A}" destId="{606F9161-6669-48F1-AD54-56170031879D}" srcOrd="2" destOrd="0" presId="urn:microsoft.com/office/officeart/2005/8/layout/hierarchy2"/>
    <dgm:cxn modelId="{028F848C-820A-4120-ABEE-7F17F218E3D1}" type="presParOf" srcId="{606F9161-6669-48F1-AD54-56170031879D}" destId="{3C303872-40A7-4625-A549-64B5DA7528D7}" srcOrd="0" destOrd="0" presId="urn:microsoft.com/office/officeart/2005/8/layout/hierarchy2"/>
    <dgm:cxn modelId="{1F9FDC62-CB27-4605-B42B-0D9B201F14C8}" type="presParOf" srcId="{B9C2596C-A371-45C2-A836-03429A35BC1A}" destId="{FBBB6D27-3AAC-4BE2-913C-E46A4100B962}" srcOrd="3" destOrd="0" presId="urn:microsoft.com/office/officeart/2005/8/layout/hierarchy2"/>
    <dgm:cxn modelId="{EFF80117-D00E-48BF-9296-5692C7B3AD2C}" type="presParOf" srcId="{FBBB6D27-3AAC-4BE2-913C-E46A4100B962}" destId="{1CD96C11-FD52-4E6A-9E3C-399C845DAD57}" srcOrd="0" destOrd="0" presId="urn:microsoft.com/office/officeart/2005/8/layout/hierarchy2"/>
    <dgm:cxn modelId="{E15E38CD-CA5F-426B-B524-F291BF3E988D}" type="presParOf" srcId="{FBBB6D27-3AAC-4BE2-913C-E46A4100B962}" destId="{36AC1D50-7CA1-4C1A-8CBA-4FC4C6EB4C55}" srcOrd="1" destOrd="0" presId="urn:microsoft.com/office/officeart/2005/8/layout/hierarchy2"/>
    <dgm:cxn modelId="{33A12023-4B1A-4E3F-9FE2-D303A1ADF807}" type="presParOf" srcId="{36AC1D50-7CA1-4C1A-8CBA-4FC4C6EB4C55}" destId="{6119CC45-0E23-43D4-8571-7FD4F4DB78F8}" srcOrd="0" destOrd="0" presId="urn:microsoft.com/office/officeart/2005/8/layout/hierarchy2"/>
    <dgm:cxn modelId="{0A0DF576-AD4C-4C5E-9D7B-859DF195198E}" type="presParOf" srcId="{6119CC45-0E23-43D4-8571-7FD4F4DB78F8}" destId="{E70574C6-35CC-445A-BB98-521893CF5CFD}" srcOrd="0" destOrd="0" presId="urn:microsoft.com/office/officeart/2005/8/layout/hierarchy2"/>
    <dgm:cxn modelId="{7DBAA2ED-8B73-4DD6-8CAE-2E0170860A18}" type="presParOf" srcId="{36AC1D50-7CA1-4C1A-8CBA-4FC4C6EB4C55}" destId="{19C3282D-F0E7-48EF-8588-D08482013CD1}" srcOrd="1" destOrd="0" presId="urn:microsoft.com/office/officeart/2005/8/layout/hierarchy2"/>
    <dgm:cxn modelId="{8DB89B5E-E65F-4015-B41D-A64091E520E1}" type="presParOf" srcId="{19C3282D-F0E7-48EF-8588-D08482013CD1}" destId="{4296C252-4F33-4595-8D37-7ADC990CB461}" srcOrd="0" destOrd="0" presId="urn:microsoft.com/office/officeart/2005/8/layout/hierarchy2"/>
    <dgm:cxn modelId="{CD2C628A-8EAE-44E4-88F6-12BF18D68E1F}" type="presParOf" srcId="{19C3282D-F0E7-48EF-8588-D08482013CD1}" destId="{E53BF13A-0A0A-403E-928C-E8D1FEC90C0B}" srcOrd="1" destOrd="0" presId="urn:microsoft.com/office/officeart/2005/8/layout/hierarchy2"/>
    <dgm:cxn modelId="{8761D65B-DDD1-44FC-848C-5C091529587E}" type="presParOf" srcId="{0746048D-36A9-4344-AF57-005D942FF307}" destId="{9866D011-AFB4-4343-B099-C312E69CF933}" srcOrd="2" destOrd="0" presId="urn:microsoft.com/office/officeart/2005/8/layout/hierarchy2"/>
    <dgm:cxn modelId="{AF50EFB5-BD0C-4360-9FE8-33D055EA6C02}" type="presParOf" srcId="{9866D011-AFB4-4343-B099-C312E69CF933}" destId="{FBA689C5-376F-4D54-98B4-6C330DD45DDB}" srcOrd="0" destOrd="0" presId="urn:microsoft.com/office/officeart/2005/8/layout/hierarchy2"/>
    <dgm:cxn modelId="{A42A4A34-B505-4B2B-A195-BBAFB961C2B8}" type="presParOf" srcId="{0746048D-36A9-4344-AF57-005D942FF307}" destId="{BCC6ED7D-36BE-467A-B85B-49F3FF4527BB}" srcOrd="3" destOrd="0" presId="urn:microsoft.com/office/officeart/2005/8/layout/hierarchy2"/>
    <dgm:cxn modelId="{3630B5DC-4077-4C86-BDCD-D6A0FDA9B9C3}" type="presParOf" srcId="{BCC6ED7D-36BE-467A-B85B-49F3FF4527BB}" destId="{CB414A2C-8A70-4FB6-A04F-9991CF1FF1B2}" srcOrd="0" destOrd="0" presId="urn:microsoft.com/office/officeart/2005/8/layout/hierarchy2"/>
    <dgm:cxn modelId="{5B0FC551-FE3F-4FFB-83A3-FD4E3C4417DD}" type="presParOf" srcId="{BCC6ED7D-36BE-467A-B85B-49F3FF4527BB}" destId="{8CA60CA8-4CAA-4E5F-8980-A13A7651DA18}" srcOrd="1" destOrd="0" presId="urn:microsoft.com/office/officeart/2005/8/layout/hierarchy2"/>
    <dgm:cxn modelId="{C559A5B2-5A26-41F7-A158-D1072783376B}" type="presParOf" srcId="{8CA60CA8-4CAA-4E5F-8980-A13A7651DA18}" destId="{038B7FB7-1B83-4720-8859-2E69A4351320}" srcOrd="0" destOrd="0" presId="urn:microsoft.com/office/officeart/2005/8/layout/hierarchy2"/>
    <dgm:cxn modelId="{CC726E5D-3EF9-4FCC-8D6D-CA5164E4AF29}" type="presParOf" srcId="{038B7FB7-1B83-4720-8859-2E69A4351320}" destId="{98844E31-9545-405A-B564-D96221B8AB28}" srcOrd="0" destOrd="0" presId="urn:microsoft.com/office/officeart/2005/8/layout/hierarchy2"/>
    <dgm:cxn modelId="{92018C28-96D4-41A1-A3BA-1CC1A95C51D6}" type="presParOf" srcId="{8CA60CA8-4CAA-4E5F-8980-A13A7651DA18}" destId="{3919D00F-602F-4C39-A798-C77C98964CB9}" srcOrd="1" destOrd="0" presId="urn:microsoft.com/office/officeart/2005/8/layout/hierarchy2"/>
    <dgm:cxn modelId="{F28989EC-5620-4056-9000-8935BBD33F0A}" type="presParOf" srcId="{3919D00F-602F-4C39-A798-C77C98964CB9}" destId="{FC32E11A-26E5-4CC1-B933-8AD15EAEBF1E}" srcOrd="0" destOrd="0" presId="urn:microsoft.com/office/officeart/2005/8/layout/hierarchy2"/>
    <dgm:cxn modelId="{A651AF67-303B-4EB2-9B2B-61A44ED53A18}" type="presParOf" srcId="{3919D00F-602F-4C39-A798-C77C98964CB9}" destId="{3DC2FCCC-7922-4753-A8EE-6706D094D74B}" srcOrd="1" destOrd="0" presId="urn:microsoft.com/office/officeart/2005/8/layout/hierarchy2"/>
    <dgm:cxn modelId="{A07A9636-7123-430A-ADDD-7D5616854E6E}" type="presParOf" srcId="{3DC2FCCC-7922-4753-A8EE-6706D094D74B}" destId="{E8109BB1-7AC2-4165-BD29-292759F2FD83}" srcOrd="0" destOrd="0" presId="urn:microsoft.com/office/officeart/2005/8/layout/hierarchy2"/>
    <dgm:cxn modelId="{628CDD27-A2EA-481D-96DC-3555A293D5BD}" type="presParOf" srcId="{E8109BB1-7AC2-4165-BD29-292759F2FD83}" destId="{FD1AF444-3D2A-4268-9A6A-2EBF5A870AFB}" srcOrd="0" destOrd="0" presId="urn:microsoft.com/office/officeart/2005/8/layout/hierarchy2"/>
    <dgm:cxn modelId="{A4A32F20-E271-4F19-BEDE-91FE8DA8C25B}" type="presParOf" srcId="{3DC2FCCC-7922-4753-A8EE-6706D094D74B}" destId="{978B143F-5AFF-4727-A7CB-4B1628D8316C}" srcOrd="1" destOrd="0" presId="urn:microsoft.com/office/officeart/2005/8/layout/hierarchy2"/>
    <dgm:cxn modelId="{58EBF8C9-8CE7-4B57-8900-A8C6160EC02E}" type="presParOf" srcId="{978B143F-5AFF-4727-A7CB-4B1628D8316C}" destId="{C4BC8054-FC05-4D48-8F65-374412C56787}" srcOrd="0" destOrd="0" presId="urn:microsoft.com/office/officeart/2005/8/layout/hierarchy2"/>
    <dgm:cxn modelId="{7F72FA2C-7D9E-48FB-8F92-9FC6FCB3802F}" type="presParOf" srcId="{978B143F-5AFF-4727-A7CB-4B1628D8316C}" destId="{FE892255-F9EF-4DA5-8F91-FA92212AD95D}" srcOrd="1" destOrd="0" presId="urn:microsoft.com/office/officeart/2005/8/layout/hierarchy2"/>
    <dgm:cxn modelId="{1A10CD0F-99AB-41D7-A124-8B322C9383F1}" type="presParOf" srcId="{8CA60CA8-4CAA-4E5F-8980-A13A7651DA18}" destId="{5F623621-215C-4935-BD02-2772979DE652}" srcOrd="2" destOrd="0" presId="urn:microsoft.com/office/officeart/2005/8/layout/hierarchy2"/>
    <dgm:cxn modelId="{AFF4A8C0-CFB6-49FB-89D0-BFBD66A232D4}" type="presParOf" srcId="{5F623621-215C-4935-BD02-2772979DE652}" destId="{6DB032FF-E242-43FD-91ED-C6F780BB3086}" srcOrd="0" destOrd="0" presId="urn:microsoft.com/office/officeart/2005/8/layout/hierarchy2"/>
    <dgm:cxn modelId="{61FF8EEC-1CBE-4F5D-B9B7-3581C1C594AB}" type="presParOf" srcId="{8CA60CA8-4CAA-4E5F-8980-A13A7651DA18}" destId="{26062CAB-3A57-454D-B220-70BCE59B04DE}" srcOrd="3" destOrd="0" presId="urn:microsoft.com/office/officeart/2005/8/layout/hierarchy2"/>
    <dgm:cxn modelId="{2F568BB2-A81D-45D2-92A4-7E96D829636D}" type="presParOf" srcId="{26062CAB-3A57-454D-B220-70BCE59B04DE}" destId="{28759E84-3F28-4CA1-989D-E0B6DB5FB4C9}" srcOrd="0" destOrd="0" presId="urn:microsoft.com/office/officeart/2005/8/layout/hierarchy2"/>
    <dgm:cxn modelId="{14D08267-259A-473C-96EA-159CCCC3A99B}" type="presParOf" srcId="{26062CAB-3A57-454D-B220-70BCE59B04DE}" destId="{E9EFB6B4-7B8A-4A05-AA30-DCDACA4B00E3}" srcOrd="1" destOrd="0" presId="urn:microsoft.com/office/officeart/2005/8/layout/hierarchy2"/>
    <dgm:cxn modelId="{57E1BC52-09AF-4AEC-80F4-BBABE822CDC3}" type="presParOf" srcId="{E9EFB6B4-7B8A-4A05-AA30-DCDACA4B00E3}" destId="{DA5E0791-913A-4A4F-A399-2A7170B7C941}" srcOrd="0" destOrd="0" presId="urn:microsoft.com/office/officeart/2005/8/layout/hierarchy2"/>
    <dgm:cxn modelId="{EB6A8538-DAD4-4D78-AF15-E441B75A3B69}" type="presParOf" srcId="{DA5E0791-913A-4A4F-A399-2A7170B7C941}" destId="{2D6B9BAC-5791-4784-B545-EBFB0C62207E}" srcOrd="0" destOrd="0" presId="urn:microsoft.com/office/officeart/2005/8/layout/hierarchy2"/>
    <dgm:cxn modelId="{82AC37F1-EA94-4263-B715-293BB9AD9696}" type="presParOf" srcId="{E9EFB6B4-7B8A-4A05-AA30-DCDACA4B00E3}" destId="{EE71D04B-A219-4BDF-8A5C-D4579E4BB997}" srcOrd="1" destOrd="0" presId="urn:microsoft.com/office/officeart/2005/8/layout/hierarchy2"/>
    <dgm:cxn modelId="{D6750A84-F2AB-4973-85CA-B3E20C45178E}" type="presParOf" srcId="{EE71D04B-A219-4BDF-8A5C-D4579E4BB997}" destId="{CA166E98-11AF-47DA-B7DA-BD8F3E29168B}" srcOrd="0" destOrd="0" presId="urn:microsoft.com/office/officeart/2005/8/layout/hierarchy2"/>
    <dgm:cxn modelId="{8CD5A51A-E814-4F01-985A-EB2268711F82}" type="presParOf" srcId="{EE71D04B-A219-4BDF-8A5C-D4579E4BB997}" destId="{13BAD1EF-5368-4A34-B2CF-763BF2070DB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9609A5-EB83-43D6-A51C-D504B4952B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4B941CC4-CFF5-4CEB-99EF-C24FBBCDF1D7}">
      <dgm:prSet phldrT="[Text]" custT="1"/>
      <dgm:spPr/>
      <dgm:t>
        <a:bodyPr/>
        <a:lstStyle/>
        <a:p>
          <a:r>
            <a:rPr lang="en-US" sz="2400" dirty="0"/>
            <a:t>Returning Indians</a:t>
          </a:r>
          <a:endParaRPr lang="en-IN" sz="2400" dirty="0"/>
        </a:p>
      </dgm:t>
    </dgm:pt>
    <dgm:pt modelId="{5684707E-47FD-44AC-8F54-2A7C64A7602E}" type="parTrans" cxnId="{B5EEAD5D-134A-41D7-8FF7-A4EE1549E074}">
      <dgm:prSet/>
      <dgm:spPr/>
      <dgm:t>
        <a:bodyPr/>
        <a:lstStyle/>
        <a:p>
          <a:endParaRPr lang="en-IN"/>
        </a:p>
      </dgm:t>
    </dgm:pt>
    <dgm:pt modelId="{55D70BB9-404B-47CC-BA7A-364A599A7AC1}" type="sibTrans" cxnId="{B5EEAD5D-134A-41D7-8FF7-A4EE1549E074}">
      <dgm:prSet/>
      <dgm:spPr/>
      <dgm:t>
        <a:bodyPr/>
        <a:lstStyle/>
        <a:p>
          <a:endParaRPr lang="en-IN"/>
        </a:p>
      </dgm:t>
    </dgm:pt>
    <dgm:pt modelId="{E47ED5F1-5989-4CC5-8653-730EC334FD39}">
      <dgm:prSet phldrT="[Text]" custT="1"/>
      <dgm:spPr/>
      <dgm:t>
        <a:bodyPr/>
        <a:lstStyle/>
        <a:p>
          <a:r>
            <a:rPr lang="en-US" sz="2000" dirty="0"/>
            <a:t>Foreign Assets/ Transactions</a:t>
          </a:r>
          <a:endParaRPr lang="en-IN" sz="2000" dirty="0"/>
        </a:p>
      </dgm:t>
    </dgm:pt>
    <dgm:pt modelId="{AAE57282-220F-4052-AEA5-E3A314111015}" type="parTrans" cxnId="{F6F301B9-B284-444A-ABBF-74ED9E10DA69}">
      <dgm:prSet/>
      <dgm:spPr/>
      <dgm:t>
        <a:bodyPr/>
        <a:lstStyle/>
        <a:p>
          <a:endParaRPr lang="en-IN"/>
        </a:p>
      </dgm:t>
    </dgm:pt>
    <dgm:pt modelId="{494FBABE-AA89-4068-8B41-76855E616C80}" type="sibTrans" cxnId="{F6F301B9-B284-444A-ABBF-74ED9E10DA69}">
      <dgm:prSet/>
      <dgm:spPr/>
      <dgm:t>
        <a:bodyPr/>
        <a:lstStyle/>
        <a:p>
          <a:endParaRPr lang="en-IN"/>
        </a:p>
      </dgm:t>
    </dgm:pt>
    <dgm:pt modelId="{21F6838D-7608-47B8-B1BC-365512D5DECE}">
      <dgm:prSet phldrT="[Text]" custT="1"/>
      <dgm:spPr/>
      <dgm:t>
        <a:bodyPr/>
        <a:lstStyle/>
        <a:p>
          <a:r>
            <a:rPr lang="en-US" sz="3200" dirty="0"/>
            <a:t>Existing</a:t>
          </a:r>
          <a:endParaRPr lang="en-IN" sz="3200" dirty="0"/>
        </a:p>
      </dgm:t>
    </dgm:pt>
    <dgm:pt modelId="{07F5BB9F-4D06-44F2-A7BD-90638CD8AE47}" type="parTrans" cxnId="{3B314435-357F-4AFA-A09F-452957132F7D}">
      <dgm:prSet/>
      <dgm:spPr/>
      <dgm:t>
        <a:bodyPr/>
        <a:lstStyle/>
        <a:p>
          <a:endParaRPr lang="en-IN"/>
        </a:p>
      </dgm:t>
    </dgm:pt>
    <dgm:pt modelId="{D348FE08-7358-4ADC-9FF0-BB740589C08E}" type="sibTrans" cxnId="{3B314435-357F-4AFA-A09F-452957132F7D}">
      <dgm:prSet/>
      <dgm:spPr/>
      <dgm:t>
        <a:bodyPr/>
        <a:lstStyle/>
        <a:p>
          <a:endParaRPr lang="en-IN"/>
        </a:p>
      </dgm:t>
    </dgm:pt>
    <dgm:pt modelId="{F33F46A1-67F8-4E9F-BE9D-CC816279B49E}">
      <dgm:prSet phldrT="[Text]" custT="1"/>
      <dgm:spPr/>
      <dgm:t>
        <a:bodyPr/>
        <a:lstStyle/>
        <a:p>
          <a:r>
            <a:rPr lang="en-IN" sz="3200" dirty="0"/>
            <a:t>Fresh</a:t>
          </a:r>
        </a:p>
      </dgm:t>
    </dgm:pt>
    <dgm:pt modelId="{3ECB4221-3E9B-485B-8055-9AE301805E9F}" type="parTrans" cxnId="{59D251D1-7818-401F-80F7-6C60AF1E9744}">
      <dgm:prSet/>
      <dgm:spPr/>
      <dgm:t>
        <a:bodyPr/>
        <a:lstStyle/>
        <a:p>
          <a:endParaRPr lang="en-IN"/>
        </a:p>
      </dgm:t>
    </dgm:pt>
    <dgm:pt modelId="{FF099F07-8C11-4BCE-A53E-B268D55FAF5B}" type="sibTrans" cxnId="{59D251D1-7818-401F-80F7-6C60AF1E9744}">
      <dgm:prSet/>
      <dgm:spPr/>
      <dgm:t>
        <a:bodyPr/>
        <a:lstStyle/>
        <a:p>
          <a:endParaRPr lang="en-IN"/>
        </a:p>
      </dgm:t>
    </dgm:pt>
    <dgm:pt modelId="{BBEBB759-71AE-411A-AF7D-B0CBC0010354}">
      <dgm:prSet phldrT="[Text]" custT="1"/>
      <dgm:spPr/>
      <dgm:t>
        <a:bodyPr/>
        <a:lstStyle/>
        <a:p>
          <a:r>
            <a:rPr lang="en-US" sz="2000" dirty="0"/>
            <a:t>Indian Assets/ Transactions</a:t>
          </a:r>
          <a:endParaRPr lang="en-IN" sz="2000" dirty="0"/>
        </a:p>
      </dgm:t>
    </dgm:pt>
    <dgm:pt modelId="{04507E45-56EC-453B-A7BF-3FAC52D9AB32}" type="parTrans" cxnId="{6B3F1FA7-1515-4A89-A1B6-1EB2C53DE832}">
      <dgm:prSet/>
      <dgm:spPr/>
      <dgm:t>
        <a:bodyPr/>
        <a:lstStyle/>
        <a:p>
          <a:endParaRPr lang="en-IN"/>
        </a:p>
      </dgm:t>
    </dgm:pt>
    <dgm:pt modelId="{B8443D0D-12F7-459A-A0CF-A0E90E5A342C}" type="sibTrans" cxnId="{6B3F1FA7-1515-4A89-A1B6-1EB2C53DE832}">
      <dgm:prSet/>
      <dgm:spPr/>
      <dgm:t>
        <a:bodyPr/>
        <a:lstStyle/>
        <a:p>
          <a:endParaRPr lang="en-IN"/>
        </a:p>
      </dgm:t>
    </dgm:pt>
    <dgm:pt modelId="{7BD0F981-08CA-4785-9EFF-BBF096EF9BDC}">
      <dgm:prSet phldrT="[Text]" custT="1"/>
      <dgm:spPr/>
      <dgm:t>
        <a:bodyPr/>
        <a:lstStyle/>
        <a:p>
          <a:r>
            <a:rPr lang="en-IN" sz="3200" dirty="0"/>
            <a:t>Existing</a:t>
          </a:r>
        </a:p>
      </dgm:t>
    </dgm:pt>
    <dgm:pt modelId="{3D26771B-83A1-4816-AAF5-29EEE9BEFF01}" type="parTrans" cxnId="{32175C15-12AA-433D-B258-6EC79F3A6813}">
      <dgm:prSet/>
      <dgm:spPr/>
      <dgm:t>
        <a:bodyPr/>
        <a:lstStyle/>
        <a:p>
          <a:endParaRPr lang="en-IN"/>
        </a:p>
      </dgm:t>
    </dgm:pt>
    <dgm:pt modelId="{910B1A71-B8F0-47C9-9118-091BC5E3BAC3}" type="sibTrans" cxnId="{32175C15-12AA-433D-B258-6EC79F3A6813}">
      <dgm:prSet/>
      <dgm:spPr/>
      <dgm:t>
        <a:bodyPr/>
        <a:lstStyle/>
        <a:p>
          <a:endParaRPr lang="en-IN"/>
        </a:p>
      </dgm:t>
    </dgm:pt>
    <dgm:pt modelId="{86487029-4E3E-4A56-9547-E1CE4FDA9B98}">
      <dgm:prSet custT="1"/>
      <dgm:spPr/>
      <dgm:t>
        <a:bodyPr/>
        <a:lstStyle/>
        <a:p>
          <a:r>
            <a:rPr lang="en-IN" sz="3200" dirty="0"/>
            <a:t>Fresh</a:t>
          </a:r>
        </a:p>
      </dgm:t>
    </dgm:pt>
    <dgm:pt modelId="{2442EAF6-A533-46A3-A689-C397FDF6F16C}" type="parTrans" cxnId="{99F0AAAB-3422-46D4-BB02-7269932E9517}">
      <dgm:prSet/>
      <dgm:spPr/>
      <dgm:t>
        <a:bodyPr/>
        <a:lstStyle/>
        <a:p>
          <a:endParaRPr lang="en-IN"/>
        </a:p>
      </dgm:t>
    </dgm:pt>
    <dgm:pt modelId="{52FC894B-F542-4730-825F-66BAB71BC30A}" type="sibTrans" cxnId="{99F0AAAB-3422-46D4-BB02-7269932E9517}">
      <dgm:prSet/>
      <dgm:spPr/>
      <dgm:t>
        <a:bodyPr/>
        <a:lstStyle/>
        <a:p>
          <a:endParaRPr lang="en-IN"/>
        </a:p>
      </dgm:t>
    </dgm:pt>
    <dgm:pt modelId="{6415C4EA-1FEE-46ED-A466-336C427F8D1A}">
      <dgm:prSet custT="1"/>
      <dgm:spPr/>
      <dgm:t>
        <a:bodyPr/>
        <a:lstStyle/>
        <a:p>
          <a:r>
            <a:rPr lang="en-IN" sz="2000" dirty="0"/>
            <a:t>Can continue holding</a:t>
          </a:r>
        </a:p>
      </dgm:t>
    </dgm:pt>
    <dgm:pt modelId="{C9434E9E-4B80-4778-AD6F-534A8BF410C7}" type="parTrans" cxnId="{58A6FF7B-94BF-4BB5-B76F-1AAD57C70B7B}">
      <dgm:prSet/>
      <dgm:spPr/>
      <dgm:t>
        <a:bodyPr/>
        <a:lstStyle/>
        <a:p>
          <a:endParaRPr lang="en-IN"/>
        </a:p>
      </dgm:t>
    </dgm:pt>
    <dgm:pt modelId="{09029DD6-0965-42D5-B989-FA4C9C8587BA}" type="sibTrans" cxnId="{58A6FF7B-94BF-4BB5-B76F-1AAD57C70B7B}">
      <dgm:prSet/>
      <dgm:spPr/>
      <dgm:t>
        <a:bodyPr/>
        <a:lstStyle/>
        <a:p>
          <a:endParaRPr lang="en-IN"/>
        </a:p>
      </dgm:t>
    </dgm:pt>
    <dgm:pt modelId="{3750636A-BC90-4A38-96F8-BBCC544FC53C}">
      <dgm:prSet custT="1"/>
      <dgm:spPr/>
      <dgm:t>
        <a:bodyPr/>
        <a:lstStyle/>
        <a:p>
          <a:r>
            <a:rPr lang="en-US" sz="2000" dirty="0"/>
            <a:t>Only as per FEMA</a:t>
          </a:r>
          <a:endParaRPr lang="en-IN" sz="2000" dirty="0"/>
        </a:p>
      </dgm:t>
    </dgm:pt>
    <dgm:pt modelId="{C45DFEEA-0433-4F0A-9AF3-B40996192D2D}" type="parTrans" cxnId="{1A49B29F-4917-4722-B845-602F3CED9E16}">
      <dgm:prSet/>
      <dgm:spPr/>
      <dgm:t>
        <a:bodyPr/>
        <a:lstStyle/>
        <a:p>
          <a:endParaRPr lang="en-IN"/>
        </a:p>
      </dgm:t>
    </dgm:pt>
    <dgm:pt modelId="{3E38BB73-FC34-40FF-A4D5-E8C80BDD0D53}" type="sibTrans" cxnId="{1A49B29F-4917-4722-B845-602F3CED9E16}">
      <dgm:prSet/>
      <dgm:spPr/>
      <dgm:t>
        <a:bodyPr/>
        <a:lstStyle/>
        <a:p>
          <a:endParaRPr lang="en-IN"/>
        </a:p>
      </dgm:t>
    </dgm:pt>
    <dgm:pt modelId="{6796FB32-CBAB-407A-8F23-B54FE12DFAC7}">
      <dgm:prSet custT="1"/>
      <dgm:spPr/>
      <dgm:t>
        <a:bodyPr/>
        <a:lstStyle/>
        <a:p>
          <a:r>
            <a:rPr lang="en-US" sz="2000" dirty="0"/>
            <a:t>FEMA does not apply</a:t>
          </a:r>
          <a:endParaRPr lang="en-IN" sz="2000" dirty="0"/>
        </a:p>
      </dgm:t>
    </dgm:pt>
    <dgm:pt modelId="{D30CAAB4-8EE8-4E20-965D-9C03F14D6DB6}" type="parTrans" cxnId="{28337C1F-0C74-4F42-A3FC-C3F2764BE8E8}">
      <dgm:prSet/>
      <dgm:spPr/>
      <dgm:t>
        <a:bodyPr/>
        <a:lstStyle/>
        <a:p>
          <a:endParaRPr lang="en-IN"/>
        </a:p>
      </dgm:t>
    </dgm:pt>
    <dgm:pt modelId="{1A73EE5E-643D-4494-904D-087B986CA10A}" type="sibTrans" cxnId="{28337C1F-0C74-4F42-A3FC-C3F2764BE8E8}">
      <dgm:prSet/>
      <dgm:spPr/>
      <dgm:t>
        <a:bodyPr/>
        <a:lstStyle/>
        <a:p>
          <a:endParaRPr lang="en-IN"/>
        </a:p>
      </dgm:t>
    </dgm:pt>
    <dgm:pt modelId="{2514835B-8EF1-4DE0-A903-E76703D7F60C}">
      <dgm:prSet custT="1"/>
      <dgm:spPr/>
      <dgm:t>
        <a:bodyPr/>
        <a:lstStyle/>
        <a:p>
          <a:r>
            <a:rPr lang="en-US" sz="2000" dirty="0"/>
            <a:t>FEMA does not apply</a:t>
          </a:r>
          <a:endParaRPr lang="en-IN" sz="2000" dirty="0"/>
        </a:p>
      </dgm:t>
    </dgm:pt>
    <dgm:pt modelId="{8F2A89B6-7266-4456-BA1F-42057F4ABE07}" type="parTrans" cxnId="{42D5E2F2-ED32-4D93-8134-CE868D26BA78}">
      <dgm:prSet/>
      <dgm:spPr/>
      <dgm:t>
        <a:bodyPr/>
        <a:lstStyle/>
        <a:p>
          <a:endParaRPr lang="en-IN"/>
        </a:p>
      </dgm:t>
    </dgm:pt>
    <dgm:pt modelId="{7D78F54B-1B22-4A39-B8B8-54792C5AD395}" type="sibTrans" cxnId="{42D5E2F2-ED32-4D93-8134-CE868D26BA78}">
      <dgm:prSet/>
      <dgm:spPr/>
      <dgm:t>
        <a:bodyPr/>
        <a:lstStyle/>
        <a:p>
          <a:endParaRPr lang="en-IN"/>
        </a:p>
      </dgm:t>
    </dgm:pt>
    <dgm:pt modelId="{EC8BEDFE-A905-4DCA-AF1A-D023ED2927CE}" type="pres">
      <dgm:prSet presAssocID="{BA9609A5-EB83-43D6-A51C-D504B4952BAA}" presName="diagram" presStyleCnt="0">
        <dgm:presLayoutVars>
          <dgm:chPref val="1"/>
          <dgm:dir/>
          <dgm:animOne val="branch"/>
          <dgm:animLvl val="lvl"/>
          <dgm:resizeHandles val="exact"/>
        </dgm:presLayoutVars>
      </dgm:prSet>
      <dgm:spPr/>
    </dgm:pt>
    <dgm:pt modelId="{3B314B48-72EE-4902-9C77-BC883C66B01F}" type="pres">
      <dgm:prSet presAssocID="{4B941CC4-CFF5-4CEB-99EF-C24FBBCDF1D7}" presName="root1" presStyleCnt="0"/>
      <dgm:spPr/>
    </dgm:pt>
    <dgm:pt modelId="{2E55859B-2F31-4AEF-A492-25A0E24E49F8}" type="pres">
      <dgm:prSet presAssocID="{4B941CC4-CFF5-4CEB-99EF-C24FBBCDF1D7}" presName="LevelOneTextNode" presStyleLbl="node0" presStyleIdx="0" presStyleCnt="1" custScaleX="129286" custScaleY="194330" custLinFactNeighborX="-5832">
        <dgm:presLayoutVars>
          <dgm:chPref val="3"/>
        </dgm:presLayoutVars>
      </dgm:prSet>
      <dgm:spPr/>
    </dgm:pt>
    <dgm:pt modelId="{0746048D-36A9-4344-AF57-005D942FF307}" type="pres">
      <dgm:prSet presAssocID="{4B941CC4-CFF5-4CEB-99EF-C24FBBCDF1D7}" presName="level2hierChild" presStyleCnt="0"/>
      <dgm:spPr/>
    </dgm:pt>
    <dgm:pt modelId="{5464E6EE-00F1-4163-841C-DCADFD81F3F4}" type="pres">
      <dgm:prSet presAssocID="{AAE57282-220F-4052-AEA5-E3A314111015}" presName="conn2-1" presStyleLbl="parChTrans1D2" presStyleIdx="0" presStyleCnt="2"/>
      <dgm:spPr/>
    </dgm:pt>
    <dgm:pt modelId="{3E8BA4F7-DEA4-4ECB-B804-91CE71B296BC}" type="pres">
      <dgm:prSet presAssocID="{AAE57282-220F-4052-AEA5-E3A314111015}" presName="connTx" presStyleLbl="parChTrans1D2" presStyleIdx="0" presStyleCnt="2"/>
      <dgm:spPr/>
    </dgm:pt>
    <dgm:pt modelId="{0E109B2D-3FC7-4784-969E-232029113602}" type="pres">
      <dgm:prSet presAssocID="{E47ED5F1-5989-4CC5-8653-730EC334FD39}" presName="root2" presStyleCnt="0"/>
      <dgm:spPr/>
    </dgm:pt>
    <dgm:pt modelId="{406E6626-8FB1-4745-B4A2-9499047EC726}" type="pres">
      <dgm:prSet presAssocID="{E47ED5F1-5989-4CC5-8653-730EC334FD39}" presName="LevelTwoTextNode" presStyleLbl="node2" presStyleIdx="0" presStyleCnt="2" custScaleX="116990" custScaleY="150718" custLinFactY="-5886" custLinFactNeighborX="-12265" custLinFactNeighborY="-100000">
        <dgm:presLayoutVars>
          <dgm:chPref val="3"/>
        </dgm:presLayoutVars>
      </dgm:prSet>
      <dgm:spPr/>
    </dgm:pt>
    <dgm:pt modelId="{B9C2596C-A371-45C2-A836-03429A35BC1A}" type="pres">
      <dgm:prSet presAssocID="{E47ED5F1-5989-4CC5-8653-730EC334FD39}" presName="level3hierChild" presStyleCnt="0"/>
      <dgm:spPr/>
    </dgm:pt>
    <dgm:pt modelId="{54AD0B68-B1A2-43FF-8BF1-B7B8DA9ACBB1}" type="pres">
      <dgm:prSet presAssocID="{07F5BB9F-4D06-44F2-A7BD-90638CD8AE47}" presName="conn2-1" presStyleLbl="parChTrans1D3" presStyleIdx="0" presStyleCnt="4"/>
      <dgm:spPr/>
    </dgm:pt>
    <dgm:pt modelId="{7C5CAD02-22BB-489E-8041-0F0014C3B682}" type="pres">
      <dgm:prSet presAssocID="{07F5BB9F-4D06-44F2-A7BD-90638CD8AE47}" presName="connTx" presStyleLbl="parChTrans1D3" presStyleIdx="0" presStyleCnt="4"/>
      <dgm:spPr/>
    </dgm:pt>
    <dgm:pt modelId="{07FD6220-DDBE-430F-8A1E-FFA5CB62B452}" type="pres">
      <dgm:prSet presAssocID="{21F6838D-7608-47B8-B1BC-365512D5DECE}" presName="root2" presStyleCnt="0"/>
      <dgm:spPr/>
    </dgm:pt>
    <dgm:pt modelId="{30476D13-686E-495C-B7AA-0CD8500BC00B}" type="pres">
      <dgm:prSet presAssocID="{21F6838D-7608-47B8-B1BC-365512D5DECE}" presName="LevelTwoTextNode" presStyleLbl="node3" presStyleIdx="0" presStyleCnt="4" custScaleX="126953" custLinFactY="-49220" custLinFactNeighborX="-15448" custLinFactNeighborY="-100000">
        <dgm:presLayoutVars>
          <dgm:chPref val="3"/>
        </dgm:presLayoutVars>
      </dgm:prSet>
      <dgm:spPr/>
    </dgm:pt>
    <dgm:pt modelId="{9C761180-7605-4014-9FFE-097A7A6730E9}" type="pres">
      <dgm:prSet presAssocID="{21F6838D-7608-47B8-B1BC-365512D5DECE}" presName="level3hierChild" presStyleCnt="0"/>
      <dgm:spPr/>
    </dgm:pt>
    <dgm:pt modelId="{D0BAA83D-AA55-443C-BF1C-AD1AE42095C6}" type="pres">
      <dgm:prSet presAssocID="{C9434E9E-4B80-4778-AD6F-534A8BF410C7}" presName="conn2-1" presStyleLbl="parChTrans1D4" presStyleIdx="0" presStyleCnt="4"/>
      <dgm:spPr/>
    </dgm:pt>
    <dgm:pt modelId="{8DCC90D0-B931-4144-8804-FDD916B1D796}" type="pres">
      <dgm:prSet presAssocID="{C9434E9E-4B80-4778-AD6F-534A8BF410C7}" presName="connTx" presStyleLbl="parChTrans1D4" presStyleIdx="0" presStyleCnt="4"/>
      <dgm:spPr/>
    </dgm:pt>
    <dgm:pt modelId="{E190E93B-5F6C-4EBC-8840-55486BB0C3BE}" type="pres">
      <dgm:prSet presAssocID="{6415C4EA-1FEE-46ED-A466-336C427F8D1A}" presName="root2" presStyleCnt="0"/>
      <dgm:spPr/>
    </dgm:pt>
    <dgm:pt modelId="{DD32D2BA-D2F6-4996-8D2D-60E20D40F991}" type="pres">
      <dgm:prSet presAssocID="{6415C4EA-1FEE-46ED-A466-336C427F8D1A}" presName="LevelTwoTextNode" presStyleLbl="node4" presStyleIdx="0" presStyleCnt="4" custScaleX="135053" custScaleY="142002" custLinFactY="-49220" custLinFactNeighborX="-221" custLinFactNeighborY="-100000">
        <dgm:presLayoutVars>
          <dgm:chPref val="3"/>
        </dgm:presLayoutVars>
      </dgm:prSet>
      <dgm:spPr/>
    </dgm:pt>
    <dgm:pt modelId="{0EE889C8-03C6-40A1-9A23-AA06465BD7C7}" type="pres">
      <dgm:prSet presAssocID="{6415C4EA-1FEE-46ED-A466-336C427F8D1A}" presName="level3hierChild" presStyleCnt="0"/>
      <dgm:spPr/>
    </dgm:pt>
    <dgm:pt modelId="{606F9161-6669-48F1-AD54-56170031879D}" type="pres">
      <dgm:prSet presAssocID="{3ECB4221-3E9B-485B-8055-9AE301805E9F}" presName="conn2-1" presStyleLbl="parChTrans1D3" presStyleIdx="1" presStyleCnt="4"/>
      <dgm:spPr/>
    </dgm:pt>
    <dgm:pt modelId="{3C303872-40A7-4625-A549-64B5DA7528D7}" type="pres">
      <dgm:prSet presAssocID="{3ECB4221-3E9B-485B-8055-9AE301805E9F}" presName="connTx" presStyleLbl="parChTrans1D3" presStyleIdx="1" presStyleCnt="4"/>
      <dgm:spPr/>
    </dgm:pt>
    <dgm:pt modelId="{FBBB6D27-3AAC-4BE2-913C-E46A4100B962}" type="pres">
      <dgm:prSet presAssocID="{F33F46A1-67F8-4E9F-BE9D-CC816279B49E}" presName="root2" presStyleCnt="0"/>
      <dgm:spPr/>
    </dgm:pt>
    <dgm:pt modelId="{1CD96C11-FD52-4E6A-9E3C-399C845DAD57}" type="pres">
      <dgm:prSet presAssocID="{F33F46A1-67F8-4E9F-BE9D-CC816279B49E}" presName="LevelTwoTextNode" presStyleLbl="node3" presStyleIdx="1" presStyleCnt="4" custScaleX="126953" custLinFactNeighborX="-15448" custLinFactNeighborY="-83553">
        <dgm:presLayoutVars>
          <dgm:chPref val="3"/>
        </dgm:presLayoutVars>
      </dgm:prSet>
      <dgm:spPr/>
    </dgm:pt>
    <dgm:pt modelId="{36AC1D50-7CA1-4C1A-8CBA-4FC4C6EB4C55}" type="pres">
      <dgm:prSet presAssocID="{F33F46A1-67F8-4E9F-BE9D-CC816279B49E}" presName="level3hierChild" presStyleCnt="0"/>
      <dgm:spPr/>
    </dgm:pt>
    <dgm:pt modelId="{6119CC45-0E23-43D4-8571-7FD4F4DB78F8}" type="pres">
      <dgm:prSet presAssocID="{C45DFEEA-0433-4F0A-9AF3-B40996192D2D}" presName="conn2-1" presStyleLbl="parChTrans1D4" presStyleIdx="1" presStyleCnt="4"/>
      <dgm:spPr/>
    </dgm:pt>
    <dgm:pt modelId="{E70574C6-35CC-445A-BB98-521893CF5CFD}" type="pres">
      <dgm:prSet presAssocID="{C45DFEEA-0433-4F0A-9AF3-B40996192D2D}" presName="connTx" presStyleLbl="parChTrans1D4" presStyleIdx="1" presStyleCnt="4"/>
      <dgm:spPr/>
    </dgm:pt>
    <dgm:pt modelId="{19C3282D-F0E7-48EF-8588-D08482013CD1}" type="pres">
      <dgm:prSet presAssocID="{3750636A-BC90-4A38-96F8-BBCC544FC53C}" presName="root2" presStyleCnt="0"/>
      <dgm:spPr/>
    </dgm:pt>
    <dgm:pt modelId="{4296C252-4F33-4595-8D37-7ADC990CB461}" type="pres">
      <dgm:prSet presAssocID="{3750636A-BC90-4A38-96F8-BBCC544FC53C}" presName="LevelTwoTextNode" presStyleLbl="node4" presStyleIdx="1" presStyleCnt="4" custScaleX="135053" custLinFactNeighborY="-82719">
        <dgm:presLayoutVars>
          <dgm:chPref val="3"/>
        </dgm:presLayoutVars>
      </dgm:prSet>
      <dgm:spPr/>
    </dgm:pt>
    <dgm:pt modelId="{E53BF13A-0A0A-403E-928C-E8D1FEC90C0B}" type="pres">
      <dgm:prSet presAssocID="{3750636A-BC90-4A38-96F8-BBCC544FC53C}" presName="level3hierChild" presStyleCnt="0"/>
      <dgm:spPr/>
    </dgm:pt>
    <dgm:pt modelId="{9866D011-AFB4-4343-B099-C312E69CF933}" type="pres">
      <dgm:prSet presAssocID="{04507E45-56EC-453B-A7BF-3FAC52D9AB32}" presName="conn2-1" presStyleLbl="parChTrans1D2" presStyleIdx="1" presStyleCnt="2"/>
      <dgm:spPr/>
    </dgm:pt>
    <dgm:pt modelId="{FBA689C5-376F-4D54-98B4-6C330DD45DDB}" type="pres">
      <dgm:prSet presAssocID="{04507E45-56EC-453B-A7BF-3FAC52D9AB32}" presName="connTx" presStyleLbl="parChTrans1D2" presStyleIdx="1" presStyleCnt="2"/>
      <dgm:spPr/>
    </dgm:pt>
    <dgm:pt modelId="{BCC6ED7D-36BE-467A-B85B-49F3FF4527BB}" type="pres">
      <dgm:prSet presAssocID="{BBEBB759-71AE-411A-AF7D-B0CBC0010354}" presName="root2" presStyleCnt="0"/>
      <dgm:spPr/>
    </dgm:pt>
    <dgm:pt modelId="{CB414A2C-8A70-4FB6-A04F-9991CF1FF1B2}" type="pres">
      <dgm:prSet presAssocID="{BBEBB759-71AE-411A-AF7D-B0CBC0010354}" presName="LevelTwoTextNode" presStyleLbl="node2" presStyleIdx="1" presStyleCnt="2" custScaleX="116990" custScaleY="150718" custLinFactNeighborX="-12265" custLinFactNeighborY="73766">
        <dgm:presLayoutVars>
          <dgm:chPref val="3"/>
        </dgm:presLayoutVars>
      </dgm:prSet>
      <dgm:spPr/>
    </dgm:pt>
    <dgm:pt modelId="{8CA60CA8-4CAA-4E5F-8980-A13A7651DA18}" type="pres">
      <dgm:prSet presAssocID="{BBEBB759-71AE-411A-AF7D-B0CBC0010354}" presName="level3hierChild" presStyleCnt="0"/>
      <dgm:spPr/>
    </dgm:pt>
    <dgm:pt modelId="{038B7FB7-1B83-4720-8859-2E69A4351320}" type="pres">
      <dgm:prSet presAssocID="{3D26771B-83A1-4816-AAF5-29EEE9BEFF01}" presName="conn2-1" presStyleLbl="parChTrans1D3" presStyleIdx="2" presStyleCnt="4"/>
      <dgm:spPr/>
    </dgm:pt>
    <dgm:pt modelId="{98844E31-9545-405A-B564-D96221B8AB28}" type="pres">
      <dgm:prSet presAssocID="{3D26771B-83A1-4816-AAF5-29EEE9BEFF01}" presName="connTx" presStyleLbl="parChTrans1D3" presStyleIdx="2" presStyleCnt="4"/>
      <dgm:spPr/>
    </dgm:pt>
    <dgm:pt modelId="{3919D00F-602F-4C39-A798-C77C98964CB9}" type="pres">
      <dgm:prSet presAssocID="{7BD0F981-08CA-4785-9EFF-BBF096EF9BDC}" presName="root2" presStyleCnt="0"/>
      <dgm:spPr/>
    </dgm:pt>
    <dgm:pt modelId="{FC32E11A-26E5-4CC1-B933-8AD15EAEBF1E}" type="pres">
      <dgm:prSet presAssocID="{7BD0F981-08CA-4785-9EFF-BBF096EF9BDC}" presName="LevelTwoTextNode" presStyleLbl="node3" presStyleIdx="2" presStyleCnt="4" custScaleX="126953" custLinFactNeighborX="-15448" custLinFactNeighborY="30312">
        <dgm:presLayoutVars>
          <dgm:chPref val="3"/>
        </dgm:presLayoutVars>
      </dgm:prSet>
      <dgm:spPr/>
    </dgm:pt>
    <dgm:pt modelId="{3DC2FCCC-7922-4753-A8EE-6706D094D74B}" type="pres">
      <dgm:prSet presAssocID="{7BD0F981-08CA-4785-9EFF-BBF096EF9BDC}" presName="level3hierChild" presStyleCnt="0"/>
      <dgm:spPr/>
    </dgm:pt>
    <dgm:pt modelId="{E8109BB1-7AC2-4165-BD29-292759F2FD83}" type="pres">
      <dgm:prSet presAssocID="{D30CAAB4-8EE8-4E20-965D-9C03F14D6DB6}" presName="conn2-1" presStyleLbl="parChTrans1D4" presStyleIdx="2" presStyleCnt="4"/>
      <dgm:spPr/>
    </dgm:pt>
    <dgm:pt modelId="{FD1AF444-3D2A-4268-9A6A-2EBF5A870AFB}" type="pres">
      <dgm:prSet presAssocID="{D30CAAB4-8EE8-4E20-965D-9C03F14D6DB6}" presName="connTx" presStyleLbl="parChTrans1D4" presStyleIdx="2" presStyleCnt="4"/>
      <dgm:spPr/>
    </dgm:pt>
    <dgm:pt modelId="{978B143F-5AFF-4727-A7CB-4B1628D8316C}" type="pres">
      <dgm:prSet presAssocID="{6796FB32-CBAB-407A-8F23-B54FE12DFAC7}" presName="root2" presStyleCnt="0"/>
      <dgm:spPr/>
    </dgm:pt>
    <dgm:pt modelId="{C4BC8054-FC05-4D48-8F65-374412C56787}" type="pres">
      <dgm:prSet presAssocID="{6796FB32-CBAB-407A-8F23-B54FE12DFAC7}" presName="LevelTwoTextNode" presStyleLbl="node4" presStyleIdx="2" presStyleCnt="4" custScaleX="135053" custLinFactNeighborY="29598">
        <dgm:presLayoutVars>
          <dgm:chPref val="3"/>
        </dgm:presLayoutVars>
      </dgm:prSet>
      <dgm:spPr/>
    </dgm:pt>
    <dgm:pt modelId="{FE892255-F9EF-4DA5-8F91-FA92212AD95D}" type="pres">
      <dgm:prSet presAssocID="{6796FB32-CBAB-407A-8F23-B54FE12DFAC7}" presName="level3hierChild" presStyleCnt="0"/>
      <dgm:spPr/>
    </dgm:pt>
    <dgm:pt modelId="{5F623621-215C-4935-BD02-2772979DE652}" type="pres">
      <dgm:prSet presAssocID="{2442EAF6-A533-46A3-A689-C397FDF6F16C}" presName="conn2-1" presStyleLbl="parChTrans1D3" presStyleIdx="3" presStyleCnt="4"/>
      <dgm:spPr/>
    </dgm:pt>
    <dgm:pt modelId="{6DB032FF-E242-43FD-91ED-C6F780BB3086}" type="pres">
      <dgm:prSet presAssocID="{2442EAF6-A533-46A3-A689-C397FDF6F16C}" presName="connTx" presStyleLbl="parChTrans1D3" presStyleIdx="3" presStyleCnt="4"/>
      <dgm:spPr/>
    </dgm:pt>
    <dgm:pt modelId="{26062CAB-3A57-454D-B220-70BCE59B04DE}" type="pres">
      <dgm:prSet presAssocID="{86487029-4E3E-4A56-9547-E1CE4FDA9B98}" presName="root2" presStyleCnt="0"/>
      <dgm:spPr/>
    </dgm:pt>
    <dgm:pt modelId="{28759E84-3F28-4CA1-989D-E0B6DB5FB4C9}" type="pres">
      <dgm:prSet presAssocID="{86487029-4E3E-4A56-9547-E1CE4FDA9B98}" presName="LevelTwoTextNode" presStyleLbl="node3" presStyleIdx="3" presStyleCnt="4" custScaleX="126953" custLinFactY="6182" custLinFactNeighborX="-15448" custLinFactNeighborY="100000">
        <dgm:presLayoutVars>
          <dgm:chPref val="3"/>
        </dgm:presLayoutVars>
      </dgm:prSet>
      <dgm:spPr/>
    </dgm:pt>
    <dgm:pt modelId="{E9EFB6B4-7B8A-4A05-AA30-DCDACA4B00E3}" type="pres">
      <dgm:prSet presAssocID="{86487029-4E3E-4A56-9547-E1CE4FDA9B98}" presName="level3hierChild" presStyleCnt="0"/>
      <dgm:spPr/>
    </dgm:pt>
    <dgm:pt modelId="{DA5E0791-913A-4A4F-A399-2A7170B7C941}" type="pres">
      <dgm:prSet presAssocID="{8F2A89B6-7266-4456-BA1F-42057F4ABE07}" presName="conn2-1" presStyleLbl="parChTrans1D4" presStyleIdx="3" presStyleCnt="4"/>
      <dgm:spPr/>
    </dgm:pt>
    <dgm:pt modelId="{2D6B9BAC-5791-4784-B545-EBFB0C62207E}" type="pres">
      <dgm:prSet presAssocID="{8F2A89B6-7266-4456-BA1F-42057F4ABE07}" presName="connTx" presStyleLbl="parChTrans1D4" presStyleIdx="3" presStyleCnt="4"/>
      <dgm:spPr/>
    </dgm:pt>
    <dgm:pt modelId="{EE71D04B-A219-4BDF-8A5C-D4579E4BB997}" type="pres">
      <dgm:prSet presAssocID="{2514835B-8EF1-4DE0-A903-E76703D7F60C}" presName="root2" presStyleCnt="0"/>
      <dgm:spPr/>
    </dgm:pt>
    <dgm:pt modelId="{CA166E98-11AF-47DA-B7DA-BD8F3E29168B}" type="pres">
      <dgm:prSet presAssocID="{2514835B-8EF1-4DE0-A903-E76703D7F60C}" presName="LevelTwoTextNode" presStyleLbl="node4" presStyleIdx="3" presStyleCnt="4" custScaleX="135053" custLinFactY="6182" custLinFactNeighborY="100000">
        <dgm:presLayoutVars>
          <dgm:chPref val="3"/>
        </dgm:presLayoutVars>
      </dgm:prSet>
      <dgm:spPr/>
    </dgm:pt>
    <dgm:pt modelId="{13BAD1EF-5368-4A34-B2CF-763BF2070DB0}" type="pres">
      <dgm:prSet presAssocID="{2514835B-8EF1-4DE0-A903-E76703D7F60C}" presName="level3hierChild" presStyleCnt="0"/>
      <dgm:spPr/>
    </dgm:pt>
  </dgm:ptLst>
  <dgm:cxnLst>
    <dgm:cxn modelId="{1B897600-AAA4-4CBF-84E1-58099BF22FB2}" type="presOf" srcId="{8F2A89B6-7266-4456-BA1F-42057F4ABE07}" destId="{DA5E0791-913A-4A4F-A399-2A7170B7C941}" srcOrd="0" destOrd="0" presId="urn:microsoft.com/office/officeart/2005/8/layout/hierarchy2"/>
    <dgm:cxn modelId="{1C569208-AF86-4980-AAF1-2CBAE1210B3D}" type="presOf" srcId="{3750636A-BC90-4A38-96F8-BBCC544FC53C}" destId="{4296C252-4F33-4595-8D37-7ADC990CB461}" srcOrd="0" destOrd="0" presId="urn:microsoft.com/office/officeart/2005/8/layout/hierarchy2"/>
    <dgm:cxn modelId="{900B5712-D6DC-43A8-82F4-5A3A1BFBCA16}" type="presOf" srcId="{07F5BB9F-4D06-44F2-A7BD-90638CD8AE47}" destId="{54AD0B68-B1A2-43FF-8BF1-B7B8DA9ACBB1}" srcOrd="0" destOrd="0" presId="urn:microsoft.com/office/officeart/2005/8/layout/hierarchy2"/>
    <dgm:cxn modelId="{32175C15-12AA-433D-B258-6EC79F3A6813}" srcId="{BBEBB759-71AE-411A-AF7D-B0CBC0010354}" destId="{7BD0F981-08CA-4785-9EFF-BBF096EF9BDC}" srcOrd="0" destOrd="0" parTransId="{3D26771B-83A1-4816-AAF5-29EEE9BEFF01}" sibTransId="{910B1A71-B8F0-47C9-9118-091BC5E3BAC3}"/>
    <dgm:cxn modelId="{2FE74415-3243-4E43-8C5E-D105A11B6AFB}" type="presOf" srcId="{E47ED5F1-5989-4CC5-8653-730EC334FD39}" destId="{406E6626-8FB1-4745-B4A2-9499047EC726}" srcOrd="0" destOrd="0" presId="urn:microsoft.com/office/officeart/2005/8/layout/hierarchy2"/>
    <dgm:cxn modelId="{CAD96217-7137-4551-97D6-39C331EAD12D}" type="presOf" srcId="{C9434E9E-4B80-4778-AD6F-534A8BF410C7}" destId="{D0BAA83D-AA55-443C-BF1C-AD1AE42095C6}" srcOrd="0" destOrd="0" presId="urn:microsoft.com/office/officeart/2005/8/layout/hierarchy2"/>
    <dgm:cxn modelId="{28337C1F-0C74-4F42-A3FC-C3F2764BE8E8}" srcId="{7BD0F981-08CA-4785-9EFF-BBF096EF9BDC}" destId="{6796FB32-CBAB-407A-8F23-B54FE12DFAC7}" srcOrd="0" destOrd="0" parTransId="{D30CAAB4-8EE8-4E20-965D-9C03F14D6DB6}" sibTransId="{1A73EE5E-643D-4494-904D-087B986CA10A}"/>
    <dgm:cxn modelId="{E3820420-9C25-4D22-AA35-F1CC3D6879AC}" type="presOf" srcId="{2514835B-8EF1-4DE0-A903-E76703D7F60C}" destId="{CA166E98-11AF-47DA-B7DA-BD8F3E29168B}" srcOrd="0" destOrd="0" presId="urn:microsoft.com/office/officeart/2005/8/layout/hierarchy2"/>
    <dgm:cxn modelId="{AA6CE326-9E19-46F0-8DFE-9A00CCC386EC}" type="presOf" srcId="{AAE57282-220F-4052-AEA5-E3A314111015}" destId="{5464E6EE-00F1-4163-841C-DCADFD81F3F4}" srcOrd="0" destOrd="0" presId="urn:microsoft.com/office/officeart/2005/8/layout/hierarchy2"/>
    <dgm:cxn modelId="{D1AEE428-795F-4529-B5AD-73309332F421}" type="presOf" srcId="{7BD0F981-08CA-4785-9EFF-BBF096EF9BDC}" destId="{FC32E11A-26E5-4CC1-B933-8AD15EAEBF1E}" srcOrd="0" destOrd="0" presId="urn:microsoft.com/office/officeart/2005/8/layout/hierarchy2"/>
    <dgm:cxn modelId="{3BA1112A-1F0A-4BEE-8C3D-CE30F49C7AD6}" type="presOf" srcId="{C45DFEEA-0433-4F0A-9AF3-B40996192D2D}" destId="{E70574C6-35CC-445A-BB98-521893CF5CFD}" srcOrd="1" destOrd="0" presId="urn:microsoft.com/office/officeart/2005/8/layout/hierarchy2"/>
    <dgm:cxn modelId="{B2386C2C-69B2-4649-82A8-4E4768C652DE}" type="presOf" srcId="{6796FB32-CBAB-407A-8F23-B54FE12DFAC7}" destId="{C4BC8054-FC05-4D48-8F65-374412C56787}" srcOrd="0" destOrd="0" presId="urn:microsoft.com/office/officeart/2005/8/layout/hierarchy2"/>
    <dgm:cxn modelId="{D6C4ED34-6AEE-443A-8CEE-ECA2912C4E05}" type="presOf" srcId="{C9434E9E-4B80-4778-AD6F-534A8BF410C7}" destId="{8DCC90D0-B931-4144-8804-FDD916B1D796}" srcOrd="1" destOrd="0" presId="urn:microsoft.com/office/officeart/2005/8/layout/hierarchy2"/>
    <dgm:cxn modelId="{3B314435-357F-4AFA-A09F-452957132F7D}" srcId="{E47ED5F1-5989-4CC5-8653-730EC334FD39}" destId="{21F6838D-7608-47B8-B1BC-365512D5DECE}" srcOrd="0" destOrd="0" parTransId="{07F5BB9F-4D06-44F2-A7BD-90638CD8AE47}" sibTransId="{D348FE08-7358-4ADC-9FF0-BB740589C08E}"/>
    <dgm:cxn modelId="{B5EEAD5D-134A-41D7-8FF7-A4EE1549E074}" srcId="{BA9609A5-EB83-43D6-A51C-D504B4952BAA}" destId="{4B941CC4-CFF5-4CEB-99EF-C24FBBCDF1D7}" srcOrd="0" destOrd="0" parTransId="{5684707E-47FD-44AC-8F54-2A7C64A7602E}" sibTransId="{55D70BB9-404B-47CC-BA7A-364A599A7AC1}"/>
    <dgm:cxn modelId="{3A6D2560-62BE-4566-BF17-596C875911E8}" type="presOf" srcId="{8F2A89B6-7266-4456-BA1F-42057F4ABE07}" destId="{2D6B9BAC-5791-4784-B545-EBFB0C62207E}" srcOrd="1" destOrd="0" presId="urn:microsoft.com/office/officeart/2005/8/layout/hierarchy2"/>
    <dgm:cxn modelId="{8E44F745-6D94-4E6A-919E-C4C65CAF4957}" type="presOf" srcId="{D30CAAB4-8EE8-4E20-965D-9C03F14D6DB6}" destId="{FD1AF444-3D2A-4268-9A6A-2EBF5A870AFB}" srcOrd="1" destOrd="0" presId="urn:microsoft.com/office/officeart/2005/8/layout/hierarchy2"/>
    <dgm:cxn modelId="{6DB10E6B-191E-44AB-8798-0E2A42BEED21}" type="presOf" srcId="{3ECB4221-3E9B-485B-8055-9AE301805E9F}" destId="{606F9161-6669-48F1-AD54-56170031879D}" srcOrd="0" destOrd="0" presId="urn:microsoft.com/office/officeart/2005/8/layout/hierarchy2"/>
    <dgm:cxn modelId="{F0B7A04E-A4E4-4CB7-8E1D-47CDCE917F9E}" type="presOf" srcId="{2442EAF6-A533-46A3-A689-C397FDF6F16C}" destId="{5F623621-215C-4935-BD02-2772979DE652}" srcOrd="0" destOrd="0" presId="urn:microsoft.com/office/officeart/2005/8/layout/hierarchy2"/>
    <dgm:cxn modelId="{FB670E4F-C418-4124-9D25-0C54CC5C917A}" type="presOf" srcId="{21F6838D-7608-47B8-B1BC-365512D5DECE}" destId="{30476D13-686E-495C-B7AA-0CD8500BC00B}" srcOrd="0" destOrd="0" presId="urn:microsoft.com/office/officeart/2005/8/layout/hierarchy2"/>
    <dgm:cxn modelId="{FA39AA57-6C72-48E3-B0AA-BD54699F6E5E}" type="presOf" srcId="{2442EAF6-A533-46A3-A689-C397FDF6F16C}" destId="{6DB032FF-E242-43FD-91ED-C6F780BB3086}" srcOrd="1" destOrd="0" presId="urn:microsoft.com/office/officeart/2005/8/layout/hierarchy2"/>
    <dgm:cxn modelId="{A343C777-6520-4CA8-BC8F-4A6357FB6952}" type="presOf" srcId="{86487029-4E3E-4A56-9547-E1CE4FDA9B98}" destId="{28759E84-3F28-4CA1-989D-E0B6DB5FB4C9}" srcOrd="0" destOrd="0" presId="urn:microsoft.com/office/officeart/2005/8/layout/hierarchy2"/>
    <dgm:cxn modelId="{58A6FF7B-94BF-4BB5-B76F-1AAD57C70B7B}" srcId="{21F6838D-7608-47B8-B1BC-365512D5DECE}" destId="{6415C4EA-1FEE-46ED-A466-336C427F8D1A}" srcOrd="0" destOrd="0" parTransId="{C9434E9E-4B80-4778-AD6F-534A8BF410C7}" sibTransId="{09029DD6-0965-42D5-B989-FA4C9C8587BA}"/>
    <dgm:cxn modelId="{CD92F18D-2AD0-49A1-99A9-7556DA41A4C7}" type="presOf" srcId="{BBEBB759-71AE-411A-AF7D-B0CBC0010354}" destId="{CB414A2C-8A70-4FB6-A04F-9991CF1FF1B2}" srcOrd="0" destOrd="0" presId="urn:microsoft.com/office/officeart/2005/8/layout/hierarchy2"/>
    <dgm:cxn modelId="{2D4B5698-34E9-4F92-918C-62389441BD7F}" type="presOf" srcId="{F33F46A1-67F8-4E9F-BE9D-CC816279B49E}" destId="{1CD96C11-FD52-4E6A-9E3C-399C845DAD57}" srcOrd="0" destOrd="0" presId="urn:microsoft.com/office/officeart/2005/8/layout/hierarchy2"/>
    <dgm:cxn modelId="{2A31199C-9BD8-4ABC-A9DD-690139F1ADC8}" type="presOf" srcId="{3D26771B-83A1-4816-AAF5-29EEE9BEFF01}" destId="{98844E31-9545-405A-B564-D96221B8AB28}" srcOrd="1" destOrd="0" presId="urn:microsoft.com/office/officeart/2005/8/layout/hierarchy2"/>
    <dgm:cxn modelId="{1A49B29F-4917-4722-B845-602F3CED9E16}" srcId="{F33F46A1-67F8-4E9F-BE9D-CC816279B49E}" destId="{3750636A-BC90-4A38-96F8-BBCC544FC53C}" srcOrd="0" destOrd="0" parTransId="{C45DFEEA-0433-4F0A-9AF3-B40996192D2D}" sibTransId="{3E38BB73-FC34-40FF-A4D5-E8C80BDD0D53}"/>
    <dgm:cxn modelId="{32B61CA0-3637-4238-8928-88B3515C7558}" type="presOf" srcId="{AAE57282-220F-4052-AEA5-E3A314111015}" destId="{3E8BA4F7-DEA4-4ECB-B804-91CE71B296BC}" srcOrd="1" destOrd="0" presId="urn:microsoft.com/office/officeart/2005/8/layout/hierarchy2"/>
    <dgm:cxn modelId="{A16AB0A4-7633-452C-ABED-0EC4D3306C8E}" type="presOf" srcId="{D30CAAB4-8EE8-4E20-965D-9C03F14D6DB6}" destId="{E8109BB1-7AC2-4165-BD29-292759F2FD83}" srcOrd="0" destOrd="0" presId="urn:microsoft.com/office/officeart/2005/8/layout/hierarchy2"/>
    <dgm:cxn modelId="{6B3F1FA7-1515-4A89-A1B6-1EB2C53DE832}" srcId="{4B941CC4-CFF5-4CEB-99EF-C24FBBCDF1D7}" destId="{BBEBB759-71AE-411A-AF7D-B0CBC0010354}" srcOrd="1" destOrd="0" parTransId="{04507E45-56EC-453B-A7BF-3FAC52D9AB32}" sibTransId="{B8443D0D-12F7-459A-A0CF-A0E90E5A342C}"/>
    <dgm:cxn modelId="{99F0AAAB-3422-46D4-BB02-7269932E9517}" srcId="{BBEBB759-71AE-411A-AF7D-B0CBC0010354}" destId="{86487029-4E3E-4A56-9547-E1CE4FDA9B98}" srcOrd="1" destOrd="0" parTransId="{2442EAF6-A533-46A3-A689-C397FDF6F16C}" sibTransId="{52FC894B-F542-4730-825F-66BAB71BC30A}"/>
    <dgm:cxn modelId="{934253AF-DC36-4812-B78F-F70C015E325C}" type="presOf" srcId="{07F5BB9F-4D06-44F2-A7BD-90638CD8AE47}" destId="{7C5CAD02-22BB-489E-8041-0F0014C3B682}" srcOrd="1" destOrd="0" presId="urn:microsoft.com/office/officeart/2005/8/layout/hierarchy2"/>
    <dgm:cxn modelId="{6412E8B1-840B-4ED8-AE40-87E582B299E3}" type="presOf" srcId="{4B941CC4-CFF5-4CEB-99EF-C24FBBCDF1D7}" destId="{2E55859B-2F31-4AEF-A492-25A0E24E49F8}" srcOrd="0" destOrd="0" presId="urn:microsoft.com/office/officeart/2005/8/layout/hierarchy2"/>
    <dgm:cxn modelId="{F6F301B9-B284-444A-ABBF-74ED9E10DA69}" srcId="{4B941CC4-CFF5-4CEB-99EF-C24FBBCDF1D7}" destId="{E47ED5F1-5989-4CC5-8653-730EC334FD39}" srcOrd="0" destOrd="0" parTransId="{AAE57282-220F-4052-AEA5-E3A314111015}" sibTransId="{494FBABE-AA89-4068-8B41-76855E616C80}"/>
    <dgm:cxn modelId="{49D57BBD-481F-4471-AD20-D3EE0ED7670D}" type="presOf" srcId="{3D26771B-83A1-4816-AAF5-29EEE9BEFF01}" destId="{038B7FB7-1B83-4720-8859-2E69A4351320}" srcOrd="0" destOrd="0" presId="urn:microsoft.com/office/officeart/2005/8/layout/hierarchy2"/>
    <dgm:cxn modelId="{59D251D1-7818-401F-80F7-6C60AF1E9744}" srcId="{E47ED5F1-5989-4CC5-8653-730EC334FD39}" destId="{F33F46A1-67F8-4E9F-BE9D-CC816279B49E}" srcOrd="1" destOrd="0" parTransId="{3ECB4221-3E9B-485B-8055-9AE301805E9F}" sibTransId="{FF099F07-8C11-4BCE-A53E-B268D55FAF5B}"/>
    <dgm:cxn modelId="{18D877D1-D9B5-4B71-9B30-A9FFE9E2AA88}" type="presOf" srcId="{C45DFEEA-0433-4F0A-9AF3-B40996192D2D}" destId="{6119CC45-0E23-43D4-8571-7FD4F4DB78F8}" srcOrd="0" destOrd="0" presId="urn:microsoft.com/office/officeart/2005/8/layout/hierarchy2"/>
    <dgm:cxn modelId="{8DAA29DD-DD53-496D-A604-868A702F3AC4}" type="presOf" srcId="{04507E45-56EC-453B-A7BF-3FAC52D9AB32}" destId="{9866D011-AFB4-4343-B099-C312E69CF933}" srcOrd="0" destOrd="0" presId="urn:microsoft.com/office/officeart/2005/8/layout/hierarchy2"/>
    <dgm:cxn modelId="{320FEDDD-626C-4CF8-9D62-88F8A32D8048}" type="presOf" srcId="{04507E45-56EC-453B-A7BF-3FAC52D9AB32}" destId="{FBA689C5-376F-4D54-98B4-6C330DD45DDB}" srcOrd="1" destOrd="0" presId="urn:microsoft.com/office/officeart/2005/8/layout/hierarchy2"/>
    <dgm:cxn modelId="{6EFD4AE2-BDEC-4DEF-8DE3-5641458F4737}" type="presOf" srcId="{6415C4EA-1FEE-46ED-A466-336C427F8D1A}" destId="{DD32D2BA-D2F6-4996-8D2D-60E20D40F991}" srcOrd="0" destOrd="0" presId="urn:microsoft.com/office/officeart/2005/8/layout/hierarchy2"/>
    <dgm:cxn modelId="{359B68E8-0FC3-42AF-A61D-A9A4757A9A5E}" type="presOf" srcId="{BA9609A5-EB83-43D6-A51C-D504B4952BAA}" destId="{EC8BEDFE-A905-4DCA-AF1A-D023ED2927CE}" srcOrd="0" destOrd="0" presId="urn:microsoft.com/office/officeart/2005/8/layout/hierarchy2"/>
    <dgm:cxn modelId="{42D5E2F2-ED32-4D93-8134-CE868D26BA78}" srcId="{86487029-4E3E-4A56-9547-E1CE4FDA9B98}" destId="{2514835B-8EF1-4DE0-A903-E76703D7F60C}" srcOrd="0" destOrd="0" parTransId="{8F2A89B6-7266-4456-BA1F-42057F4ABE07}" sibTransId="{7D78F54B-1B22-4A39-B8B8-54792C5AD395}"/>
    <dgm:cxn modelId="{A26FCBF6-1436-4BAC-9525-2E7DD3F9EA12}" type="presOf" srcId="{3ECB4221-3E9B-485B-8055-9AE301805E9F}" destId="{3C303872-40A7-4625-A549-64B5DA7528D7}" srcOrd="1" destOrd="0" presId="urn:microsoft.com/office/officeart/2005/8/layout/hierarchy2"/>
    <dgm:cxn modelId="{6E1E815D-ED77-4028-9B75-3215CC056E63}" type="presParOf" srcId="{EC8BEDFE-A905-4DCA-AF1A-D023ED2927CE}" destId="{3B314B48-72EE-4902-9C77-BC883C66B01F}" srcOrd="0" destOrd="0" presId="urn:microsoft.com/office/officeart/2005/8/layout/hierarchy2"/>
    <dgm:cxn modelId="{E9143636-CE47-4F8B-AA4C-BD3D136B451E}" type="presParOf" srcId="{3B314B48-72EE-4902-9C77-BC883C66B01F}" destId="{2E55859B-2F31-4AEF-A492-25A0E24E49F8}" srcOrd="0" destOrd="0" presId="urn:microsoft.com/office/officeart/2005/8/layout/hierarchy2"/>
    <dgm:cxn modelId="{09B53FD5-275C-474B-9FD8-2C569311A2C8}" type="presParOf" srcId="{3B314B48-72EE-4902-9C77-BC883C66B01F}" destId="{0746048D-36A9-4344-AF57-005D942FF307}" srcOrd="1" destOrd="0" presId="urn:microsoft.com/office/officeart/2005/8/layout/hierarchy2"/>
    <dgm:cxn modelId="{0AB65771-D7CD-427B-AB8F-EC95F8294438}" type="presParOf" srcId="{0746048D-36A9-4344-AF57-005D942FF307}" destId="{5464E6EE-00F1-4163-841C-DCADFD81F3F4}" srcOrd="0" destOrd="0" presId="urn:microsoft.com/office/officeart/2005/8/layout/hierarchy2"/>
    <dgm:cxn modelId="{ED3B340A-A25B-4B65-AAA4-ABD9CC68D951}" type="presParOf" srcId="{5464E6EE-00F1-4163-841C-DCADFD81F3F4}" destId="{3E8BA4F7-DEA4-4ECB-B804-91CE71B296BC}" srcOrd="0" destOrd="0" presId="urn:microsoft.com/office/officeart/2005/8/layout/hierarchy2"/>
    <dgm:cxn modelId="{189CC2F9-C178-4B0A-BFFE-FC07237C0BE9}" type="presParOf" srcId="{0746048D-36A9-4344-AF57-005D942FF307}" destId="{0E109B2D-3FC7-4784-969E-232029113602}" srcOrd="1" destOrd="0" presId="urn:microsoft.com/office/officeart/2005/8/layout/hierarchy2"/>
    <dgm:cxn modelId="{867E0556-7E24-48F5-B07C-198409D63AB9}" type="presParOf" srcId="{0E109B2D-3FC7-4784-969E-232029113602}" destId="{406E6626-8FB1-4745-B4A2-9499047EC726}" srcOrd="0" destOrd="0" presId="urn:microsoft.com/office/officeart/2005/8/layout/hierarchy2"/>
    <dgm:cxn modelId="{BCFBA515-CBC8-4D68-B125-1A9F6D355332}" type="presParOf" srcId="{0E109B2D-3FC7-4784-969E-232029113602}" destId="{B9C2596C-A371-45C2-A836-03429A35BC1A}" srcOrd="1" destOrd="0" presId="urn:microsoft.com/office/officeart/2005/8/layout/hierarchy2"/>
    <dgm:cxn modelId="{AFF84030-A240-4FE5-8701-FC2F7BF9D3F3}" type="presParOf" srcId="{B9C2596C-A371-45C2-A836-03429A35BC1A}" destId="{54AD0B68-B1A2-43FF-8BF1-B7B8DA9ACBB1}" srcOrd="0" destOrd="0" presId="urn:microsoft.com/office/officeart/2005/8/layout/hierarchy2"/>
    <dgm:cxn modelId="{147FD59B-D68B-4C34-9FCF-13EABCA69090}" type="presParOf" srcId="{54AD0B68-B1A2-43FF-8BF1-B7B8DA9ACBB1}" destId="{7C5CAD02-22BB-489E-8041-0F0014C3B682}" srcOrd="0" destOrd="0" presId="urn:microsoft.com/office/officeart/2005/8/layout/hierarchy2"/>
    <dgm:cxn modelId="{B98C3989-0FC0-471B-BD1D-35CDA423D411}" type="presParOf" srcId="{B9C2596C-A371-45C2-A836-03429A35BC1A}" destId="{07FD6220-DDBE-430F-8A1E-FFA5CB62B452}" srcOrd="1" destOrd="0" presId="urn:microsoft.com/office/officeart/2005/8/layout/hierarchy2"/>
    <dgm:cxn modelId="{539EC28B-F6F8-4E85-9376-06AAC7613E1A}" type="presParOf" srcId="{07FD6220-DDBE-430F-8A1E-FFA5CB62B452}" destId="{30476D13-686E-495C-B7AA-0CD8500BC00B}" srcOrd="0" destOrd="0" presId="urn:microsoft.com/office/officeart/2005/8/layout/hierarchy2"/>
    <dgm:cxn modelId="{B7244D24-C169-4D68-ACA3-BC78E05C7109}" type="presParOf" srcId="{07FD6220-DDBE-430F-8A1E-FFA5CB62B452}" destId="{9C761180-7605-4014-9FFE-097A7A6730E9}" srcOrd="1" destOrd="0" presId="urn:microsoft.com/office/officeart/2005/8/layout/hierarchy2"/>
    <dgm:cxn modelId="{8FF1876C-E7AE-4483-B959-C1F38BDE3E67}" type="presParOf" srcId="{9C761180-7605-4014-9FFE-097A7A6730E9}" destId="{D0BAA83D-AA55-443C-BF1C-AD1AE42095C6}" srcOrd="0" destOrd="0" presId="urn:microsoft.com/office/officeart/2005/8/layout/hierarchy2"/>
    <dgm:cxn modelId="{8DE901C7-4A0B-4392-AE9E-B42AB6ACD667}" type="presParOf" srcId="{D0BAA83D-AA55-443C-BF1C-AD1AE42095C6}" destId="{8DCC90D0-B931-4144-8804-FDD916B1D796}" srcOrd="0" destOrd="0" presId="urn:microsoft.com/office/officeart/2005/8/layout/hierarchy2"/>
    <dgm:cxn modelId="{FCA7C33C-0D4F-400A-9904-24FA3B98FCE8}" type="presParOf" srcId="{9C761180-7605-4014-9FFE-097A7A6730E9}" destId="{E190E93B-5F6C-4EBC-8840-55486BB0C3BE}" srcOrd="1" destOrd="0" presId="urn:microsoft.com/office/officeart/2005/8/layout/hierarchy2"/>
    <dgm:cxn modelId="{A9F6B935-C246-4213-B497-D53361A0FABD}" type="presParOf" srcId="{E190E93B-5F6C-4EBC-8840-55486BB0C3BE}" destId="{DD32D2BA-D2F6-4996-8D2D-60E20D40F991}" srcOrd="0" destOrd="0" presId="urn:microsoft.com/office/officeart/2005/8/layout/hierarchy2"/>
    <dgm:cxn modelId="{F0365313-15E1-45FC-A5EE-848F28B9C7D6}" type="presParOf" srcId="{E190E93B-5F6C-4EBC-8840-55486BB0C3BE}" destId="{0EE889C8-03C6-40A1-9A23-AA06465BD7C7}" srcOrd="1" destOrd="0" presId="urn:microsoft.com/office/officeart/2005/8/layout/hierarchy2"/>
    <dgm:cxn modelId="{9F818EB8-FB7F-4B34-8700-80E18A67D394}" type="presParOf" srcId="{B9C2596C-A371-45C2-A836-03429A35BC1A}" destId="{606F9161-6669-48F1-AD54-56170031879D}" srcOrd="2" destOrd="0" presId="urn:microsoft.com/office/officeart/2005/8/layout/hierarchy2"/>
    <dgm:cxn modelId="{028F848C-820A-4120-ABEE-7F17F218E3D1}" type="presParOf" srcId="{606F9161-6669-48F1-AD54-56170031879D}" destId="{3C303872-40A7-4625-A549-64B5DA7528D7}" srcOrd="0" destOrd="0" presId="urn:microsoft.com/office/officeart/2005/8/layout/hierarchy2"/>
    <dgm:cxn modelId="{1F9FDC62-CB27-4605-B42B-0D9B201F14C8}" type="presParOf" srcId="{B9C2596C-A371-45C2-A836-03429A35BC1A}" destId="{FBBB6D27-3AAC-4BE2-913C-E46A4100B962}" srcOrd="3" destOrd="0" presId="urn:microsoft.com/office/officeart/2005/8/layout/hierarchy2"/>
    <dgm:cxn modelId="{EFF80117-D00E-48BF-9296-5692C7B3AD2C}" type="presParOf" srcId="{FBBB6D27-3AAC-4BE2-913C-E46A4100B962}" destId="{1CD96C11-FD52-4E6A-9E3C-399C845DAD57}" srcOrd="0" destOrd="0" presId="urn:microsoft.com/office/officeart/2005/8/layout/hierarchy2"/>
    <dgm:cxn modelId="{E15E38CD-CA5F-426B-B524-F291BF3E988D}" type="presParOf" srcId="{FBBB6D27-3AAC-4BE2-913C-E46A4100B962}" destId="{36AC1D50-7CA1-4C1A-8CBA-4FC4C6EB4C55}" srcOrd="1" destOrd="0" presId="urn:microsoft.com/office/officeart/2005/8/layout/hierarchy2"/>
    <dgm:cxn modelId="{33A12023-4B1A-4E3F-9FE2-D303A1ADF807}" type="presParOf" srcId="{36AC1D50-7CA1-4C1A-8CBA-4FC4C6EB4C55}" destId="{6119CC45-0E23-43D4-8571-7FD4F4DB78F8}" srcOrd="0" destOrd="0" presId="urn:microsoft.com/office/officeart/2005/8/layout/hierarchy2"/>
    <dgm:cxn modelId="{0A0DF576-AD4C-4C5E-9D7B-859DF195198E}" type="presParOf" srcId="{6119CC45-0E23-43D4-8571-7FD4F4DB78F8}" destId="{E70574C6-35CC-445A-BB98-521893CF5CFD}" srcOrd="0" destOrd="0" presId="urn:microsoft.com/office/officeart/2005/8/layout/hierarchy2"/>
    <dgm:cxn modelId="{7DBAA2ED-8B73-4DD6-8CAE-2E0170860A18}" type="presParOf" srcId="{36AC1D50-7CA1-4C1A-8CBA-4FC4C6EB4C55}" destId="{19C3282D-F0E7-48EF-8588-D08482013CD1}" srcOrd="1" destOrd="0" presId="urn:microsoft.com/office/officeart/2005/8/layout/hierarchy2"/>
    <dgm:cxn modelId="{8DB89B5E-E65F-4015-B41D-A64091E520E1}" type="presParOf" srcId="{19C3282D-F0E7-48EF-8588-D08482013CD1}" destId="{4296C252-4F33-4595-8D37-7ADC990CB461}" srcOrd="0" destOrd="0" presId="urn:microsoft.com/office/officeart/2005/8/layout/hierarchy2"/>
    <dgm:cxn modelId="{CD2C628A-8EAE-44E4-88F6-12BF18D68E1F}" type="presParOf" srcId="{19C3282D-F0E7-48EF-8588-D08482013CD1}" destId="{E53BF13A-0A0A-403E-928C-E8D1FEC90C0B}" srcOrd="1" destOrd="0" presId="urn:microsoft.com/office/officeart/2005/8/layout/hierarchy2"/>
    <dgm:cxn modelId="{8761D65B-DDD1-44FC-848C-5C091529587E}" type="presParOf" srcId="{0746048D-36A9-4344-AF57-005D942FF307}" destId="{9866D011-AFB4-4343-B099-C312E69CF933}" srcOrd="2" destOrd="0" presId="urn:microsoft.com/office/officeart/2005/8/layout/hierarchy2"/>
    <dgm:cxn modelId="{AF50EFB5-BD0C-4360-9FE8-33D055EA6C02}" type="presParOf" srcId="{9866D011-AFB4-4343-B099-C312E69CF933}" destId="{FBA689C5-376F-4D54-98B4-6C330DD45DDB}" srcOrd="0" destOrd="0" presId="urn:microsoft.com/office/officeart/2005/8/layout/hierarchy2"/>
    <dgm:cxn modelId="{A42A4A34-B505-4B2B-A195-BBAFB961C2B8}" type="presParOf" srcId="{0746048D-36A9-4344-AF57-005D942FF307}" destId="{BCC6ED7D-36BE-467A-B85B-49F3FF4527BB}" srcOrd="3" destOrd="0" presId="urn:microsoft.com/office/officeart/2005/8/layout/hierarchy2"/>
    <dgm:cxn modelId="{3630B5DC-4077-4C86-BDCD-D6A0FDA9B9C3}" type="presParOf" srcId="{BCC6ED7D-36BE-467A-B85B-49F3FF4527BB}" destId="{CB414A2C-8A70-4FB6-A04F-9991CF1FF1B2}" srcOrd="0" destOrd="0" presId="urn:microsoft.com/office/officeart/2005/8/layout/hierarchy2"/>
    <dgm:cxn modelId="{5B0FC551-FE3F-4FFB-83A3-FD4E3C4417DD}" type="presParOf" srcId="{BCC6ED7D-36BE-467A-B85B-49F3FF4527BB}" destId="{8CA60CA8-4CAA-4E5F-8980-A13A7651DA18}" srcOrd="1" destOrd="0" presId="urn:microsoft.com/office/officeart/2005/8/layout/hierarchy2"/>
    <dgm:cxn modelId="{C559A5B2-5A26-41F7-A158-D1072783376B}" type="presParOf" srcId="{8CA60CA8-4CAA-4E5F-8980-A13A7651DA18}" destId="{038B7FB7-1B83-4720-8859-2E69A4351320}" srcOrd="0" destOrd="0" presId="urn:microsoft.com/office/officeart/2005/8/layout/hierarchy2"/>
    <dgm:cxn modelId="{CC726E5D-3EF9-4FCC-8D6D-CA5164E4AF29}" type="presParOf" srcId="{038B7FB7-1B83-4720-8859-2E69A4351320}" destId="{98844E31-9545-405A-B564-D96221B8AB28}" srcOrd="0" destOrd="0" presId="urn:microsoft.com/office/officeart/2005/8/layout/hierarchy2"/>
    <dgm:cxn modelId="{92018C28-96D4-41A1-A3BA-1CC1A95C51D6}" type="presParOf" srcId="{8CA60CA8-4CAA-4E5F-8980-A13A7651DA18}" destId="{3919D00F-602F-4C39-A798-C77C98964CB9}" srcOrd="1" destOrd="0" presId="urn:microsoft.com/office/officeart/2005/8/layout/hierarchy2"/>
    <dgm:cxn modelId="{F28989EC-5620-4056-9000-8935BBD33F0A}" type="presParOf" srcId="{3919D00F-602F-4C39-A798-C77C98964CB9}" destId="{FC32E11A-26E5-4CC1-B933-8AD15EAEBF1E}" srcOrd="0" destOrd="0" presId="urn:microsoft.com/office/officeart/2005/8/layout/hierarchy2"/>
    <dgm:cxn modelId="{A651AF67-303B-4EB2-9B2B-61A44ED53A18}" type="presParOf" srcId="{3919D00F-602F-4C39-A798-C77C98964CB9}" destId="{3DC2FCCC-7922-4753-A8EE-6706D094D74B}" srcOrd="1" destOrd="0" presId="urn:microsoft.com/office/officeart/2005/8/layout/hierarchy2"/>
    <dgm:cxn modelId="{A07A9636-7123-430A-ADDD-7D5616854E6E}" type="presParOf" srcId="{3DC2FCCC-7922-4753-A8EE-6706D094D74B}" destId="{E8109BB1-7AC2-4165-BD29-292759F2FD83}" srcOrd="0" destOrd="0" presId="urn:microsoft.com/office/officeart/2005/8/layout/hierarchy2"/>
    <dgm:cxn modelId="{628CDD27-A2EA-481D-96DC-3555A293D5BD}" type="presParOf" srcId="{E8109BB1-7AC2-4165-BD29-292759F2FD83}" destId="{FD1AF444-3D2A-4268-9A6A-2EBF5A870AFB}" srcOrd="0" destOrd="0" presId="urn:microsoft.com/office/officeart/2005/8/layout/hierarchy2"/>
    <dgm:cxn modelId="{A4A32F20-E271-4F19-BEDE-91FE8DA8C25B}" type="presParOf" srcId="{3DC2FCCC-7922-4753-A8EE-6706D094D74B}" destId="{978B143F-5AFF-4727-A7CB-4B1628D8316C}" srcOrd="1" destOrd="0" presId="urn:microsoft.com/office/officeart/2005/8/layout/hierarchy2"/>
    <dgm:cxn modelId="{58EBF8C9-8CE7-4B57-8900-A8C6160EC02E}" type="presParOf" srcId="{978B143F-5AFF-4727-A7CB-4B1628D8316C}" destId="{C4BC8054-FC05-4D48-8F65-374412C56787}" srcOrd="0" destOrd="0" presId="urn:microsoft.com/office/officeart/2005/8/layout/hierarchy2"/>
    <dgm:cxn modelId="{7F72FA2C-7D9E-48FB-8F92-9FC6FCB3802F}" type="presParOf" srcId="{978B143F-5AFF-4727-A7CB-4B1628D8316C}" destId="{FE892255-F9EF-4DA5-8F91-FA92212AD95D}" srcOrd="1" destOrd="0" presId="urn:microsoft.com/office/officeart/2005/8/layout/hierarchy2"/>
    <dgm:cxn modelId="{1A10CD0F-99AB-41D7-A124-8B322C9383F1}" type="presParOf" srcId="{8CA60CA8-4CAA-4E5F-8980-A13A7651DA18}" destId="{5F623621-215C-4935-BD02-2772979DE652}" srcOrd="2" destOrd="0" presId="urn:microsoft.com/office/officeart/2005/8/layout/hierarchy2"/>
    <dgm:cxn modelId="{AFF4A8C0-CFB6-49FB-89D0-BFBD66A232D4}" type="presParOf" srcId="{5F623621-215C-4935-BD02-2772979DE652}" destId="{6DB032FF-E242-43FD-91ED-C6F780BB3086}" srcOrd="0" destOrd="0" presId="urn:microsoft.com/office/officeart/2005/8/layout/hierarchy2"/>
    <dgm:cxn modelId="{61FF8EEC-1CBE-4F5D-B9B7-3581C1C594AB}" type="presParOf" srcId="{8CA60CA8-4CAA-4E5F-8980-A13A7651DA18}" destId="{26062CAB-3A57-454D-B220-70BCE59B04DE}" srcOrd="3" destOrd="0" presId="urn:microsoft.com/office/officeart/2005/8/layout/hierarchy2"/>
    <dgm:cxn modelId="{2F568BB2-A81D-45D2-92A4-7E96D829636D}" type="presParOf" srcId="{26062CAB-3A57-454D-B220-70BCE59B04DE}" destId="{28759E84-3F28-4CA1-989D-E0B6DB5FB4C9}" srcOrd="0" destOrd="0" presId="urn:microsoft.com/office/officeart/2005/8/layout/hierarchy2"/>
    <dgm:cxn modelId="{14D08267-259A-473C-96EA-159CCCC3A99B}" type="presParOf" srcId="{26062CAB-3A57-454D-B220-70BCE59B04DE}" destId="{E9EFB6B4-7B8A-4A05-AA30-DCDACA4B00E3}" srcOrd="1" destOrd="0" presId="urn:microsoft.com/office/officeart/2005/8/layout/hierarchy2"/>
    <dgm:cxn modelId="{57E1BC52-09AF-4AEC-80F4-BBABE822CDC3}" type="presParOf" srcId="{E9EFB6B4-7B8A-4A05-AA30-DCDACA4B00E3}" destId="{DA5E0791-913A-4A4F-A399-2A7170B7C941}" srcOrd="0" destOrd="0" presId="urn:microsoft.com/office/officeart/2005/8/layout/hierarchy2"/>
    <dgm:cxn modelId="{EB6A8538-DAD4-4D78-AF15-E441B75A3B69}" type="presParOf" srcId="{DA5E0791-913A-4A4F-A399-2A7170B7C941}" destId="{2D6B9BAC-5791-4784-B545-EBFB0C62207E}" srcOrd="0" destOrd="0" presId="urn:microsoft.com/office/officeart/2005/8/layout/hierarchy2"/>
    <dgm:cxn modelId="{82AC37F1-EA94-4263-B715-293BB9AD9696}" type="presParOf" srcId="{E9EFB6B4-7B8A-4A05-AA30-DCDACA4B00E3}" destId="{EE71D04B-A219-4BDF-8A5C-D4579E4BB997}" srcOrd="1" destOrd="0" presId="urn:microsoft.com/office/officeart/2005/8/layout/hierarchy2"/>
    <dgm:cxn modelId="{D6750A84-F2AB-4973-85CA-B3E20C45178E}" type="presParOf" srcId="{EE71D04B-A219-4BDF-8A5C-D4579E4BB997}" destId="{CA166E98-11AF-47DA-B7DA-BD8F3E29168B}" srcOrd="0" destOrd="0" presId="urn:microsoft.com/office/officeart/2005/8/layout/hierarchy2"/>
    <dgm:cxn modelId="{8CD5A51A-E814-4F01-985A-EB2268711F82}" type="presParOf" srcId="{EE71D04B-A219-4BDF-8A5C-D4579E4BB997}" destId="{13BAD1EF-5368-4A34-B2CF-763BF2070DB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4A4C-9429-40F6-860E-485E9A19AFBF}">
      <dsp:nvSpPr>
        <dsp:cNvPr id="0" name=""/>
        <dsp:cNvSpPr/>
      </dsp:nvSpPr>
      <dsp:spPr>
        <a:xfrm>
          <a:off x="0" y="2897"/>
          <a:ext cx="2769022" cy="79090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IN" sz="3600" kern="1200" dirty="0"/>
            <a:t>Income-tax</a:t>
          </a:r>
        </a:p>
      </dsp:txBody>
      <dsp:txXfrm>
        <a:off x="23165" y="26062"/>
        <a:ext cx="2722692" cy="744579"/>
      </dsp:txXfrm>
    </dsp:sp>
    <dsp:sp modelId="{7B7AB015-3FCC-4337-9594-2CE8227D1D18}">
      <dsp:nvSpPr>
        <dsp:cNvPr id="0" name=""/>
        <dsp:cNvSpPr/>
      </dsp:nvSpPr>
      <dsp:spPr>
        <a:xfrm>
          <a:off x="276902" y="793807"/>
          <a:ext cx="214460" cy="593182"/>
        </a:xfrm>
        <a:custGeom>
          <a:avLst/>
          <a:gdLst/>
          <a:ahLst/>
          <a:cxnLst/>
          <a:rect l="0" t="0" r="0" b="0"/>
          <a:pathLst>
            <a:path>
              <a:moveTo>
                <a:pt x="0" y="0"/>
              </a:moveTo>
              <a:lnTo>
                <a:pt x="0" y="593182"/>
              </a:lnTo>
              <a:lnTo>
                <a:pt x="214460" y="59318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2172C5-4CCD-4024-BB4F-786608FD42F2}">
      <dsp:nvSpPr>
        <dsp:cNvPr id="0" name=""/>
        <dsp:cNvSpPr/>
      </dsp:nvSpPr>
      <dsp:spPr>
        <a:xfrm>
          <a:off x="491363" y="991534"/>
          <a:ext cx="3318999" cy="7909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40404"/>
              </a:solidFill>
            </a:rPr>
            <a:t>Revenue Law</a:t>
          </a:r>
          <a:endParaRPr lang="en-IN" sz="2400" kern="1200" dirty="0">
            <a:solidFill>
              <a:srgbClr val="040404"/>
            </a:solidFill>
          </a:endParaRPr>
        </a:p>
      </dsp:txBody>
      <dsp:txXfrm>
        <a:off x="514528" y="1014699"/>
        <a:ext cx="3272669" cy="744579"/>
      </dsp:txXfrm>
    </dsp:sp>
    <dsp:sp modelId="{23EEAF88-40D6-4221-8209-A9ACA98B2879}">
      <dsp:nvSpPr>
        <dsp:cNvPr id="0" name=""/>
        <dsp:cNvSpPr/>
      </dsp:nvSpPr>
      <dsp:spPr>
        <a:xfrm>
          <a:off x="276902" y="793807"/>
          <a:ext cx="219079" cy="1581819"/>
        </a:xfrm>
        <a:custGeom>
          <a:avLst/>
          <a:gdLst/>
          <a:ahLst/>
          <a:cxnLst/>
          <a:rect l="0" t="0" r="0" b="0"/>
          <a:pathLst>
            <a:path>
              <a:moveTo>
                <a:pt x="0" y="0"/>
              </a:moveTo>
              <a:lnTo>
                <a:pt x="0" y="1581819"/>
              </a:lnTo>
              <a:lnTo>
                <a:pt x="219079" y="1581819"/>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AAF1A9-D1DE-4879-84C6-17C77B7CC2DA}">
      <dsp:nvSpPr>
        <dsp:cNvPr id="0" name=""/>
        <dsp:cNvSpPr/>
      </dsp:nvSpPr>
      <dsp:spPr>
        <a:xfrm>
          <a:off x="495982" y="1980171"/>
          <a:ext cx="3313722" cy="7909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IN" sz="2400" u="sng" kern="1200" dirty="0">
              <a:solidFill>
                <a:srgbClr val="040404"/>
              </a:solidFill>
            </a:rPr>
            <a:t>Collection</a:t>
          </a:r>
          <a:r>
            <a:rPr lang="en-IN" sz="2400" u="none" kern="1200" dirty="0">
              <a:solidFill>
                <a:srgbClr val="040404"/>
              </a:solidFill>
            </a:rPr>
            <a:t> </a:t>
          </a:r>
          <a:r>
            <a:rPr lang="en-IN" sz="2400" kern="1200" dirty="0">
              <a:solidFill>
                <a:srgbClr val="040404"/>
              </a:solidFill>
            </a:rPr>
            <a:t>of tax </a:t>
          </a:r>
        </a:p>
      </dsp:txBody>
      <dsp:txXfrm>
        <a:off x="519147" y="2003336"/>
        <a:ext cx="3267392" cy="744579"/>
      </dsp:txXfrm>
    </dsp:sp>
    <dsp:sp modelId="{4B57A69B-3041-4C70-A18C-1CC80AD96080}">
      <dsp:nvSpPr>
        <dsp:cNvPr id="0" name=""/>
        <dsp:cNvSpPr/>
      </dsp:nvSpPr>
      <dsp:spPr>
        <a:xfrm>
          <a:off x="276902" y="793807"/>
          <a:ext cx="214460" cy="2570457"/>
        </a:xfrm>
        <a:custGeom>
          <a:avLst/>
          <a:gdLst/>
          <a:ahLst/>
          <a:cxnLst/>
          <a:rect l="0" t="0" r="0" b="0"/>
          <a:pathLst>
            <a:path>
              <a:moveTo>
                <a:pt x="0" y="0"/>
              </a:moveTo>
              <a:lnTo>
                <a:pt x="0" y="2570457"/>
              </a:lnTo>
              <a:lnTo>
                <a:pt x="214460" y="2570457"/>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1D4560-5D73-4115-AFA5-435603DFDA75}">
      <dsp:nvSpPr>
        <dsp:cNvPr id="0" name=""/>
        <dsp:cNvSpPr/>
      </dsp:nvSpPr>
      <dsp:spPr>
        <a:xfrm>
          <a:off x="491363" y="2968809"/>
          <a:ext cx="3318999" cy="79090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IN" sz="2400" u="none" kern="1200" dirty="0">
              <a:solidFill>
                <a:srgbClr val="040404"/>
              </a:solidFill>
            </a:rPr>
            <a:t>Disclosure</a:t>
          </a:r>
          <a:r>
            <a:rPr lang="en-IN" sz="2400" kern="1200" dirty="0">
              <a:solidFill>
                <a:srgbClr val="040404"/>
              </a:solidFill>
            </a:rPr>
            <a:t> of      foreign assets</a:t>
          </a:r>
        </a:p>
      </dsp:txBody>
      <dsp:txXfrm>
        <a:off x="514528" y="2991974"/>
        <a:ext cx="3272669" cy="744579"/>
      </dsp:txXfrm>
    </dsp:sp>
    <dsp:sp modelId="{F8B05A8E-87E8-440D-AEAC-F2BFDA2D8F0F}">
      <dsp:nvSpPr>
        <dsp:cNvPr id="0" name=""/>
        <dsp:cNvSpPr/>
      </dsp:nvSpPr>
      <dsp:spPr>
        <a:xfrm>
          <a:off x="276902" y="793807"/>
          <a:ext cx="214460" cy="3663142"/>
        </a:xfrm>
        <a:custGeom>
          <a:avLst/>
          <a:gdLst/>
          <a:ahLst/>
          <a:cxnLst/>
          <a:rect l="0" t="0" r="0" b="0"/>
          <a:pathLst>
            <a:path>
              <a:moveTo>
                <a:pt x="0" y="0"/>
              </a:moveTo>
              <a:lnTo>
                <a:pt x="0" y="3663142"/>
              </a:lnTo>
              <a:lnTo>
                <a:pt x="214460" y="366314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F7CD6B-363A-46C1-A7DA-8B946593B65C}">
      <dsp:nvSpPr>
        <dsp:cNvPr id="0" name=""/>
        <dsp:cNvSpPr/>
      </dsp:nvSpPr>
      <dsp:spPr>
        <a:xfrm>
          <a:off x="491363" y="3957446"/>
          <a:ext cx="3318999" cy="99900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rgbClr val="040404"/>
              </a:solidFill>
            </a:rPr>
            <a:t>Generally, no prohibitions (except the limit on cash transactions)</a:t>
          </a:r>
        </a:p>
      </dsp:txBody>
      <dsp:txXfrm>
        <a:off x="520623" y="3986706"/>
        <a:ext cx="3260479" cy="940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B1832-A9AF-4DC2-AFC1-F6F8634653AB}">
      <dsp:nvSpPr>
        <dsp:cNvPr id="0" name=""/>
        <dsp:cNvSpPr/>
      </dsp:nvSpPr>
      <dsp:spPr>
        <a:xfrm>
          <a:off x="198694" y="2209"/>
          <a:ext cx="2057456" cy="79604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IN" sz="3600" kern="1200" dirty="0"/>
            <a:t>FEMA</a:t>
          </a:r>
        </a:p>
      </dsp:txBody>
      <dsp:txXfrm>
        <a:off x="222009" y="25524"/>
        <a:ext cx="2010826" cy="749414"/>
      </dsp:txXfrm>
    </dsp:sp>
    <dsp:sp modelId="{A42C4169-3D6D-42FA-817E-E30C92F5B02C}">
      <dsp:nvSpPr>
        <dsp:cNvPr id="0" name=""/>
        <dsp:cNvSpPr/>
      </dsp:nvSpPr>
      <dsp:spPr>
        <a:xfrm>
          <a:off x="404440" y="798254"/>
          <a:ext cx="205159" cy="564968"/>
        </a:xfrm>
        <a:custGeom>
          <a:avLst/>
          <a:gdLst/>
          <a:ahLst/>
          <a:cxnLst/>
          <a:rect l="0" t="0" r="0" b="0"/>
          <a:pathLst>
            <a:path>
              <a:moveTo>
                <a:pt x="0" y="0"/>
              </a:moveTo>
              <a:lnTo>
                <a:pt x="0" y="564968"/>
              </a:lnTo>
              <a:lnTo>
                <a:pt x="205159" y="564968"/>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3FE639-7696-4833-960C-0A5B14BA6118}">
      <dsp:nvSpPr>
        <dsp:cNvPr id="0" name=""/>
        <dsp:cNvSpPr/>
      </dsp:nvSpPr>
      <dsp:spPr>
        <a:xfrm>
          <a:off x="609600" y="965200"/>
          <a:ext cx="3436886" cy="79604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40404"/>
              </a:solidFill>
            </a:rPr>
            <a:t>Regulatory Law</a:t>
          </a:r>
          <a:endParaRPr lang="en-IN" sz="2400" kern="1200" dirty="0">
            <a:solidFill>
              <a:srgbClr val="040404"/>
            </a:solidFill>
          </a:endParaRPr>
        </a:p>
      </dsp:txBody>
      <dsp:txXfrm>
        <a:off x="632915" y="988515"/>
        <a:ext cx="3390256" cy="749414"/>
      </dsp:txXfrm>
    </dsp:sp>
    <dsp:sp modelId="{6770DFDD-E1C8-4429-B646-7C44C6FA428C}">
      <dsp:nvSpPr>
        <dsp:cNvPr id="0" name=""/>
        <dsp:cNvSpPr/>
      </dsp:nvSpPr>
      <dsp:spPr>
        <a:xfrm>
          <a:off x="404440" y="798254"/>
          <a:ext cx="205159" cy="1622724"/>
        </a:xfrm>
        <a:custGeom>
          <a:avLst/>
          <a:gdLst/>
          <a:ahLst/>
          <a:cxnLst/>
          <a:rect l="0" t="0" r="0" b="0"/>
          <a:pathLst>
            <a:path>
              <a:moveTo>
                <a:pt x="0" y="0"/>
              </a:moveTo>
              <a:lnTo>
                <a:pt x="0" y="1622724"/>
              </a:lnTo>
              <a:lnTo>
                <a:pt x="205159" y="162272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06720D4-DB2D-41AC-8227-7653CF30B32F}">
      <dsp:nvSpPr>
        <dsp:cNvPr id="0" name=""/>
        <dsp:cNvSpPr/>
      </dsp:nvSpPr>
      <dsp:spPr>
        <a:xfrm>
          <a:off x="609600" y="1992320"/>
          <a:ext cx="3401988" cy="8573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11225">
            <a:lnSpc>
              <a:spcPct val="90000"/>
            </a:lnSpc>
            <a:spcBef>
              <a:spcPct val="0"/>
            </a:spcBef>
            <a:spcAft>
              <a:spcPct val="35000"/>
            </a:spcAft>
            <a:buNone/>
          </a:pPr>
          <a:r>
            <a:rPr lang="en-IN" sz="2050" u="sng" kern="1200" dirty="0">
              <a:solidFill>
                <a:srgbClr val="040404"/>
              </a:solidFill>
            </a:rPr>
            <a:t>Permissibility</a:t>
          </a:r>
          <a:r>
            <a:rPr lang="en-IN" sz="2050" kern="1200" dirty="0">
              <a:solidFill>
                <a:srgbClr val="040404"/>
              </a:solidFill>
            </a:rPr>
            <a:t> for entering into a particular transaction</a:t>
          </a:r>
        </a:p>
      </dsp:txBody>
      <dsp:txXfrm>
        <a:off x="634710" y="2017430"/>
        <a:ext cx="3351768" cy="807095"/>
      </dsp:txXfrm>
    </dsp:sp>
    <dsp:sp modelId="{EF553D72-C89F-48F9-958F-3064F094F2D0}">
      <dsp:nvSpPr>
        <dsp:cNvPr id="0" name=""/>
        <dsp:cNvSpPr/>
      </dsp:nvSpPr>
      <dsp:spPr>
        <a:xfrm>
          <a:off x="404440" y="798254"/>
          <a:ext cx="208573" cy="2707112"/>
        </a:xfrm>
        <a:custGeom>
          <a:avLst/>
          <a:gdLst/>
          <a:ahLst/>
          <a:cxnLst/>
          <a:rect l="0" t="0" r="0" b="0"/>
          <a:pathLst>
            <a:path>
              <a:moveTo>
                <a:pt x="0" y="0"/>
              </a:moveTo>
              <a:lnTo>
                <a:pt x="0" y="2707112"/>
              </a:lnTo>
              <a:lnTo>
                <a:pt x="208573" y="2707112"/>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82310F-0E55-49B1-A975-3AC0CB647D9D}">
      <dsp:nvSpPr>
        <dsp:cNvPr id="0" name=""/>
        <dsp:cNvSpPr/>
      </dsp:nvSpPr>
      <dsp:spPr>
        <a:xfrm>
          <a:off x="613013" y="3048647"/>
          <a:ext cx="3436886" cy="91343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rgbClr val="040404"/>
              </a:solidFill>
            </a:rPr>
            <a:t>Everything is </a:t>
          </a:r>
          <a:r>
            <a:rPr lang="en-IN" sz="2000" u="none" kern="1200" dirty="0">
              <a:solidFill>
                <a:srgbClr val="040404"/>
              </a:solidFill>
            </a:rPr>
            <a:t>prohibited</a:t>
          </a:r>
          <a:r>
            <a:rPr lang="en-IN" sz="2000" kern="1200" dirty="0">
              <a:solidFill>
                <a:srgbClr val="040404"/>
              </a:solidFill>
            </a:rPr>
            <a:t>, unless specifically permitted</a:t>
          </a:r>
        </a:p>
      </dsp:txBody>
      <dsp:txXfrm>
        <a:off x="639767" y="3075401"/>
        <a:ext cx="3383378" cy="859929"/>
      </dsp:txXfrm>
    </dsp:sp>
    <dsp:sp modelId="{3645AAF8-0430-4E85-8ECB-8E258717674C}">
      <dsp:nvSpPr>
        <dsp:cNvPr id="0" name=""/>
        <dsp:cNvSpPr/>
      </dsp:nvSpPr>
      <dsp:spPr>
        <a:xfrm>
          <a:off x="404440" y="798254"/>
          <a:ext cx="208573" cy="3760864"/>
        </a:xfrm>
        <a:custGeom>
          <a:avLst/>
          <a:gdLst/>
          <a:ahLst/>
          <a:cxnLst/>
          <a:rect l="0" t="0" r="0" b="0"/>
          <a:pathLst>
            <a:path>
              <a:moveTo>
                <a:pt x="0" y="0"/>
              </a:moveTo>
              <a:lnTo>
                <a:pt x="0" y="3760864"/>
              </a:lnTo>
              <a:lnTo>
                <a:pt x="208573" y="376086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C63564B-0209-4438-9241-03C80492A80C}">
      <dsp:nvSpPr>
        <dsp:cNvPr id="0" name=""/>
        <dsp:cNvSpPr/>
      </dsp:nvSpPr>
      <dsp:spPr>
        <a:xfrm>
          <a:off x="613013" y="4161095"/>
          <a:ext cx="3436886" cy="79604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rgbClr val="040404"/>
              </a:solidFill>
            </a:rPr>
            <a:t>Limits, conditions,  reporting, compliances</a:t>
          </a:r>
        </a:p>
      </dsp:txBody>
      <dsp:txXfrm>
        <a:off x="636328" y="4184410"/>
        <a:ext cx="3390256" cy="749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5859B-2F31-4AEF-A492-25A0E24E49F8}">
      <dsp:nvSpPr>
        <dsp:cNvPr id="0" name=""/>
        <dsp:cNvSpPr/>
      </dsp:nvSpPr>
      <dsp:spPr>
        <a:xfrm>
          <a:off x="0" y="1794888"/>
          <a:ext cx="1845264" cy="16668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Resident u/s. 6(1)</a:t>
          </a:r>
          <a:endParaRPr lang="en-IN" sz="3200" kern="1200" dirty="0"/>
        </a:p>
      </dsp:txBody>
      <dsp:txXfrm>
        <a:off x="48819" y="1843707"/>
        <a:ext cx="1747626" cy="1569168"/>
      </dsp:txXfrm>
    </dsp:sp>
    <dsp:sp modelId="{5464E6EE-00F1-4163-841C-DCADFD81F3F4}">
      <dsp:nvSpPr>
        <dsp:cNvPr id="0" name=""/>
        <dsp:cNvSpPr/>
      </dsp:nvSpPr>
      <dsp:spPr>
        <a:xfrm rot="17810470">
          <a:off x="1494677" y="2043276"/>
          <a:ext cx="1278391" cy="29370"/>
        </a:xfrm>
        <a:custGeom>
          <a:avLst/>
          <a:gdLst/>
          <a:ahLst/>
          <a:cxnLst/>
          <a:rect l="0" t="0" r="0" b="0"/>
          <a:pathLst>
            <a:path>
              <a:moveTo>
                <a:pt x="0" y="14685"/>
              </a:moveTo>
              <a:lnTo>
                <a:pt x="1278391" y="14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101913" y="2026002"/>
        <a:ext cx="63919" cy="63919"/>
      </dsp:txXfrm>
    </dsp:sp>
    <dsp:sp modelId="{406E6626-8FB1-4745-B4A2-9499047EC726}">
      <dsp:nvSpPr>
        <dsp:cNvPr id="0" name=""/>
        <dsp:cNvSpPr/>
      </dsp:nvSpPr>
      <dsp:spPr>
        <a:xfrm>
          <a:off x="2422481" y="94943"/>
          <a:ext cx="3340681" cy="2785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Non-Resident</a:t>
          </a:r>
          <a:r>
            <a:rPr lang="en-US" sz="2400" kern="1200" dirty="0"/>
            <a:t> in </a:t>
          </a:r>
          <a:r>
            <a:rPr lang="en-US" sz="2400" b="1" u="sng" kern="1200" dirty="0"/>
            <a:t>&gt;</a:t>
          </a:r>
          <a:r>
            <a:rPr lang="en-US" sz="2400" b="1" kern="1200" dirty="0"/>
            <a:t> 9 years</a:t>
          </a:r>
        </a:p>
        <a:p>
          <a:pPr marL="0" lvl="0" indent="0" algn="ctr" defTabSz="1066800">
            <a:lnSpc>
              <a:spcPct val="90000"/>
            </a:lnSpc>
            <a:spcBef>
              <a:spcPct val="0"/>
            </a:spcBef>
            <a:spcAft>
              <a:spcPct val="35000"/>
            </a:spcAft>
            <a:buNone/>
          </a:pPr>
          <a:r>
            <a:rPr lang="en-US" sz="2400" kern="1200" dirty="0"/>
            <a:t>in preceding </a:t>
          </a:r>
          <a:r>
            <a:rPr lang="en-US" sz="2400" b="1" kern="1200" dirty="0"/>
            <a:t>10 years</a:t>
          </a:r>
          <a:r>
            <a:rPr lang="en-US" sz="2400" kern="1200" dirty="0"/>
            <a:t>; </a:t>
          </a:r>
        </a:p>
        <a:p>
          <a:pPr marL="0" lvl="0" indent="0" algn="ctr" defTabSz="1066800">
            <a:lnSpc>
              <a:spcPct val="90000"/>
            </a:lnSpc>
            <a:spcBef>
              <a:spcPct val="0"/>
            </a:spcBef>
            <a:spcAft>
              <a:spcPct val="35000"/>
            </a:spcAft>
            <a:buNone/>
          </a:pPr>
          <a:r>
            <a:rPr lang="en-US" sz="2400" b="1" kern="1200" dirty="0"/>
            <a:t>OR</a:t>
          </a:r>
        </a:p>
        <a:p>
          <a:pPr marL="0" lvl="0" indent="0" algn="ctr" defTabSz="1066800">
            <a:lnSpc>
              <a:spcPct val="90000"/>
            </a:lnSpc>
            <a:spcBef>
              <a:spcPct val="0"/>
            </a:spcBef>
            <a:spcAft>
              <a:spcPct val="35000"/>
            </a:spcAft>
            <a:buNone/>
          </a:pPr>
          <a:r>
            <a:rPr lang="en-US" sz="2400" kern="1200" dirty="0"/>
            <a:t>Stay in India </a:t>
          </a:r>
          <a:r>
            <a:rPr lang="en-US" sz="2400" u="sng" kern="1200" dirty="0"/>
            <a:t>&lt;</a:t>
          </a:r>
          <a:r>
            <a:rPr lang="en-US" sz="2400" kern="1200" dirty="0"/>
            <a:t> 729 days in preceding 7 years</a:t>
          </a:r>
          <a:endParaRPr lang="en-IN" sz="2400" kern="1200" dirty="0"/>
        </a:p>
      </dsp:txBody>
      <dsp:txXfrm>
        <a:off x="2504062" y="176524"/>
        <a:ext cx="3177519" cy="2622214"/>
      </dsp:txXfrm>
    </dsp:sp>
    <dsp:sp modelId="{54AD0B68-B1A2-43FF-8BF1-B7B8DA9ACBB1}">
      <dsp:nvSpPr>
        <dsp:cNvPr id="0" name=""/>
        <dsp:cNvSpPr/>
      </dsp:nvSpPr>
      <dsp:spPr>
        <a:xfrm rot="37996">
          <a:off x="5763149" y="1475562"/>
          <a:ext cx="473387" cy="29370"/>
        </a:xfrm>
        <a:custGeom>
          <a:avLst/>
          <a:gdLst/>
          <a:ahLst/>
          <a:cxnLst/>
          <a:rect l="0" t="0" r="0" b="0"/>
          <a:pathLst>
            <a:path>
              <a:moveTo>
                <a:pt x="0" y="14685"/>
              </a:moveTo>
              <a:lnTo>
                <a:pt x="473387" y="14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988007" y="1478413"/>
        <a:ext cx="23669" cy="23669"/>
      </dsp:txXfrm>
    </dsp:sp>
    <dsp:sp modelId="{30476D13-686E-495C-B7AA-0CD8500BC00B}">
      <dsp:nvSpPr>
        <dsp:cNvPr id="0" name=""/>
        <dsp:cNvSpPr/>
      </dsp:nvSpPr>
      <dsp:spPr>
        <a:xfrm>
          <a:off x="6236521" y="846833"/>
          <a:ext cx="2177802" cy="129206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Not Ordinarily Resident (NOR)</a:t>
          </a:r>
          <a:endParaRPr lang="en-IN" sz="2400" b="1" kern="1200" dirty="0"/>
        </a:p>
      </dsp:txBody>
      <dsp:txXfrm>
        <a:off x="6274364" y="884676"/>
        <a:ext cx="2102116" cy="1216374"/>
      </dsp:txXfrm>
    </dsp:sp>
    <dsp:sp modelId="{9866D011-AFB4-4343-B099-C312E69CF933}">
      <dsp:nvSpPr>
        <dsp:cNvPr id="0" name=""/>
        <dsp:cNvSpPr/>
      </dsp:nvSpPr>
      <dsp:spPr>
        <a:xfrm rot="4295394">
          <a:off x="1238473" y="3455098"/>
          <a:ext cx="1773764" cy="29370"/>
        </a:xfrm>
        <a:custGeom>
          <a:avLst/>
          <a:gdLst/>
          <a:ahLst/>
          <a:cxnLst/>
          <a:rect l="0" t="0" r="0" b="0"/>
          <a:pathLst>
            <a:path>
              <a:moveTo>
                <a:pt x="0" y="14685"/>
              </a:moveTo>
              <a:lnTo>
                <a:pt x="1773764" y="14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081011" y="3425439"/>
        <a:ext cx="88688" cy="88688"/>
      </dsp:txXfrm>
    </dsp:sp>
    <dsp:sp modelId="{CB414A2C-8A70-4FB6-A04F-9991CF1FF1B2}">
      <dsp:nvSpPr>
        <dsp:cNvPr id="0" name=""/>
        <dsp:cNvSpPr/>
      </dsp:nvSpPr>
      <dsp:spPr>
        <a:xfrm>
          <a:off x="2405447" y="3527778"/>
          <a:ext cx="3162961" cy="1566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Does not meet both of the above conditions</a:t>
          </a:r>
          <a:endParaRPr lang="en-IN" sz="2800" kern="1200" dirty="0"/>
        </a:p>
      </dsp:txBody>
      <dsp:txXfrm>
        <a:off x="2451343" y="3573674"/>
        <a:ext cx="3071169" cy="1475202"/>
      </dsp:txXfrm>
    </dsp:sp>
    <dsp:sp modelId="{038B7FB7-1B83-4720-8859-2E69A4351320}">
      <dsp:nvSpPr>
        <dsp:cNvPr id="0" name=""/>
        <dsp:cNvSpPr/>
      </dsp:nvSpPr>
      <dsp:spPr>
        <a:xfrm rot="21557307">
          <a:off x="5568389" y="4293279"/>
          <a:ext cx="533199" cy="29370"/>
        </a:xfrm>
        <a:custGeom>
          <a:avLst/>
          <a:gdLst/>
          <a:ahLst/>
          <a:cxnLst/>
          <a:rect l="0" t="0" r="0" b="0"/>
          <a:pathLst>
            <a:path>
              <a:moveTo>
                <a:pt x="0" y="14685"/>
              </a:moveTo>
              <a:lnTo>
                <a:pt x="533199" y="146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21658" y="4294634"/>
        <a:ext cx="26659" cy="26659"/>
      </dsp:txXfrm>
    </dsp:sp>
    <dsp:sp modelId="{FC32E11A-26E5-4CC1-B933-8AD15EAEBF1E}">
      <dsp:nvSpPr>
        <dsp:cNvPr id="0" name=""/>
        <dsp:cNvSpPr/>
      </dsp:nvSpPr>
      <dsp:spPr>
        <a:xfrm>
          <a:off x="6101568" y="3569493"/>
          <a:ext cx="2177802" cy="1470320"/>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b="1" kern="1200" dirty="0"/>
            <a:t>Resident &amp; Ordinarily Resident</a:t>
          </a:r>
        </a:p>
        <a:p>
          <a:pPr marL="0" lvl="0" indent="0" algn="ctr" defTabSz="1066800">
            <a:lnSpc>
              <a:spcPct val="90000"/>
            </a:lnSpc>
            <a:spcBef>
              <a:spcPct val="0"/>
            </a:spcBef>
            <a:spcAft>
              <a:spcPct val="35000"/>
            </a:spcAft>
            <a:buNone/>
          </a:pPr>
          <a:r>
            <a:rPr lang="en-IN" sz="2400" b="1" kern="1200" dirty="0"/>
            <a:t>(ROR)</a:t>
          </a:r>
        </a:p>
      </dsp:txBody>
      <dsp:txXfrm>
        <a:off x="6144632" y="3612557"/>
        <a:ext cx="2091674" cy="1384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9D656-E216-425F-B208-621245BDDC5E}">
      <dsp:nvSpPr>
        <dsp:cNvPr id="0" name=""/>
        <dsp:cNvSpPr/>
      </dsp:nvSpPr>
      <dsp:spPr>
        <a:xfrm>
          <a:off x="446031" y="1734"/>
          <a:ext cx="5416842" cy="7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Not qualifying as a Resident u/s. 6(1)</a:t>
          </a:r>
          <a:endParaRPr lang="en-IN" sz="2400" kern="1200" dirty="0"/>
        </a:p>
      </dsp:txBody>
      <dsp:txXfrm>
        <a:off x="446031" y="1734"/>
        <a:ext cx="5416842" cy="792866"/>
      </dsp:txXfrm>
    </dsp:sp>
    <dsp:sp modelId="{4CBC1AED-39B7-4623-9E77-134DB16EEE9B}">
      <dsp:nvSpPr>
        <dsp:cNvPr id="0" name=""/>
        <dsp:cNvSpPr/>
      </dsp:nvSpPr>
      <dsp:spPr>
        <a:xfrm>
          <a:off x="2924521" y="858981"/>
          <a:ext cx="459862" cy="45986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985476" y="1034832"/>
        <a:ext cx="337952" cy="108160"/>
      </dsp:txXfrm>
    </dsp:sp>
    <dsp:sp modelId="{A5DF0AA4-6D68-4932-93CF-382DB26B911E}">
      <dsp:nvSpPr>
        <dsp:cNvPr id="0" name=""/>
        <dsp:cNvSpPr/>
      </dsp:nvSpPr>
      <dsp:spPr>
        <a:xfrm>
          <a:off x="446031" y="1383225"/>
          <a:ext cx="5416842" cy="7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Indian Citizen</a:t>
          </a:r>
          <a:endParaRPr lang="en-IN" sz="2800" kern="1200" dirty="0"/>
        </a:p>
      </dsp:txBody>
      <dsp:txXfrm>
        <a:off x="446031" y="1383225"/>
        <a:ext cx="5416842" cy="792866"/>
      </dsp:txXfrm>
    </dsp:sp>
    <dsp:sp modelId="{8AA43486-522E-4C07-9E03-B66E65C2E287}">
      <dsp:nvSpPr>
        <dsp:cNvPr id="0" name=""/>
        <dsp:cNvSpPr/>
      </dsp:nvSpPr>
      <dsp:spPr>
        <a:xfrm>
          <a:off x="2924521" y="2240473"/>
          <a:ext cx="459862" cy="45986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985476" y="2416324"/>
        <a:ext cx="337952" cy="108160"/>
      </dsp:txXfrm>
    </dsp:sp>
    <dsp:sp modelId="{D3B27C9C-E107-4245-A9D7-4E964EB2D3D0}">
      <dsp:nvSpPr>
        <dsp:cNvPr id="0" name=""/>
        <dsp:cNvSpPr/>
      </dsp:nvSpPr>
      <dsp:spPr>
        <a:xfrm>
          <a:off x="446031" y="2764716"/>
          <a:ext cx="5416842" cy="7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IN" sz="2600" kern="1200" dirty="0"/>
            <a:t>Total Income from Indian sources &gt; INR 15 lakhs</a:t>
          </a:r>
        </a:p>
      </dsp:txBody>
      <dsp:txXfrm>
        <a:off x="446031" y="2764716"/>
        <a:ext cx="5416842" cy="792866"/>
      </dsp:txXfrm>
    </dsp:sp>
    <dsp:sp modelId="{5EF20415-D54C-4C84-BB70-AF05BC412ECC}">
      <dsp:nvSpPr>
        <dsp:cNvPr id="0" name=""/>
        <dsp:cNvSpPr/>
      </dsp:nvSpPr>
      <dsp:spPr>
        <a:xfrm>
          <a:off x="2924521" y="3621964"/>
          <a:ext cx="459862" cy="45986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985476" y="3797815"/>
        <a:ext cx="337952" cy="108160"/>
      </dsp:txXfrm>
    </dsp:sp>
    <dsp:sp modelId="{6C813FE6-45A7-4ECE-A9C8-CD27F6DD099D}">
      <dsp:nvSpPr>
        <dsp:cNvPr id="0" name=""/>
        <dsp:cNvSpPr/>
      </dsp:nvSpPr>
      <dsp:spPr>
        <a:xfrm>
          <a:off x="446031" y="4146208"/>
          <a:ext cx="5416842" cy="10366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u="sng" kern="1200" dirty="0"/>
            <a:t>Not liable to tax in any other country</a:t>
          </a:r>
          <a:r>
            <a:rPr lang="en-US" sz="2000" kern="1200" dirty="0"/>
            <a:t> or territory </a:t>
          </a:r>
          <a:r>
            <a:rPr lang="en-US" sz="2000" u="sng" kern="1200" dirty="0"/>
            <a:t>by reason of his domicile or residence</a:t>
          </a:r>
          <a:r>
            <a:rPr lang="en-US" sz="2000" kern="1200" dirty="0"/>
            <a:t> or any other criteria of similar nature.</a:t>
          </a:r>
          <a:endParaRPr lang="en-IN" sz="2000" kern="1200" dirty="0"/>
        </a:p>
      </dsp:txBody>
      <dsp:txXfrm>
        <a:off x="446031" y="4146208"/>
        <a:ext cx="5416842" cy="1036633"/>
      </dsp:txXfrm>
    </dsp:sp>
    <dsp:sp modelId="{C21A7EA3-BC83-4365-9E9A-B821464ECEA7}">
      <dsp:nvSpPr>
        <dsp:cNvPr id="0" name=""/>
        <dsp:cNvSpPr/>
      </dsp:nvSpPr>
      <dsp:spPr>
        <a:xfrm>
          <a:off x="6048673" y="2371178"/>
          <a:ext cx="577807" cy="4422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N" sz="1800" kern="1200"/>
        </a:p>
      </dsp:txBody>
      <dsp:txXfrm>
        <a:off x="6048673" y="2459622"/>
        <a:ext cx="445141" cy="265331"/>
      </dsp:txXfrm>
    </dsp:sp>
    <dsp:sp modelId="{2EA3E3FA-E24C-455E-90FD-D7D1A47E9E3A}">
      <dsp:nvSpPr>
        <dsp:cNvPr id="0" name=""/>
        <dsp:cNvSpPr/>
      </dsp:nvSpPr>
      <dsp:spPr>
        <a:xfrm>
          <a:off x="6784626" y="1495642"/>
          <a:ext cx="1650653" cy="2193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Resident under Section 6(1A)</a:t>
          </a:r>
          <a:endParaRPr lang="en-IN" sz="2800" kern="1200" dirty="0"/>
        </a:p>
      </dsp:txBody>
      <dsp:txXfrm>
        <a:off x="6784626" y="1495642"/>
        <a:ext cx="1650653" cy="2193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5859B-2F31-4AEF-A492-25A0E24E49F8}">
      <dsp:nvSpPr>
        <dsp:cNvPr id="0" name=""/>
        <dsp:cNvSpPr/>
      </dsp:nvSpPr>
      <dsp:spPr>
        <a:xfrm>
          <a:off x="0" y="2083425"/>
          <a:ext cx="1730498" cy="1300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Emigrating Indians</a:t>
          </a:r>
          <a:endParaRPr lang="en-IN" sz="2400" kern="1200" dirty="0"/>
        </a:p>
      </dsp:txBody>
      <dsp:txXfrm>
        <a:off x="38092" y="2121517"/>
        <a:ext cx="1654314" cy="1224373"/>
      </dsp:txXfrm>
    </dsp:sp>
    <dsp:sp modelId="{5464E6EE-00F1-4163-841C-DCADFD81F3F4}">
      <dsp:nvSpPr>
        <dsp:cNvPr id="0" name=""/>
        <dsp:cNvSpPr/>
      </dsp:nvSpPr>
      <dsp:spPr>
        <a:xfrm rot="17043362">
          <a:off x="1139887" y="1965534"/>
          <a:ext cx="1560134" cy="22917"/>
        </a:xfrm>
        <a:custGeom>
          <a:avLst/>
          <a:gdLst/>
          <a:ahLst/>
          <a:cxnLst/>
          <a:rect l="0" t="0" r="0" b="0"/>
          <a:pathLst>
            <a:path>
              <a:moveTo>
                <a:pt x="0" y="11458"/>
              </a:moveTo>
              <a:lnTo>
                <a:pt x="1560134"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880950" y="1937989"/>
        <a:ext cx="78006" cy="78006"/>
      </dsp:txXfrm>
    </dsp:sp>
    <dsp:sp modelId="{406E6626-8FB1-4745-B4A2-9499047EC726}">
      <dsp:nvSpPr>
        <dsp:cNvPr id="0" name=""/>
        <dsp:cNvSpPr/>
      </dsp:nvSpPr>
      <dsp:spPr>
        <a:xfrm>
          <a:off x="2109409" y="715940"/>
          <a:ext cx="1565916" cy="1008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Foreign Assets/ Transactions</a:t>
          </a:r>
          <a:endParaRPr lang="en-IN" sz="2000" kern="1200" dirty="0"/>
        </a:p>
      </dsp:txBody>
      <dsp:txXfrm>
        <a:off x="2138952" y="745483"/>
        <a:ext cx="1506830" cy="949597"/>
      </dsp:txXfrm>
    </dsp:sp>
    <dsp:sp modelId="{54AD0B68-B1A2-43FF-8BF1-B7B8DA9ACBB1}">
      <dsp:nvSpPr>
        <dsp:cNvPr id="0" name=""/>
        <dsp:cNvSpPr/>
      </dsp:nvSpPr>
      <dsp:spPr>
        <a:xfrm rot="18208782">
          <a:off x="3475060" y="836269"/>
          <a:ext cx="893328" cy="22917"/>
        </a:xfrm>
        <a:custGeom>
          <a:avLst/>
          <a:gdLst/>
          <a:ahLst/>
          <a:cxnLst/>
          <a:rect l="0" t="0" r="0" b="0"/>
          <a:pathLst>
            <a:path>
              <a:moveTo>
                <a:pt x="0" y="11458"/>
              </a:moveTo>
              <a:lnTo>
                <a:pt x="893328"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899391" y="825394"/>
        <a:ext cx="44666" cy="44666"/>
      </dsp:txXfrm>
    </dsp:sp>
    <dsp:sp modelId="{30476D13-686E-495C-B7AA-0CD8500BC00B}">
      <dsp:nvSpPr>
        <dsp:cNvPr id="0" name=""/>
        <dsp:cNvSpPr/>
      </dsp:nvSpPr>
      <dsp:spPr>
        <a:xfrm>
          <a:off x="4168123" y="140547"/>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Existing</a:t>
          </a:r>
          <a:endParaRPr lang="en-IN" sz="3200" kern="1200" dirty="0"/>
        </a:p>
      </dsp:txBody>
      <dsp:txXfrm>
        <a:off x="4187725" y="160149"/>
        <a:ext cx="1660067" cy="630048"/>
      </dsp:txXfrm>
    </dsp:sp>
    <dsp:sp modelId="{D0BAA83D-AA55-443C-BF1C-AD1AE42095C6}">
      <dsp:nvSpPr>
        <dsp:cNvPr id="0" name=""/>
        <dsp:cNvSpPr/>
      </dsp:nvSpPr>
      <dsp:spPr>
        <a:xfrm rot="10">
          <a:off x="5867394" y="463716"/>
          <a:ext cx="739215" cy="22917"/>
        </a:xfrm>
        <a:custGeom>
          <a:avLst/>
          <a:gdLst/>
          <a:ahLst/>
          <a:cxnLst/>
          <a:rect l="0" t="0" r="0" b="0"/>
          <a:pathLst>
            <a:path>
              <a:moveTo>
                <a:pt x="0" y="11458"/>
              </a:moveTo>
              <a:lnTo>
                <a:pt x="739215"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8522" y="456694"/>
        <a:ext cx="36960" cy="36960"/>
      </dsp:txXfrm>
    </dsp:sp>
    <dsp:sp modelId="{DD32D2BA-D2F6-4996-8D2D-60E20D40F991}">
      <dsp:nvSpPr>
        <dsp:cNvPr id="0" name=""/>
        <dsp:cNvSpPr/>
      </dsp:nvSpPr>
      <dsp:spPr>
        <a:xfrm>
          <a:off x="6606610" y="0"/>
          <a:ext cx="1807690" cy="950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Out of FEMA. Grey area for LRS-ODI.</a:t>
          </a:r>
        </a:p>
      </dsp:txBody>
      <dsp:txXfrm>
        <a:off x="6634445" y="27835"/>
        <a:ext cx="1752020" cy="894681"/>
      </dsp:txXfrm>
    </dsp:sp>
    <dsp:sp modelId="{606F9161-6669-48F1-AD54-56170031879D}">
      <dsp:nvSpPr>
        <dsp:cNvPr id="0" name=""/>
        <dsp:cNvSpPr/>
      </dsp:nvSpPr>
      <dsp:spPr>
        <a:xfrm rot="3048919">
          <a:off x="3531743" y="1511103"/>
          <a:ext cx="779961" cy="22917"/>
        </a:xfrm>
        <a:custGeom>
          <a:avLst/>
          <a:gdLst/>
          <a:ahLst/>
          <a:cxnLst/>
          <a:rect l="0" t="0" r="0" b="0"/>
          <a:pathLst>
            <a:path>
              <a:moveTo>
                <a:pt x="0" y="11458"/>
              </a:moveTo>
              <a:lnTo>
                <a:pt x="779961"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2225" y="1503062"/>
        <a:ext cx="38998" cy="38998"/>
      </dsp:txXfrm>
    </dsp:sp>
    <dsp:sp modelId="{1CD96C11-FD52-4E6A-9E3C-399C845DAD57}">
      <dsp:nvSpPr>
        <dsp:cNvPr id="0" name=""/>
        <dsp:cNvSpPr/>
      </dsp:nvSpPr>
      <dsp:spPr>
        <a:xfrm>
          <a:off x="4168123" y="1490215"/>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Fresh</a:t>
          </a:r>
        </a:p>
      </dsp:txBody>
      <dsp:txXfrm>
        <a:off x="4187725" y="1509817"/>
        <a:ext cx="1660067" cy="630048"/>
      </dsp:txXfrm>
    </dsp:sp>
    <dsp:sp modelId="{6119CC45-0E23-43D4-8571-7FD4F4DB78F8}">
      <dsp:nvSpPr>
        <dsp:cNvPr id="0" name=""/>
        <dsp:cNvSpPr/>
      </dsp:nvSpPr>
      <dsp:spPr>
        <a:xfrm rot="25853">
          <a:off x="5867384" y="1816173"/>
          <a:ext cx="742194" cy="22917"/>
        </a:xfrm>
        <a:custGeom>
          <a:avLst/>
          <a:gdLst/>
          <a:ahLst/>
          <a:cxnLst/>
          <a:rect l="0" t="0" r="0" b="0"/>
          <a:pathLst>
            <a:path>
              <a:moveTo>
                <a:pt x="0" y="11458"/>
              </a:moveTo>
              <a:lnTo>
                <a:pt x="742194"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1809077"/>
        <a:ext cx="37109" cy="37109"/>
      </dsp:txXfrm>
    </dsp:sp>
    <dsp:sp modelId="{4296C252-4F33-4595-8D37-7ADC990CB461}">
      <dsp:nvSpPr>
        <dsp:cNvPr id="0" name=""/>
        <dsp:cNvSpPr/>
      </dsp:nvSpPr>
      <dsp:spPr>
        <a:xfrm>
          <a:off x="6609568" y="1495796"/>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No FEMA applicability</a:t>
          </a:r>
          <a:endParaRPr lang="en-IN" sz="2000" kern="1200" dirty="0"/>
        </a:p>
      </dsp:txBody>
      <dsp:txXfrm>
        <a:off x="6629170" y="1515398"/>
        <a:ext cx="1768486" cy="630048"/>
      </dsp:txXfrm>
    </dsp:sp>
    <dsp:sp modelId="{9866D011-AFB4-4343-B099-C312E69CF933}">
      <dsp:nvSpPr>
        <dsp:cNvPr id="0" name=""/>
        <dsp:cNvSpPr/>
      </dsp:nvSpPr>
      <dsp:spPr>
        <a:xfrm rot="4423915">
          <a:off x="1243646" y="3371474"/>
          <a:ext cx="1352614" cy="22917"/>
        </a:xfrm>
        <a:custGeom>
          <a:avLst/>
          <a:gdLst/>
          <a:ahLst/>
          <a:cxnLst/>
          <a:rect l="0" t="0" r="0" b="0"/>
          <a:pathLst>
            <a:path>
              <a:moveTo>
                <a:pt x="0" y="11458"/>
              </a:moveTo>
              <a:lnTo>
                <a:pt x="1352614"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886138" y="3349117"/>
        <a:ext cx="67630" cy="67630"/>
      </dsp:txXfrm>
    </dsp:sp>
    <dsp:sp modelId="{CB414A2C-8A70-4FB6-A04F-9991CF1FF1B2}">
      <dsp:nvSpPr>
        <dsp:cNvPr id="0" name=""/>
        <dsp:cNvSpPr/>
      </dsp:nvSpPr>
      <dsp:spPr>
        <a:xfrm>
          <a:off x="2109409" y="3527820"/>
          <a:ext cx="1565916" cy="1008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Indian Assets/ Transactions</a:t>
          </a:r>
          <a:endParaRPr lang="en-IN" sz="2000" kern="1200" dirty="0"/>
        </a:p>
      </dsp:txBody>
      <dsp:txXfrm>
        <a:off x="2138952" y="3557363"/>
        <a:ext cx="1506830" cy="949597"/>
      </dsp:txXfrm>
    </dsp:sp>
    <dsp:sp modelId="{038B7FB7-1B83-4720-8859-2E69A4351320}">
      <dsp:nvSpPr>
        <dsp:cNvPr id="0" name=""/>
        <dsp:cNvSpPr/>
      </dsp:nvSpPr>
      <dsp:spPr>
        <a:xfrm rot="18366380">
          <a:off x="3503593" y="3682885"/>
          <a:ext cx="836262" cy="22917"/>
        </a:xfrm>
        <a:custGeom>
          <a:avLst/>
          <a:gdLst/>
          <a:ahLst/>
          <a:cxnLst/>
          <a:rect l="0" t="0" r="0" b="0"/>
          <a:pathLst>
            <a:path>
              <a:moveTo>
                <a:pt x="0" y="11458"/>
              </a:moveTo>
              <a:lnTo>
                <a:pt x="836262"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0818" y="3673437"/>
        <a:ext cx="41813" cy="41813"/>
      </dsp:txXfrm>
    </dsp:sp>
    <dsp:sp modelId="{FC32E11A-26E5-4CC1-B933-8AD15EAEBF1E}">
      <dsp:nvSpPr>
        <dsp:cNvPr id="0" name=""/>
        <dsp:cNvSpPr/>
      </dsp:nvSpPr>
      <dsp:spPr>
        <a:xfrm>
          <a:off x="4168123" y="3021899"/>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Existing</a:t>
          </a:r>
        </a:p>
      </dsp:txBody>
      <dsp:txXfrm>
        <a:off x="4187725" y="3041501"/>
        <a:ext cx="1660067" cy="630048"/>
      </dsp:txXfrm>
    </dsp:sp>
    <dsp:sp modelId="{E8109BB1-7AC2-4165-BD29-292759F2FD83}">
      <dsp:nvSpPr>
        <dsp:cNvPr id="0" name=""/>
        <dsp:cNvSpPr/>
      </dsp:nvSpPr>
      <dsp:spPr>
        <a:xfrm rot="21577866">
          <a:off x="5867387" y="3342677"/>
          <a:ext cx="742189" cy="22917"/>
        </a:xfrm>
        <a:custGeom>
          <a:avLst/>
          <a:gdLst/>
          <a:ahLst/>
          <a:cxnLst/>
          <a:rect l="0" t="0" r="0" b="0"/>
          <a:pathLst>
            <a:path>
              <a:moveTo>
                <a:pt x="0" y="11458"/>
              </a:moveTo>
              <a:lnTo>
                <a:pt x="742189"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3335581"/>
        <a:ext cx="37109" cy="37109"/>
      </dsp:txXfrm>
    </dsp:sp>
    <dsp:sp modelId="{C4BC8054-FC05-4D48-8F65-374412C56787}">
      <dsp:nvSpPr>
        <dsp:cNvPr id="0" name=""/>
        <dsp:cNvSpPr/>
      </dsp:nvSpPr>
      <dsp:spPr>
        <a:xfrm>
          <a:off x="6609568" y="3017120"/>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Can continue holding</a:t>
          </a:r>
          <a:endParaRPr lang="en-IN" sz="2000" kern="1200" dirty="0"/>
        </a:p>
      </dsp:txBody>
      <dsp:txXfrm>
        <a:off x="6629170" y="3036722"/>
        <a:ext cx="1768486" cy="630048"/>
      </dsp:txXfrm>
    </dsp:sp>
    <dsp:sp modelId="{5F623621-215C-4935-BD02-2772979DE652}">
      <dsp:nvSpPr>
        <dsp:cNvPr id="0" name=""/>
        <dsp:cNvSpPr/>
      </dsp:nvSpPr>
      <dsp:spPr>
        <a:xfrm rot="3041116">
          <a:off x="3532825" y="4321586"/>
          <a:ext cx="777798" cy="22917"/>
        </a:xfrm>
        <a:custGeom>
          <a:avLst/>
          <a:gdLst/>
          <a:ahLst/>
          <a:cxnLst/>
          <a:rect l="0" t="0" r="0" b="0"/>
          <a:pathLst>
            <a:path>
              <a:moveTo>
                <a:pt x="0" y="11458"/>
              </a:moveTo>
              <a:lnTo>
                <a:pt x="777798"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2279" y="4313599"/>
        <a:ext cx="38889" cy="38889"/>
      </dsp:txXfrm>
    </dsp:sp>
    <dsp:sp modelId="{28759E84-3F28-4CA1-989D-E0B6DB5FB4C9}">
      <dsp:nvSpPr>
        <dsp:cNvPr id="0" name=""/>
        <dsp:cNvSpPr/>
      </dsp:nvSpPr>
      <dsp:spPr>
        <a:xfrm>
          <a:off x="4168123" y="4299301"/>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Fresh</a:t>
          </a:r>
        </a:p>
      </dsp:txBody>
      <dsp:txXfrm>
        <a:off x="4187725" y="4318903"/>
        <a:ext cx="1660067" cy="630048"/>
      </dsp:txXfrm>
    </dsp:sp>
    <dsp:sp modelId="{DA5E0791-913A-4A4F-A399-2A7170B7C941}">
      <dsp:nvSpPr>
        <dsp:cNvPr id="0" name=""/>
        <dsp:cNvSpPr/>
      </dsp:nvSpPr>
      <dsp:spPr>
        <a:xfrm>
          <a:off x="5867394" y="4622468"/>
          <a:ext cx="742173" cy="22917"/>
        </a:xfrm>
        <a:custGeom>
          <a:avLst/>
          <a:gdLst/>
          <a:ahLst/>
          <a:cxnLst/>
          <a:rect l="0" t="0" r="0" b="0"/>
          <a:pathLst>
            <a:path>
              <a:moveTo>
                <a:pt x="0" y="11458"/>
              </a:moveTo>
              <a:lnTo>
                <a:pt x="742173"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4615372"/>
        <a:ext cx="37108" cy="37108"/>
      </dsp:txXfrm>
    </dsp:sp>
    <dsp:sp modelId="{CA166E98-11AF-47DA-B7DA-BD8F3E29168B}">
      <dsp:nvSpPr>
        <dsp:cNvPr id="0" name=""/>
        <dsp:cNvSpPr/>
      </dsp:nvSpPr>
      <dsp:spPr>
        <a:xfrm>
          <a:off x="6609568" y="4299301"/>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Only as per FEMA</a:t>
          </a:r>
          <a:endParaRPr lang="en-IN" sz="2400" kern="1200" dirty="0"/>
        </a:p>
      </dsp:txBody>
      <dsp:txXfrm>
        <a:off x="6629170" y="4318903"/>
        <a:ext cx="1768486" cy="630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5859B-2F31-4AEF-A492-25A0E24E49F8}">
      <dsp:nvSpPr>
        <dsp:cNvPr id="0" name=""/>
        <dsp:cNvSpPr/>
      </dsp:nvSpPr>
      <dsp:spPr>
        <a:xfrm>
          <a:off x="0" y="2083425"/>
          <a:ext cx="1730498" cy="1300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Returning Indians</a:t>
          </a:r>
          <a:endParaRPr lang="en-IN" sz="2400" kern="1200" dirty="0"/>
        </a:p>
      </dsp:txBody>
      <dsp:txXfrm>
        <a:off x="38092" y="2121517"/>
        <a:ext cx="1654314" cy="1224373"/>
      </dsp:txXfrm>
    </dsp:sp>
    <dsp:sp modelId="{5464E6EE-00F1-4163-841C-DCADFD81F3F4}">
      <dsp:nvSpPr>
        <dsp:cNvPr id="0" name=""/>
        <dsp:cNvSpPr/>
      </dsp:nvSpPr>
      <dsp:spPr>
        <a:xfrm rot="17043362">
          <a:off x="1139887" y="1965534"/>
          <a:ext cx="1560134" cy="22917"/>
        </a:xfrm>
        <a:custGeom>
          <a:avLst/>
          <a:gdLst/>
          <a:ahLst/>
          <a:cxnLst/>
          <a:rect l="0" t="0" r="0" b="0"/>
          <a:pathLst>
            <a:path>
              <a:moveTo>
                <a:pt x="0" y="11458"/>
              </a:moveTo>
              <a:lnTo>
                <a:pt x="1560134"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880950" y="1937989"/>
        <a:ext cx="78006" cy="78006"/>
      </dsp:txXfrm>
    </dsp:sp>
    <dsp:sp modelId="{406E6626-8FB1-4745-B4A2-9499047EC726}">
      <dsp:nvSpPr>
        <dsp:cNvPr id="0" name=""/>
        <dsp:cNvSpPr/>
      </dsp:nvSpPr>
      <dsp:spPr>
        <a:xfrm>
          <a:off x="2109409" y="715940"/>
          <a:ext cx="1565916" cy="1008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Foreign Assets/ Transactions</a:t>
          </a:r>
          <a:endParaRPr lang="en-IN" sz="2000" kern="1200" dirty="0"/>
        </a:p>
      </dsp:txBody>
      <dsp:txXfrm>
        <a:off x="2138952" y="745483"/>
        <a:ext cx="1506830" cy="949597"/>
      </dsp:txXfrm>
    </dsp:sp>
    <dsp:sp modelId="{54AD0B68-B1A2-43FF-8BF1-B7B8DA9ACBB1}">
      <dsp:nvSpPr>
        <dsp:cNvPr id="0" name=""/>
        <dsp:cNvSpPr/>
      </dsp:nvSpPr>
      <dsp:spPr>
        <a:xfrm rot="18208782">
          <a:off x="3475060" y="836269"/>
          <a:ext cx="893328" cy="22917"/>
        </a:xfrm>
        <a:custGeom>
          <a:avLst/>
          <a:gdLst/>
          <a:ahLst/>
          <a:cxnLst/>
          <a:rect l="0" t="0" r="0" b="0"/>
          <a:pathLst>
            <a:path>
              <a:moveTo>
                <a:pt x="0" y="11458"/>
              </a:moveTo>
              <a:lnTo>
                <a:pt x="893328"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899391" y="825394"/>
        <a:ext cx="44666" cy="44666"/>
      </dsp:txXfrm>
    </dsp:sp>
    <dsp:sp modelId="{30476D13-686E-495C-B7AA-0CD8500BC00B}">
      <dsp:nvSpPr>
        <dsp:cNvPr id="0" name=""/>
        <dsp:cNvSpPr/>
      </dsp:nvSpPr>
      <dsp:spPr>
        <a:xfrm>
          <a:off x="4168123" y="140547"/>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Existing</a:t>
          </a:r>
          <a:endParaRPr lang="en-IN" sz="3200" kern="1200" dirty="0"/>
        </a:p>
      </dsp:txBody>
      <dsp:txXfrm>
        <a:off x="4187725" y="160149"/>
        <a:ext cx="1660067" cy="630048"/>
      </dsp:txXfrm>
    </dsp:sp>
    <dsp:sp modelId="{D0BAA83D-AA55-443C-BF1C-AD1AE42095C6}">
      <dsp:nvSpPr>
        <dsp:cNvPr id="0" name=""/>
        <dsp:cNvSpPr/>
      </dsp:nvSpPr>
      <dsp:spPr>
        <a:xfrm rot="10">
          <a:off x="5867394" y="463716"/>
          <a:ext cx="739215" cy="22917"/>
        </a:xfrm>
        <a:custGeom>
          <a:avLst/>
          <a:gdLst/>
          <a:ahLst/>
          <a:cxnLst/>
          <a:rect l="0" t="0" r="0" b="0"/>
          <a:pathLst>
            <a:path>
              <a:moveTo>
                <a:pt x="0" y="11458"/>
              </a:moveTo>
              <a:lnTo>
                <a:pt x="739215"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8522" y="456694"/>
        <a:ext cx="36960" cy="36960"/>
      </dsp:txXfrm>
    </dsp:sp>
    <dsp:sp modelId="{DD32D2BA-D2F6-4996-8D2D-60E20D40F991}">
      <dsp:nvSpPr>
        <dsp:cNvPr id="0" name=""/>
        <dsp:cNvSpPr/>
      </dsp:nvSpPr>
      <dsp:spPr>
        <a:xfrm>
          <a:off x="6606610" y="0"/>
          <a:ext cx="1807690" cy="950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t>Can continue holding</a:t>
          </a:r>
        </a:p>
      </dsp:txBody>
      <dsp:txXfrm>
        <a:off x="6634445" y="27835"/>
        <a:ext cx="1752020" cy="894681"/>
      </dsp:txXfrm>
    </dsp:sp>
    <dsp:sp modelId="{606F9161-6669-48F1-AD54-56170031879D}">
      <dsp:nvSpPr>
        <dsp:cNvPr id="0" name=""/>
        <dsp:cNvSpPr/>
      </dsp:nvSpPr>
      <dsp:spPr>
        <a:xfrm rot="3048919">
          <a:off x="3531743" y="1511103"/>
          <a:ext cx="779961" cy="22917"/>
        </a:xfrm>
        <a:custGeom>
          <a:avLst/>
          <a:gdLst/>
          <a:ahLst/>
          <a:cxnLst/>
          <a:rect l="0" t="0" r="0" b="0"/>
          <a:pathLst>
            <a:path>
              <a:moveTo>
                <a:pt x="0" y="11458"/>
              </a:moveTo>
              <a:lnTo>
                <a:pt x="779961"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2225" y="1503062"/>
        <a:ext cx="38998" cy="38998"/>
      </dsp:txXfrm>
    </dsp:sp>
    <dsp:sp modelId="{1CD96C11-FD52-4E6A-9E3C-399C845DAD57}">
      <dsp:nvSpPr>
        <dsp:cNvPr id="0" name=""/>
        <dsp:cNvSpPr/>
      </dsp:nvSpPr>
      <dsp:spPr>
        <a:xfrm>
          <a:off x="4168123" y="1490215"/>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Fresh</a:t>
          </a:r>
        </a:p>
      </dsp:txBody>
      <dsp:txXfrm>
        <a:off x="4187725" y="1509817"/>
        <a:ext cx="1660067" cy="630048"/>
      </dsp:txXfrm>
    </dsp:sp>
    <dsp:sp modelId="{6119CC45-0E23-43D4-8571-7FD4F4DB78F8}">
      <dsp:nvSpPr>
        <dsp:cNvPr id="0" name=""/>
        <dsp:cNvSpPr/>
      </dsp:nvSpPr>
      <dsp:spPr>
        <a:xfrm rot="25853">
          <a:off x="5867384" y="1816173"/>
          <a:ext cx="742194" cy="22917"/>
        </a:xfrm>
        <a:custGeom>
          <a:avLst/>
          <a:gdLst/>
          <a:ahLst/>
          <a:cxnLst/>
          <a:rect l="0" t="0" r="0" b="0"/>
          <a:pathLst>
            <a:path>
              <a:moveTo>
                <a:pt x="0" y="11458"/>
              </a:moveTo>
              <a:lnTo>
                <a:pt x="742194"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1809077"/>
        <a:ext cx="37109" cy="37109"/>
      </dsp:txXfrm>
    </dsp:sp>
    <dsp:sp modelId="{4296C252-4F33-4595-8D37-7ADC990CB461}">
      <dsp:nvSpPr>
        <dsp:cNvPr id="0" name=""/>
        <dsp:cNvSpPr/>
      </dsp:nvSpPr>
      <dsp:spPr>
        <a:xfrm>
          <a:off x="6609568" y="1495796"/>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Only as per FEMA</a:t>
          </a:r>
          <a:endParaRPr lang="en-IN" sz="2000" kern="1200" dirty="0"/>
        </a:p>
      </dsp:txBody>
      <dsp:txXfrm>
        <a:off x="6629170" y="1515398"/>
        <a:ext cx="1768486" cy="630048"/>
      </dsp:txXfrm>
    </dsp:sp>
    <dsp:sp modelId="{9866D011-AFB4-4343-B099-C312E69CF933}">
      <dsp:nvSpPr>
        <dsp:cNvPr id="0" name=""/>
        <dsp:cNvSpPr/>
      </dsp:nvSpPr>
      <dsp:spPr>
        <a:xfrm rot="4423915">
          <a:off x="1243646" y="3371474"/>
          <a:ext cx="1352614" cy="22917"/>
        </a:xfrm>
        <a:custGeom>
          <a:avLst/>
          <a:gdLst/>
          <a:ahLst/>
          <a:cxnLst/>
          <a:rect l="0" t="0" r="0" b="0"/>
          <a:pathLst>
            <a:path>
              <a:moveTo>
                <a:pt x="0" y="11458"/>
              </a:moveTo>
              <a:lnTo>
                <a:pt x="1352614" y="114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1886138" y="3349117"/>
        <a:ext cx="67630" cy="67630"/>
      </dsp:txXfrm>
    </dsp:sp>
    <dsp:sp modelId="{CB414A2C-8A70-4FB6-A04F-9991CF1FF1B2}">
      <dsp:nvSpPr>
        <dsp:cNvPr id="0" name=""/>
        <dsp:cNvSpPr/>
      </dsp:nvSpPr>
      <dsp:spPr>
        <a:xfrm>
          <a:off x="2109409" y="3527820"/>
          <a:ext cx="1565916" cy="1008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Indian Assets/ Transactions</a:t>
          </a:r>
          <a:endParaRPr lang="en-IN" sz="2000" kern="1200" dirty="0"/>
        </a:p>
      </dsp:txBody>
      <dsp:txXfrm>
        <a:off x="2138952" y="3557363"/>
        <a:ext cx="1506830" cy="949597"/>
      </dsp:txXfrm>
    </dsp:sp>
    <dsp:sp modelId="{038B7FB7-1B83-4720-8859-2E69A4351320}">
      <dsp:nvSpPr>
        <dsp:cNvPr id="0" name=""/>
        <dsp:cNvSpPr/>
      </dsp:nvSpPr>
      <dsp:spPr>
        <a:xfrm rot="18366380">
          <a:off x="3503593" y="3682885"/>
          <a:ext cx="836262" cy="22917"/>
        </a:xfrm>
        <a:custGeom>
          <a:avLst/>
          <a:gdLst/>
          <a:ahLst/>
          <a:cxnLst/>
          <a:rect l="0" t="0" r="0" b="0"/>
          <a:pathLst>
            <a:path>
              <a:moveTo>
                <a:pt x="0" y="11458"/>
              </a:moveTo>
              <a:lnTo>
                <a:pt x="836262"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0818" y="3673437"/>
        <a:ext cx="41813" cy="41813"/>
      </dsp:txXfrm>
    </dsp:sp>
    <dsp:sp modelId="{FC32E11A-26E5-4CC1-B933-8AD15EAEBF1E}">
      <dsp:nvSpPr>
        <dsp:cNvPr id="0" name=""/>
        <dsp:cNvSpPr/>
      </dsp:nvSpPr>
      <dsp:spPr>
        <a:xfrm>
          <a:off x="4168123" y="3021899"/>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Existing</a:t>
          </a:r>
        </a:p>
      </dsp:txBody>
      <dsp:txXfrm>
        <a:off x="4187725" y="3041501"/>
        <a:ext cx="1660067" cy="630048"/>
      </dsp:txXfrm>
    </dsp:sp>
    <dsp:sp modelId="{E8109BB1-7AC2-4165-BD29-292759F2FD83}">
      <dsp:nvSpPr>
        <dsp:cNvPr id="0" name=""/>
        <dsp:cNvSpPr/>
      </dsp:nvSpPr>
      <dsp:spPr>
        <a:xfrm rot="21577866">
          <a:off x="5867387" y="3342677"/>
          <a:ext cx="742189" cy="22917"/>
        </a:xfrm>
        <a:custGeom>
          <a:avLst/>
          <a:gdLst/>
          <a:ahLst/>
          <a:cxnLst/>
          <a:rect l="0" t="0" r="0" b="0"/>
          <a:pathLst>
            <a:path>
              <a:moveTo>
                <a:pt x="0" y="11458"/>
              </a:moveTo>
              <a:lnTo>
                <a:pt x="742189"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3335581"/>
        <a:ext cx="37109" cy="37109"/>
      </dsp:txXfrm>
    </dsp:sp>
    <dsp:sp modelId="{C4BC8054-FC05-4D48-8F65-374412C56787}">
      <dsp:nvSpPr>
        <dsp:cNvPr id="0" name=""/>
        <dsp:cNvSpPr/>
      </dsp:nvSpPr>
      <dsp:spPr>
        <a:xfrm>
          <a:off x="6609568" y="3017120"/>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FEMA does not apply</a:t>
          </a:r>
          <a:endParaRPr lang="en-IN" sz="2000" kern="1200" dirty="0"/>
        </a:p>
      </dsp:txBody>
      <dsp:txXfrm>
        <a:off x="6629170" y="3036722"/>
        <a:ext cx="1768486" cy="630048"/>
      </dsp:txXfrm>
    </dsp:sp>
    <dsp:sp modelId="{5F623621-215C-4935-BD02-2772979DE652}">
      <dsp:nvSpPr>
        <dsp:cNvPr id="0" name=""/>
        <dsp:cNvSpPr/>
      </dsp:nvSpPr>
      <dsp:spPr>
        <a:xfrm rot="3041116">
          <a:off x="3532825" y="4321586"/>
          <a:ext cx="777798" cy="22917"/>
        </a:xfrm>
        <a:custGeom>
          <a:avLst/>
          <a:gdLst/>
          <a:ahLst/>
          <a:cxnLst/>
          <a:rect l="0" t="0" r="0" b="0"/>
          <a:pathLst>
            <a:path>
              <a:moveTo>
                <a:pt x="0" y="11458"/>
              </a:moveTo>
              <a:lnTo>
                <a:pt x="777798"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902279" y="4313599"/>
        <a:ext cx="38889" cy="38889"/>
      </dsp:txXfrm>
    </dsp:sp>
    <dsp:sp modelId="{28759E84-3F28-4CA1-989D-E0B6DB5FB4C9}">
      <dsp:nvSpPr>
        <dsp:cNvPr id="0" name=""/>
        <dsp:cNvSpPr/>
      </dsp:nvSpPr>
      <dsp:spPr>
        <a:xfrm>
          <a:off x="4168123" y="4299301"/>
          <a:ext cx="1699271"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IN" sz="3200" kern="1200" dirty="0"/>
            <a:t>Fresh</a:t>
          </a:r>
        </a:p>
      </dsp:txBody>
      <dsp:txXfrm>
        <a:off x="4187725" y="4318903"/>
        <a:ext cx="1660067" cy="630048"/>
      </dsp:txXfrm>
    </dsp:sp>
    <dsp:sp modelId="{DA5E0791-913A-4A4F-A399-2A7170B7C941}">
      <dsp:nvSpPr>
        <dsp:cNvPr id="0" name=""/>
        <dsp:cNvSpPr/>
      </dsp:nvSpPr>
      <dsp:spPr>
        <a:xfrm>
          <a:off x="5867394" y="4622468"/>
          <a:ext cx="742173" cy="22917"/>
        </a:xfrm>
        <a:custGeom>
          <a:avLst/>
          <a:gdLst/>
          <a:ahLst/>
          <a:cxnLst/>
          <a:rect l="0" t="0" r="0" b="0"/>
          <a:pathLst>
            <a:path>
              <a:moveTo>
                <a:pt x="0" y="11458"/>
              </a:moveTo>
              <a:lnTo>
                <a:pt x="742173" y="11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219927" y="4615372"/>
        <a:ext cx="37108" cy="37108"/>
      </dsp:txXfrm>
    </dsp:sp>
    <dsp:sp modelId="{CA166E98-11AF-47DA-B7DA-BD8F3E29168B}">
      <dsp:nvSpPr>
        <dsp:cNvPr id="0" name=""/>
        <dsp:cNvSpPr/>
      </dsp:nvSpPr>
      <dsp:spPr>
        <a:xfrm>
          <a:off x="6609568" y="4299301"/>
          <a:ext cx="1807690" cy="669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FEMA does not apply</a:t>
          </a:r>
          <a:endParaRPr lang="en-IN" sz="2000" kern="1200" dirty="0"/>
        </a:p>
      </dsp:txBody>
      <dsp:txXfrm>
        <a:off x="6629170" y="4318903"/>
        <a:ext cx="1768486" cy="6300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8172B1-0293-4E58-9EBD-897BAD2D8845}"/>
              </a:ext>
            </a:extLst>
          </p:cNvPr>
          <p:cNvSpPr>
            <a:spLocks noGrp="1" noChangeArrowheads="1"/>
          </p:cNvSpPr>
          <p:nvPr>
            <p:ph type="hdr" sz="quarter"/>
          </p:nvPr>
        </p:nvSpPr>
        <p:spPr bwMode="auto">
          <a:xfrm>
            <a:off x="1" y="2"/>
            <a:ext cx="3036888" cy="465137"/>
          </a:xfrm>
          <a:prstGeom prst="rect">
            <a:avLst/>
          </a:prstGeom>
          <a:noFill/>
          <a:ln>
            <a:noFill/>
          </a:ln>
          <a:effectLst/>
        </p:spPr>
        <p:txBody>
          <a:bodyPr vert="horz" wrap="square" lIns="89955" tIns="44978" rIns="89955" bIns="44978" numCol="1" anchor="t" anchorCtr="0" compatLnSpc="1">
            <a:prstTxWarp prst="textNoShape">
              <a:avLst/>
            </a:prstTxWarp>
          </a:bodyPr>
          <a:lstStyle>
            <a:lvl1pPr defTabSz="899752">
              <a:defRPr sz="1200">
                <a:latin typeface="Times New Roman" pitchFamily="18" charset="0"/>
              </a:defRPr>
            </a:lvl1pPr>
          </a:lstStyle>
          <a:p>
            <a:pPr>
              <a:defRPr/>
            </a:pPr>
            <a:endParaRPr lang="en-US"/>
          </a:p>
        </p:txBody>
      </p:sp>
      <p:sp>
        <p:nvSpPr>
          <p:cNvPr id="36867" name="Rectangle 3">
            <a:extLst>
              <a:ext uri="{FF2B5EF4-FFF2-40B4-BE49-F238E27FC236}">
                <a16:creationId xmlns:a16="http://schemas.microsoft.com/office/drawing/2014/main" id="{63F0F641-DD85-4019-83C7-27A27E1A7EA9}"/>
              </a:ext>
            </a:extLst>
          </p:cNvPr>
          <p:cNvSpPr>
            <a:spLocks noGrp="1" noChangeArrowheads="1"/>
          </p:cNvSpPr>
          <p:nvPr>
            <p:ph type="dt" sz="quarter" idx="1"/>
          </p:nvPr>
        </p:nvSpPr>
        <p:spPr bwMode="auto">
          <a:xfrm>
            <a:off x="3973517" y="2"/>
            <a:ext cx="3036887" cy="465137"/>
          </a:xfrm>
          <a:prstGeom prst="rect">
            <a:avLst/>
          </a:prstGeom>
          <a:noFill/>
          <a:ln>
            <a:noFill/>
          </a:ln>
          <a:effectLst/>
        </p:spPr>
        <p:txBody>
          <a:bodyPr vert="horz" wrap="square" lIns="89955" tIns="44978" rIns="89955" bIns="44978" numCol="1" anchor="t" anchorCtr="0" compatLnSpc="1">
            <a:prstTxWarp prst="textNoShape">
              <a:avLst/>
            </a:prstTxWarp>
          </a:bodyPr>
          <a:lstStyle>
            <a:lvl1pPr algn="r" defTabSz="899752">
              <a:defRPr sz="1200">
                <a:latin typeface="Times New Roman" pitchFamily="18" charset="0"/>
              </a:defRPr>
            </a:lvl1pPr>
          </a:lstStyle>
          <a:p>
            <a:pPr>
              <a:defRPr/>
            </a:pPr>
            <a:endParaRPr lang="en-US"/>
          </a:p>
        </p:txBody>
      </p:sp>
      <p:sp>
        <p:nvSpPr>
          <p:cNvPr id="36868" name="Rectangle 4">
            <a:extLst>
              <a:ext uri="{FF2B5EF4-FFF2-40B4-BE49-F238E27FC236}">
                <a16:creationId xmlns:a16="http://schemas.microsoft.com/office/drawing/2014/main" id="{EC276E64-0803-4F0E-A1DC-EAAC49155F9D}"/>
              </a:ext>
            </a:extLst>
          </p:cNvPr>
          <p:cNvSpPr>
            <a:spLocks noGrp="1" noChangeArrowheads="1"/>
          </p:cNvSpPr>
          <p:nvPr>
            <p:ph type="ftr" sz="quarter" idx="2"/>
          </p:nvPr>
        </p:nvSpPr>
        <p:spPr bwMode="auto">
          <a:xfrm>
            <a:off x="1" y="8831265"/>
            <a:ext cx="3036888" cy="465137"/>
          </a:xfrm>
          <a:prstGeom prst="rect">
            <a:avLst/>
          </a:prstGeom>
          <a:noFill/>
          <a:ln>
            <a:noFill/>
          </a:ln>
          <a:effectLst/>
        </p:spPr>
        <p:txBody>
          <a:bodyPr vert="horz" wrap="square" lIns="89955" tIns="44978" rIns="89955" bIns="44978" numCol="1" anchor="b" anchorCtr="0" compatLnSpc="1">
            <a:prstTxWarp prst="textNoShape">
              <a:avLst/>
            </a:prstTxWarp>
          </a:bodyPr>
          <a:lstStyle>
            <a:lvl1pPr defTabSz="899752">
              <a:defRPr sz="1200">
                <a:latin typeface="Times New Roman" pitchFamily="18" charset="0"/>
              </a:defRPr>
            </a:lvl1pPr>
          </a:lstStyle>
          <a:p>
            <a:pPr>
              <a:defRPr/>
            </a:pPr>
            <a:endParaRPr lang="en-US"/>
          </a:p>
        </p:txBody>
      </p:sp>
      <p:sp>
        <p:nvSpPr>
          <p:cNvPr id="36869" name="Rectangle 5">
            <a:extLst>
              <a:ext uri="{FF2B5EF4-FFF2-40B4-BE49-F238E27FC236}">
                <a16:creationId xmlns:a16="http://schemas.microsoft.com/office/drawing/2014/main" id="{B108EE73-94DA-43ED-818D-07F9CB5C7813}"/>
              </a:ext>
            </a:extLst>
          </p:cNvPr>
          <p:cNvSpPr>
            <a:spLocks noGrp="1" noChangeArrowheads="1"/>
          </p:cNvSpPr>
          <p:nvPr>
            <p:ph type="sldNum" sz="quarter" idx="3"/>
          </p:nvPr>
        </p:nvSpPr>
        <p:spPr bwMode="auto">
          <a:xfrm>
            <a:off x="3973517" y="8831265"/>
            <a:ext cx="3036887" cy="465137"/>
          </a:xfrm>
          <a:prstGeom prst="rect">
            <a:avLst/>
          </a:prstGeom>
          <a:noFill/>
          <a:ln>
            <a:noFill/>
          </a:ln>
          <a:effectLst/>
        </p:spPr>
        <p:txBody>
          <a:bodyPr vert="horz" wrap="square" lIns="89955" tIns="44978" rIns="89955" bIns="44978" numCol="1" anchor="b" anchorCtr="0" compatLnSpc="1">
            <a:prstTxWarp prst="textNoShape">
              <a:avLst/>
            </a:prstTxWarp>
          </a:bodyPr>
          <a:lstStyle>
            <a:lvl1pPr algn="r" defTabSz="899752">
              <a:defRPr sz="1200">
                <a:latin typeface="Times New Roman" panose="02020603050405020304" pitchFamily="18" charset="0"/>
              </a:defRPr>
            </a:lvl1pPr>
          </a:lstStyle>
          <a:p>
            <a:fld id="{DAB5CEAA-6171-4972-9E4D-FE2AD09AC50A}" type="slidenum">
              <a:rPr lang="en-US" altLang="en-US"/>
              <a:pPr/>
              <a:t>‹#›</a:t>
            </a:fld>
            <a:endParaRPr lang="en-US" altLang="en-US"/>
          </a:p>
        </p:txBody>
      </p:sp>
    </p:spTree>
    <p:extLst>
      <p:ext uri="{BB962C8B-B14F-4D97-AF65-F5344CB8AC3E}">
        <p14:creationId xmlns:p14="http://schemas.microsoft.com/office/powerpoint/2010/main" val="698994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A48991B-A59B-40EB-9BF9-B7B8547FABBA}"/>
              </a:ext>
            </a:extLst>
          </p:cNvPr>
          <p:cNvSpPr>
            <a:spLocks noGrp="1" noChangeArrowheads="1"/>
          </p:cNvSpPr>
          <p:nvPr>
            <p:ph type="hdr" sz="quarter"/>
          </p:nvPr>
        </p:nvSpPr>
        <p:spPr bwMode="auto">
          <a:xfrm>
            <a:off x="1" y="2"/>
            <a:ext cx="3036888" cy="465137"/>
          </a:xfrm>
          <a:prstGeom prst="rect">
            <a:avLst/>
          </a:prstGeom>
          <a:noFill/>
          <a:ln>
            <a:noFill/>
          </a:ln>
          <a:effectLst/>
        </p:spPr>
        <p:txBody>
          <a:bodyPr vert="horz" wrap="square" lIns="89955" tIns="44978" rIns="89955" bIns="44978" numCol="1" anchor="t" anchorCtr="0" compatLnSpc="1">
            <a:prstTxWarp prst="textNoShape">
              <a:avLst/>
            </a:prstTxWarp>
          </a:bodyPr>
          <a:lstStyle>
            <a:lvl1pPr defTabSz="899752">
              <a:defRPr sz="1200">
                <a:latin typeface="Arial" charset="0"/>
              </a:defRPr>
            </a:lvl1pPr>
          </a:lstStyle>
          <a:p>
            <a:pPr>
              <a:defRPr/>
            </a:pPr>
            <a:endParaRPr lang="en-US"/>
          </a:p>
        </p:txBody>
      </p:sp>
      <p:sp>
        <p:nvSpPr>
          <p:cNvPr id="9219" name="Rectangle 3">
            <a:extLst>
              <a:ext uri="{FF2B5EF4-FFF2-40B4-BE49-F238E27FC236}">
                <a16:creationId xmlns:a16="http://schemas.microsoft.com/office/drawing/2014/main" id="{6A2BD6F7-5324-4845-B726-3ABCD15E4BAE}"/>
              </a:ext>
            </a:extLst>
          </p:cNvPr>
          <p:cNvSpPr>
            <a:spLocks noGrp="1" noChangeArrowheads="1"/>
          </p:cNvSpPr>
          <p:nvPr>
            <p:ph type="dt" idx="1"/>
          </p:nvPr>
        </p:nvSpPr>
        <p:spPr bwMode="auto">
          <a:xfrm>
            <a:off x="3973517" y="2"/>
            <a:ext cx="3036887" cy="465137"/>
          </a:xfrm>
          <a:prstGeom prst="rect">
            <a:avLst/>
          </a:prstGeom>
          <a:noFill/>
          <a:ln>
            <a:noFill/>
          </a:ln>
          <a:effectLst/>
        </p:spPr>
        <p:txBody>
          <a:bodyPr vert="horz" wrap="square" lIns="89955" tIns="44978" rIns="89955" bIns="44978" numCol="1" anchor="t" anchorCtr="0" compatLnSpc="1">
            <a:prstTxWarp prst="textNoShape">
              <a:avLst/>
            </a:prstTxWarp>
          </a:bodyPr>
          <a:lstStyle>
            <a:lvl1pPr algn="r" defTabSz="899752">
              <a:defRPr sz="1200">
                <a:latin typeface="Arial" charset="0"/>
              </a:defRPr>
            </a:lvl1pPr>
          </a:lstStyle>
          <a:p>
            <a:pPr>
              <a:defRPr/>
            </a:pPr>
            <a:endParaRPr lang="en-US"/>
          </a:p>
        </p:txBody>
      </p:sp>
      <p:sp>
        <p:nvSpPr>
          <p:cNvPr id="90116" name="Rectangle 4">
            <a:extLst>
              <a:ext uri="{FF2B5EF4-FFF2-40B4-BE49-F238E27FC236}">
                <a16:creationId xmlns:a16="http://schemas.microsoft.com/office/drawing/2014/main" id="{2CD1DDCB-35BD-4072-8A77-072D89BAE93A}"/>
              </a:ext>
            </a:extLst>
          </p:cNvPr>
          <p:cNvSpPr>
            <a:spLocks noGrp="1" noRot="1" noChangeAspect="1" noChangeArrowheads="1" noTextEdit="1"/>
          </p:cNvSpPr>
          <p:nvPr>
            <p:ph type="sldImg" idx="2"/>
          </p:nvPr>
        </p:nvSpPr>
        <p:spPr bwMode="auto">
          <a:xfrm>
            <a:off x="1181100" y="698500"/>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C0EBC36F-9A64-4033-8F6B-91CE10DC5683}"/>
              </a:ext>
            </a:extLst>
          </p:cNvPr>
          <p:cNvSpPr>
            <a:spLocks noGrp="1" noChangeArrowheads="1"/>
          </p:cNvSpPr>
          <p:nvPr>
            <p:ph type="body" sz="quarter" idx="3"/>
          </p:nvPr>
        </p:nvSpPr>
        <p:spPr bwMode="auto">
          <a:xfrm>
            <a:off x="935038" y="4414841"/>
            <a:ext cx="5140325" cy="4184649"/>
          </a:xfrm>
          <a:prstGeom prst="rect">
            <a:avLst/>
          </a:prstGeom>
          <a:noFill/>
          <a:ln>
            <a:noFill/>
          </a:ln>
          <a:effectLst/>
        </p:spPr>
        <p:txBody>
          <a:bodyPr vert="horz" wrap="square" lIns="89955" tIns="44978" rIns="89955" bIns="449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3B095445-14D8-4CFD-9073-D3AE97A5B775}"/>
              </a:ext>
            </a:extLst>
          </p:cNvPr>
          <p:cNvSpPr>
            <a:spLocks noGrp="1" noChangeArrowheads="1"/>
          </p:cNvSpPr>
          <p:nvPr>
            <p:ph type="ftr" sz="quarter" idx="4"/>
          </p:nvPr>
        </p:nvSpPr>
        <p:spPr bwMode="auto">
          <a:xfrm>
            <a:off x="1" y="8831265"/>
            <a:ext cx="3036888" cy="465137"/>
          </a:xfrm>
          <a:prstGeom prst="rect">
            <a:avLst/>
          </a:prstGeom>
          <a:noFill/>
          <a:ln>
            <a:noFill/>
          </a:ln>
          <a:effectLst/>
        </p:spPr>
        <p:txBody>
          <a:bodyPr vert="horz" wrap="square" lIns="89955" tIns="44978" rIns="89955" bIns="44978" numCol="1" anchor="b" anchorCtr="0" compatLnSpc="1">
            <a:prstTxWarp prst="textNoShape">
              <a:avLst/>
            </a:prstTxWarp>
          </a:bodyPr>
          <a:lstStyle>
            <a:lvl1pPr defTabSz="899752">
              <a:defRPr sz="1200">
                <a:latin typeface="Arial" charset="0"/>
              </a:defRPr>
            </a:lvl1pPr>
          </a:lstStyle>
          <a:p>
            <a:pPr>
              <a:defRPr/>
            </a:pPr>
            <a:endParaRPr lang="en-US"/>
          </a:p>
        </p:txBody>
      </p:sp>
      <p:sp>
        <p:nvSpPr>
          <p:cNvPr id="2" name="Slide Number Placeholder 1">
            <a:extLst>
              <a:ext uri="{FF2B5EF4-FFF2-40B4-BE49-F238E27FC236}">
                <a16:creationId xmlns:a16="http://schemas.microsoft.com/office/drawing/2014/main" id="{74686069-91D7-47FC-8826-8F0A08F80B37}"/>
              </a:ext>
            </a:extLst>
          </p:cNvPr>
          <p:cNvSpPr>
            <a:spLocks noGrp="1"/>
          </p:cNvSpPr>
          <p:nvPr>
            <p:ph type="sldNum" sz="quarter" idx="5"/>
          </p:nvPr>
        </p:nvSpPr>
        <p:spPr>
          <a:xfrm>
            <a:off x="3971925" y="8829677"/>
            <a:ext cx="3036888" cy="465137"/>
          </a:xfrm>
          <a:prstGeom prst="rect">
            <a:avLst/>
          </a:prstGeom>
        </p:spPr>
        <p:txBody>
          <a:bodyPr vert="horz" wrap="square" lIns="88139" tIns="44070" rIns="88139" bIns="44070" numCol="1" anchor="b" anchorCtr="0" compatLnSpc="1">
            <a:prstTxWarp prst="textNoShape">
              <a:avLst/>
            </a:prstTxWarp>
          </a:bodyPr>
          <a:lstStyle>
            <a:lvl1pPr algn="r">
              <a:defRPr sz="1200"/>
            </a:lvl1pPr>
          </a:lstStyle>
          <a:p>
            <a:fld id="{E811CF4D-E6F8-40DE-A4F6-12F98B97D764}" type="slidenum">
              <a:rPr lang="en-US" altLang="en-US"/>
              <a:pPr/>
              <a:t>‹#›</a:t>
            </a:fld>
            <a:endParaRPr lang="en-US" altLang="en-US"/>
          </a:p>
        </p:txBody>
      </p:sp>
    </p:spTree>
    <p:extLst>
      <p:ext uri="{BB962C8B-B14F-4D97-AF65-F5344CB8AC3E}">
        <p14:creationId xmlns:p14="http://schemas.microsoft.com/office/powerpoint/2010/main" val="2693368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oneycontrol.com/news/immigration/immigration-where-are-indians-moving-why-are-hnis-leaving-india-12011811.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8656D2E-E689-4C8F-A193-0816444788E7}"/>
              </a:ext>
            </a:extLst>
          </p:cNvPr>
          <p:cNvSpPr>
            <a:spLocks noGrp="1" noChangeArrowheads="1"/>
          </p:cNvSpPr>
          <p:nvPr>
            <p:ph type="sldNum" sz="quarter" idx="5"/>
          </p:nvPr>
        </p:nvSpPr>
        <p:spPr bwMode="auto">
          <a:xfrm>
            <a:off x="3973517" y="8831265"/>
            <a:ext cx="3036887" cy="465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9752">
              <a:defRPr sz="3100">
                <a:solidFill>
                  <a:schemeClr val="tx1"/>
                </a:solidFill>
                <a:latin typeface="Arial" panose="020B0604020202020204" pitchFamily="34" charset="0"/>
              </a:defRPr>
            </a:lvl1pPr>
            <a:lvl2pPr marL="716130" indent="-275434" defTabSz="899752">
              <a:defRPr sz="3100">
                <a:solidFill>
                  <a:schemeClr val="tx1"/>
                </a:solidFill>
                <a:latin typeface="Arial" panose="020B0604020202020204" pitchFamily="34" charset="0"/>
              </a:defRPr>
            </a:lvl2pPr>
            <a:lvl3pPr marL="1101738" indent="-220348" defTabSz="899752">
              <a:defRPr sz="3100">
                <a:solidFill>
                  <a:schemeClr val="tx1"/>
                </a:solidFill>
                <a:latin typeface="Arial" panose="020B0604020202020204" pitchFamily="34" charset="0"/>
              </a:defRPr>
            </a:lvl3pPr>
            <a:lvl4pPr marL="1542433" indent="-220348" defTabSz="899752">
              <a:defRPr sz="3100">
                <a:solidFill>
                  <a:schemeClr val="tx1"/>
                </a:solidFill>
                <a:latin typeface="Arial" panose="020B0604020202020204" pitchFamily="34" charset="0"/>
              </a:defRPr>
            </a:lvl4pPr>
            <a:lvl5pPr marL="1983128" indent="-220348" defTabSz="899752">
              <a:defRPr sz="3100">
                <a:solidFill>
                  <a:schemeClr val="tx1"/>
                </a:solidFill>
                <a:latin typeface="Arial" panose="020B0604020202020204" pitchFamily="34" charset="0"/>
              </a:defRPr>
            </a:lvl5pPr>
            <a:lvl6pPr marL="2423823" indent="-220348" defTabSz="899752" eaLnBrk="0" fontAlgn="base" hangingPunct="0">
              <a:spcBef>
                <a:spcPct val="0"/>
              </a:spcBef>
              <a:spcAft>
                <a:spcPct val="0"/>
              </a:spcAft>
              <a:defRPr sz="3100">
                <a:solidFill>
                  <a:schemeClr val="tx1"/>
                </a:solidFill>
                <a:latin typeface="Arial" panose="020B0604020202020204" pitchFamily="34" charset="0"/>
              </a:defRPr>
            </a:lvl6pPr>
            <a:lvl7pPr marL="2864518" indent="-220348" defTabSz="899752" eaLnBrk="0" fontAlgn="base" hangingPunct="0">
              <a:spcBef>
                <a:spcPct val="0"/>
              </a:spcBef>
              <a:spcAft>
                <a:spcPct val="0"/>
              </a:spcAft>
              <a:defRPr sz="3100">
                <a:solidFill>
                  <a:schemeClr val="tx1"/>
                </a:solidFill>
                <a:latin typeface="Arial" panose="020B0604020202020204" pitchFamily="34" charset="0"/>
              </a:defRPr>
            </a:lvl7pPr>
            <a:lvl8pPr marL="3305213" indent="-220348" defTabSz="899752" eaLnBrk="0" fontAlgn="base" hangingPunct="0">
              <a:spcBef>
                <a:spcPct val="0"/>
              </a:spcBef>
              <a:spcAft>
                <a:spcPct val="0"/>
              </a:spcAft>
              <a:defRPr sz="3100">
                <a:solidFill>
                  <a:schemeClr val="tx1"/>
                </a:solidFill>
                <a:latin typeface="Arial" panose="020B0604020202020204" pitchFamily="34" charset="0"/>
              </a:defRPr>
            </a:lvl8pPr>
            <a:lvl9pPr marL="3745908" indent="-220348" defTabSz="899752" eaLnBrk="0" fontAlgn="base" hangingPunct="0">
              <a:spcBef>
                <a:spcPct val="0"/>
              </a:spcBef>
              <a:spcAft>
                <a:spcPct val="0"/>
              </a:spcAft>
              <a:defRPr sz="3100">
                <a:solidFill>
                  <a:schemeClr val="tx1"/>
                </a:solidFill>
                <a:latin typeface="Arial" panose="020B0604020202020204" pitchFamily="34" charset="0"/>
              </a:defRPr>
            </a:lvl9pPr>
          </a:lstStyle>
          <a:p>
            <a:fld id="{52CE24A3-1D2B-4794-9500-CA39CB5C5DE6}" type="slidenum">
              <a:rPr lang="en-US" altLang="en-US" sz="1200"/>
              <a:pPr/>
              <a:t>0</a:t>
            </a:fld>
            <a:endParaRPr lang="en-US" altLang="en-US" sz="1200"/>
          </a:p>
        </p:txBody>
      </p:sp>
      <p:sp>
        <p:nvSpPr>
          <p:cNvPr id="91139" name="Rectangle 2">
            <a:extLst>
              <a:ext uri="{FF2B5EF4-FFF2-40B4-BE49-F238E27FC236}">
                <a16:creationId xmlns:a16="http://schemas.microsoft.com/office/drawing/2014/main" id="{BA494B5D-3BD1-49D7-9919-E2EB058740AD}"/>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637E468B-3CB4-4A21-977E-422C7F06588F}"/>
              </a:ext>
            </a:extLst>
          </p:cNvPr>
          <p:cNvSpPr>
            <a:spLocks noGrp="1" noChangeArrowheads="1"/>
          </p:cNvSpPr>
          <p:nvPr>
            <p:ph type="body" idx="1"/>
          </p:nvPr>
        </p:nvSpPr>
        <p:spPr>
          <a:xfrm>
            <a:off x="700091" y="4414841"/>
            <a:ext cx="5610225" cy="4184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86039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3775407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11</a:t>
            </a:fld>
            <a:endParaRPr lang="en-US" altLang="en-US"/>
          </a:p>
        </p:txBody>
      </p:sp>
    </p:spTree>
    <p:extLst>
      <p:ext uri="{BB962C8B-B14F-4D97-AF65-F5344CB8AC3E}">
        <p14:creationId xmlns:p14="http://schemas.microsoft.com/office/powerpoint/2010/main" val="323984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13</a:t>
            </a:fld>
            <a:endParaRPr lang="en-US" altLang="en-US"/>
          </a:p>
        </p:txBody>
      </p:sp>
    </p:spTree>
    <p:extLst>
      <p:ext uri="{BB962C8B-B14F-4D97-AF65-F5344CB8AC3E}">
        <p14:creationId xmlns:p14="http://schemas.microsoft.com/office/powerpoint/2010/main" val="428427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10053-0F49-E6D0-8EBF-48C0C500C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D3F92-E988-CCB1-FBC9-9484212A7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22AAB-C335-9A20-8685-3E278694BED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B9CCB1FF-0410-2FE9-1890-9EC790541506}"/>
              </a:ext>
            </a:extLst>
          </p:cNvPr>
          <p:cNvSpPr>
            <a:spLocks noGrp="1"/>
          </p:cNvSpPr>
          <p:nvPr>
            <p:ph type="sldNum" sz="quarter" idx="5"/>
          </p:nvPr>
        </p:nvSpPr>
        <p:spPr/>
        <p:txBody>
          <a:bodyPr/>
          <a:lstStyle/>
          <a:p>
            <a:fld id="{E811CF4D-E6F8-40DE-A4F6-12F98B97D764}" type="slidenum">
              <a:rPr lang="en-US" altLang="en-US" smtClean="0"/>
              <a:pPr/>
              <a:t>14</a:t>
            </a:fld>
            <a:endParaRPr lang="en-US" altLang="en-US"/>
          </a:p>
        </p:txBody>
      </p:sp>
    </p:spTree>
    <p:extLst>
      <p:ext uri="{BB962C8B-B14F-4D97-AF65-F5344CB8AC3E}">
        <p14:creationId xmlns:p14="http://schemas.microsoft.com/office/powerpoint/2010/main" val="344071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15</a:t>
            </a:fld>
            <a:endParaRPr lang="en-US" altLang="en-US"/>
          </a:p>
        </p:txBody>
      </p:sp>
    </p:spTree>
    <p:extLst>
      <p:ext uri="{BB962C8B-B14F-4D97-AF65-F5344CB8AC3E}">
        <p14:creationId xmlns:p14="http://schemas.microsoft.com/office/powerpoint/2010/main" val="455268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BEED6-77FF-EA7C-F2C4-42E84EE75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A1634-55F3-601A-DD00-7E2B7A82E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D7ECD-46DE-5563-EDEF-B5ED19FCFEB6}"/>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CC315EFC-3061-253A-D3D8-E81EA6DDC7E9}"/>
              </a:ext>
            </a:extLst>
          </p:cNvPr>
          <p:cNvSpPr>
            <a:spLocks noGrp="1"/>
          </p:cNvSpPr>
          <p:nvPr>
            <p:ph type="sldNum" sz="quarter" idx="10"/>
          </p:nvPr>
        </p:nvSpPr>
        <p:spPr/>
        <p:txBody>
          <a:bodyPr/>
          <a:lstStyle/>
          <a:p>
            <a:fld id="{E811CF4D-E6F8-40DE-A4F6-12F98B97D764}" type="slidenum">
              <a:rPr lang="en-US" altLang="en-US" smtClean="0"/>
              <a:pPr/>
              <a:t>16</a:t>
            </a:fld>
            <a:endParaRPr lang="en-US" altLang="en-US"/>
          </a:p>
        </p:txBody>
      </p:sp>
    </p:spTree>
    <p:extLst>
      <p:ext uri="{BB962C8B-B14F-4D97-AF65-F5344CB8AC3E}">
        <p14:creationId xmlns:p14="http://schemas.microsoft.com/office/powerpoint/2010/main" val="248304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642A-51A2-5366-5131-899D8DD5A5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9BDFC-5A09-6036-01B0-0757FBAD4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00904-0770-BA18-E7B4-9B5C761D68D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B1EDDF6B-FB95-80D3-A8DA-EB39A8A2D364}"/>
              </a:ext>
            </a:extLst>
          </p:cNvPr>
          <p:cNvSpPr>
            <a:spLocks noGrp="1"/>
          </p:cNvSpPr>
          <p:nvPr>
            <p:ph type="sldNum" sz="quarter" idx="5"/>
          </p:nvPr>
        </p:nvSpPr>
        <p:spPr/>
        <p:txBody>
          <a:bodyPr/>
          <a:lstStyle/>
          <a:p>
            <a:fld id="{E811CF4D-E6F8-40DE-A4F6-12F98B97D764}" type="slidenum">
              <a:rPr lang="en-US" altLang="en-US" smtClean="0"/>
              <a:pPr/>
              <a:t>17</a:t>
            </a:fld>
            <a:endParaRPr lang="en-US" altLang="en-US"/>
          </a:p>
        </p:txBody>
      </p:sp>
    </p:spTree>
    <p:extLst>
      <p:ext uri="{BB962C8B-B14F-4D97-AF65-F5344CB8AC3E}">
        <p14:creationId xmlns:p14="http://schemas.microsoft.com/office/powerpoint/2010/main" val="92902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18</a:t>
            </a:fld>
            <a:endParaRPr lang="en-US" altLang="en-US"/>
          </a:p>
        </p:txBody>
      </p:sp>
    </p:spTree>
    <p:extLst>
      <p:ext uri="{BB962C8B-B14F-4D97-AF65-F5344CB8AC3E}">
        <p14:creationId xmlns:p14="http://schemas.microsoft.com/office/powerpoint/2010/main" val="2204538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19</a:t>
            </a:fld>
            <a:endParaRPr lang="en-US" altLang="en-US"/>
          </a:p>
        </p:txBody>
      </p:sp>
    </p:spTree>
    <p:extLst>
      <p:ext uri="{BB962C8B-B14F-4D97-AF65-F5344CB8AC3E}">
        <p14:creationId xmlns:p14="http://schemas.microsoft.com/office/powerpoint/2010/main" val="312451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95025-DA93-6741-2EC2-D1BCC8CD0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FE4DD-DA6E-FDB2-5AFD-3A152661C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CE041-2B50-CB09-867F-73FC9E6F61C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98A3B390-D53D-7E24-6E77-1C4AC1A0F905}"/>
              </a:ext>
            </a:extLst>
          </p:cNvPr>
          <p:cNvSpPr>
            <a:spLocks noGrp="1"/>
          </p:cNvSpPr>
          <p:nvPr>
            <p:ph type="sldNum" sz="quarter" idx="5"/>
          </p:nvPr>
        </p:nvSpPr>
        <p:spPr/>
        <p:txBody>
          <a:bodyPr/>
          <a:lstStyle/>
          <a:p>
            <a:fld id="{E811CF4D-E6F8-40DE-A4F6-12F98B97D764}" type="slidenum">
              <a:rPr lang="en-US" altLang="en-US" smtClean="0"/>
              <a:pPr/>
              <a:t>20</a:t>
            </a:fld>
            <a:endParaRPr lang="en-US" altLang="en-US"/>
          </a:p>
        </p:txBody>
      </p:sp>
    </p:spTree>
    <p:extLst>
      <p:ext uri="{BB962C8B-B14F-4D97-AF65-F5344CB8AC3E}">
        <p14:creationId xmlns:p14="http://schemas.microsoft.com/office/powerpoint/2010/main" val="414626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1</a:t>
            </a:fld>
            <a:endParaRPr lang="en-US" altLang="en-US"/>
          </a:p>
        </p:txBody>
      </p:sp>
    </p:spTree>
    <p:extLst>
      <p:ext uri="{BB962C8B-B14F-4D97-AF65-F5344CB8AC3E}">
        <p14:creationId xmlns:p14="http://schemas.microsoft.com/office/powerpoint/2010/main" val="396973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2F523-35F0-73F8-FDB7-93500D4F1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D34D8-E158-9FA3-89E3-F1EBA8EEF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90F6A-2CA3-2ED6-11E0-8EAF0B56D341}"/>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A67C70E-5BE0-6420-46EC-BEACA95258D1}"/>
              </a:ext>
            </a:extLst>
          </p:cNvPr>
          <p:cNvSpPr>
            <a:spLocks noGrp="1"/>
          </p:cNvSpPr>
          <p:nvPr>
            <p:ph type="sldNum" sz="quarter" idx="5"/>
          </p:nvPr>
        </p:nvSpPr>
        <p:spPr/>
        <p:txBody>
          <a:bodyPr/>
          <a:lstStyle/>
          <a:p>
            <a:fld id="{E811CF4D-E6F8-40DE-A4F6-12F98B97D764}" type="slidenum">
              <a:rPr lang="en-US" altLang="en-US" smtClean="0"/>
              <a:pPr/>
              <a:t>21</a:t>
            </a:fld>
            <a:endParaRPr lang="en-US" altLang="en-US"/>
          </a:p>
        </p:txBody>
      </p:sp>
    </p:spTree>
    <p:extLst>
      <p:ext uri="{BB962C8B-B14F-4D97-AF65-F5344CB8AC3E}">
        <p14:creationId xmlns:p14="http://schemas.microsoft.com/office/powerpoint/2010/main" val="70308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A4D012E-A3B4-46BF-9DAD-9FDD6C72A762}" type="slidenum">
              <a:rPr lang="en-IN" smtClean="0"/>
              <a:t>22</a:t>
            </a:fld>
            <a:endParaRPr lang="en-IN"/>
          </a:p>
        </p:txBody>
      </p:sp>
    </p:spTree>
    <p:extLst>
      <p:ext uri="{BB962C8B-B14F-4D97-AF65-F5344CB8AC3E}">
        <p14:creationId xmlns:p14="http://schemas.microsoft.com/office/powerpoint/2010/main" val="323183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24</a:t>
            </a:fld>
            <a:endParaRPr lang="en-US" altLang="en-US"/>
          </a:p>
        </p:txBody>
      </p:sp>
    </p:spTree>
    <p:extLst>
      <p:ext uri="{BB962C8B-B14F-4D97-AF65-F5344CB8AC3E}">
        <p14:creationId xmlns:p14="http://schemas.microsoft.com/office/powerpoint/2010/main" val="312339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25</a:t>
            </a:fld>
            <a:endParaRPr lang="en-IN" dirty="0"/>
          </a:p>
        </p:txBody>
      </p:sp>
    </p:spTree>
    <p:extLst>
      <p:ext uri="{BB962C8B-B14F-4D97-AF65-F5344CB8AC3E}">
        <p14:creationId xmlns:p14="http://schemas.microsoft.com/office/powerpoint/2010/main" val="2096346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26</a:t>
            </a:fld>
            <a:endParaRPr lang="en-IN" dirty="0"/>
          </a:p>
        </p:txBody>
      </p:sp>
    </p:spTree>
    <p:extLst>
      <p:ext uri="{BB962C8B-B14F-4D97-AF65-F5344CB8AC3E}">
        <p14:creationId xmlns:p14="http://schemas.microsoft.com/office/powerpoint/2010/main" val="1836025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27</a:t>
            </a:fld>
            <a:endParaRPr lang="en-IN" dirty="0"/>
          </a:p>
        </p:txBody>
      </p:sp>
    </p:spTree>
    <p:extLst>
      <p:ext uri="{BB962C8B-B14F-4D97-AF65-F5344CB8AC3E}">
        <p14:creationId xmlns:p14="http://schemas.microsoft.com/office/powerpoint/2010/main" val="3489667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28</a:t>
            </a:fld>
            <a:endParaRPr lang="en-IN" dirty="0"/>
          </a:p>
        </p:txBody>
      </p:sp>
    </p:spTree>
    <p:extLst>
      <p:ext uri="{BB962C8B-B14F-4D97-AF65-F5344CB8AC3E}">
        <p14:creationId xmlns:p14="http://schemas.microsoft.com/office/powerpoint/2010/main" val="151855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30</a:t>
            </a:fld>
            <a:endParaRPr lang="en-US" altLang="en-US" dirty="0"/>
          </a:p>
        </p:txBody>
      </p:sp>
    </p:spTree>
    <p:extLst>
      <p:ext uri="{BB962C8B-B14F-4D97-AF65-F5344CB8AC3E}">
        <p14:creationId xmlns:p14="http://schemas.microsoft.com/office/powerpoint/2010/main" val="2729218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31</a:t>
            </a:fld>
            <a:endParaRPr lang="en-US" altLang="en-US"/>
          </a:p>
        </p:txBody>
      </p:sp>
    </p:spTree>
    <p:extLst>
      <p:ext uri="{BB962C8B-B14F-4D97-AF65-F5344CB8AC3E}">
        <p14:creationId xmlns:p14="http://schemas.microsoft.com/office/powerpoint/2010/main" val="199036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72EF-51B8-9D06-C877-577DBEB86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56357-0777-C8B4-E3AF-999EBF1E2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740F6-1853-E77F-CD75-521C8A5F0E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C916E9-5B79-4A09-FE7D-CDC687449F7B}"/>
              </a:ext>
            </a:extLst>
          </p:cNvPr>
          <p:cNvSpPr>
            <a:spLocks noGrp="1"/>
          </p:cNvSpPr>
          <p:nvPr>
            <p:ph type="sldNum" sz="quarter" idx="10"/>
          </p:nvPr>
        </p:nvSpPr>
        <p:spPr/>
        <p:txBody>
          <a:bodyPr/>
          <a:lstStyle/>
          <a:p>
            <a:fld id="{E811CF4D-E6F8-40DE-A4F6-12F98B97D764}" type="slidenum">
              <a:rPr lang="en-US" altLang="en-US" smtClean="0"/>
              <a:pPr/>
              <a:t>32</a:t>
            </a:fld>
            <a:endParaRPr lang="en-US" altLang="en-US"/>
          </a:p>
        </p:txBody>
      </p:sp>
    </p:spTree>
    <p:extLst>
      <p:ext uri="{BB962C8B-B14F-4D97-AF65-F5344CB8AC3E}">
        <p14:creationId xmlns:p14="http://schemas.microsoft.com/office/powerpoint/2010/main" val="260192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25 lakh Indians migrate abroad each year. </a:t>
            </a:r>
            <a:r>
              <a:rPr lang="en-IN" sz="1200" u="sng" dirty="0">
                <a:solidFill>
                  <a:srgbClr val="467886"/>
                </a:solidFill>
                <a:effectLst/>
                <a:latin typeface="Book Antiqua" panose="02040602050305030304" pitchFamily="18" charset="0"/>
                <a:ea typeface="Aptos" panose="020B0004020202020204" pitchFamily="34" charset="0"/>
                <a:cs typeface="Times New Roman" panose="02020603050405020304" pitchFamily="18" charset="0"/>
                <a:hlinkClick r:id="rId3"/>
              </a:rPr>
              <a:t>https://www.moneycontrol.com/news/immigration/immigration-where-are-indians-moving-why-are-hnis-leaving-india-12011811.html</a:t>
            </a:r>
            <a:endParaRPr lang="en-IN" sz="1200" u="sng" dirty="0">
              <a:solidFill>
                <a:srgbClr val="467886"/>
              </a:solidFill>
              <a:effectLst/>
              <a:latin typeface="Book Antiqua" panose="02040602050305030304" pitchFamily="18" charset="0"/>
              <a:ea typeface="Aptos" panose="020B0004020202020204" pitchFamily="34" charset="0"/>
              <a:cs typeface="Times New Roman" panose="02020603050405020304" pitchFamily="18" charset="0"/>
            </a:endParaRPr>
          </a:p>
          <a:p>
            <a:r>
              <a:rPr lang="en-IN" sz="1200" u="sng" dirty="0">
                <a:solidFill>
                  <a:srgbClr val="467886"/>
                </a:solidFill>
                <a:effectLst/>
                <a:latin typeface="Book Antiqua" panose="02040602050305030304" pitchFamily="18" charset="0"/>
                <a:cs typeface="Times New Roman" panose="02020603050405020304" pitchFamily="18" charset="0"/>
              </a:rPr>
              <a:t>60% of NRIs considering to settle back in India. (US, UK, Canada, Australia and Singapore)  </a:t>
            </a:r>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3</a:t>
            </a:fld>
            <a:endParaRPr lang="en-IN" dirty="0"/>
          </a:p>
        </p:txBody>
      </p:sp>
    </p:spTree>
    <p:extLst>
      <p:ext uri="{BB962C8B-B14F-4D97-AF65-F5344CB8AC3E}">
        <p14:creationId xmlns:p14="http://schemas.microsoft.com/office/powerpoint/2010/main" val="4117080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33</a:t>
            </a:fld>
            <a:endParaRPr lang="en-US" altLang="en-US"/>
          </a:p>
        </p:txBody>
      </p:sp>
    </p:spTree>
    <p:extLst>
      <p:ext uri="{BB962C8B-B14F-4D97-AF65-F5344CB8AC3E}">
        <p14:creationId xmlns:p14="http://schemas.microsoft.com/office/powerpoint/2010/main" val="197408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FAF42-E26F-E18C-2A56-7AC9ADF6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A31B9-EB95-83CC-7187-C55CDF9ACE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06A9F-3A1E-D32D-2D74-9CA6A38BE2C6}"/>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A86F68FC-476F-9900-689E-4A3FF47671C7}"/>
              </a:ext>
            </a:extLst>
          </p:cNvPr>
          <p:cNvSpPr>
            <a:spLocks noGrp="1"/>
          </p:cNvSpPr>
          <p:nvPr>
            <p:ph type="sldNum" sz="quarter" idx="10"/>
          </p:nvPr>
        </p:nvSpPr>
        <p:spPr/>
        <p:txBody>
          <a:bodyPr/>
          <a:lstStyle/>
          <a:p>
            <a:fld id="{E811CF4D-E6F8-40DE-A4F6-12F98B97D764}" type="slidenum">
              <a:rPr lang="en-US" altLang="en-US" smtClean="0"/>
              <a:pPr/>
              <a:t>34</a:t>
            </a:fld>
            <a:endParaRPr lang="en-US" altLang="en-US"/>
          </a:p>
        </p:txBody>
      </p:sp>
    </p:spTree>
    <p:extLst>
      <p:ext uri="{BB962C8B-B14F-4D97-AF65-F5344CB8AC3E}">
        <p14:creationId xmlns:p14="http://schemas.microsoft.com/office/powerpoint/2010/main" val="3280116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C17D1-AFC2-54BD-7FF1-73F471BB1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62890-BFE3-DFA4-3634-090DB397A2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682E3B-6932-C31A-2A78-279AD47CB805}"/>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F3E91C40-1517-E206-5890-81B1C0409BF6}"/>
              </a:ext>
            </a:extLst>
          </p:cNvPr>
          <p:cNvSpPr>
            <a:spLocks noGrp="1"/>
          </p:cNvSpPr>
          <p:nvPr>
            <p:ph type="sldNum" sz="quarter" idx="10"/>
          </p:nvPr>
        </p:nvSpPr>
        <p:spPr/>
        <p:txBody>
          <a:bodyPr/>
          <a:lstStyle/>
          <a:p>
            <a:fld id="{E811CF4D-E6F8-40DE-A4F6-12F98B97D764}" type="slidenum">
              <a:rPr lang="en-US" altLang="en-US" smtClean="0"/>
              <a:pPr/>
              <a:t>35</a:t>
            </a:fld>
            <a:endParaRPr lang="en-US" altLang="en-US"/>
          </a:p>
        </p:txBody>
      </p:sp>
    </p:spTree>
    <p:extLst>
      <p:ext uri="{BB962C8B-B14F-4D97-AF65-F5344CB8AC3E}">
        <p14:creationId xmlns:p14="http://schemas.microsoft.com/office/powerpoint/2010/main" val="3986346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896F-0FB2-8E91-56A3-FCBEC0EA6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5154F-8D1A-C3FD-0122-8C58464F0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00293-57A3-B9AB-BC75-9A75AC664D6A}"/>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6F037461-E60E-51A1-41E2-1C6C20B46E8A}"/>
              </a:ext>
            </a:extLst>
          </p:cNvPr>
          <p:cNvSpPr>
            <a:spLocks noGrp="1"/>
          </p:cNvSpPr>
          <p:nvPr>
            <p:ph type="sldNum" sz="quarter" idx="10"/>
          </p:nvPr>
        </p:nvSpPr>
        <p:spPr/>
        <p:txBody>
          <a:bodyPr/>
          <a:lstStyle/>
          <a:p>
            <a:fld id="{E811CF4D-E6F8-40DE-A4F6-12F98B97D764}" type="slidenum">
              <a:rPr lang="en-US" altLang="en-US" smtClean="0"/>
              <a:pPr/>
              <a:t>36</a:t>
            </a:fld>
            <a:endParaRPr lang="en-US" altLang="en-US"/>
          </a:p>
        </p:txBody>
      </p:sp>
    </p:spTree>
    <p:extLst>
      <p:ext uri="{BB962C8B-B14F-4D97-AF65-F5344CB8AC3E}">
        <p14:creationId xmlns:p14="http://schemas.microsoft.com/office/powerpoint/2010/main" val="3414538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37</a:t>
            </a:fld>
            <a:endParaRPr lang="en-US" altLang="en-US"/>
          </a:p>
        </p:txBody>
      </p:sp>
    </p:spTree>
    <p:extLst>
      <p:ext uri="{BB962C8B-B14F-4D97-AF65-F5344CB8AC3E}">
        <p14:creationId xmlns:p14="http://schemas.microsoft.com/office/powerpoint/2010/main" val="248739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38</a:t>
            </a:fld>
            <a:endParaRPr lang="en-US" altLang="en-US"/>
          </a:p>
        </p:txBody>
      </p:sp>
    </p:spTree>
    <p:extLst>
      <p:ext uri="{BB962C8B-B14F-4D97-AF65-F5344CB8AC3E}">
        <p14:creationId xmlns:p14="http://schemas.microsoft.com/office/powerpoint/2010/main" val="279715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39</a:t>
            </a:fld>
            <a:endParaRPr lang="en-US" altLang="en-US"/>
          </a:p>
        </p:txBody>
      </p:sp>
    </p:spTree>
    <p:extLst>
      <p:ext uri="{BB962C8B-B14F-4D97-AF65-F5344CB8AC3E}">
        <p14:creationId xmlns:p14="http://schemas.microsoft.com/office/powerpoint/2010/main" val="252017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40</a:t>
            </a:fld>
            <a:endParaRPr lang="en-US" altLang="en-US"/>
          </a:p>
        </p:txBody>
      </p:sp>
    </p:spTree>
    <p:extLst>
      <p:ext uri="{BB962C8B-B14F-4D97-AF65-F5344CB8AC3E}">
        <p14:creationId xmlns:p14="http://schemas.microsoft.com/office/powerpoint/2010/main" val="2752606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41</a:t>
            </a:fld>
            <a:endParaRPr lang="en-US" altLang="en-US"/>
          </a:p>
        </p:txBody>
      </p:sp>
    </p:spTree>
    <p:extLst>
      <p:ext uri="{BB962C8B-B14F-4D97-AF65-F5344CB8AC3E}">
        <p14:creationId xmlns:p14="http://schemas.microsoft.com/office/powerpoint/2010/main" val="423373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6523" y="4388013"/>
            <a:ext cx="5093508" cy="4588659"/>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42</a:t>
            </a:fld>
            <a:endParaRPr lang="en-US" altLang="en-US"/>
          </a:p>
        </p:txBody>
      </p:sp>
    </p:spTree>
    <p:extLst>
      <p:ext uri="{BB962C8B-B14F-4D97-AF65-F5344CB8AC3E}">
        <p14:creationId xmlns:p14="http://schemas.microsoft.com/office/powerpoint/2010/main" val="225073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3499519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24CE-C6DB-0B0A-6796-1608FBACB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2CF2B7-BF71-4295-ACBE-4C8129F93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4771B5-0F48-DE03-97F2-AC6B248BDAEB}"/>
              </a:ext>
            </a:extLst>
          </p:cNvPr>
          <p:cNvSpPr>
            <a:spLocks noGrp="1"/>
          </p:cNvSpPr>
          <p:nvPr>
            <p:ph type="body" idx="1"/>
          </p:nvPr>
        </p:nvSpPr>
        <p:spPr/>
        <p:txBody>
          <a:bodyPr/>
          <a:lstStyle/>
          <a:p>
            <a:endParaRPr lang="en-IN" dirty="0"/>
          </a:p>
        </p:txBody>
      </p:sp>
      <p:sp>
        <p:nvSpPr>
          <p:cNvPr id="4" name="Footer Placeholder 3">
            <a:extLst>
              <a:ext uri="{FF2B5EF4-FFF2-40B4-BE49-F238E27FC236}">
                <a16:creationId xmlns:a16="http://schemas.microsoft.com/office/drawing/2014/main" id="{BA991C4B-3C68-003F-7A1C-89F6706ED0F4}"/>
              </a:ext>
            </a:extLst>
          </p:cNvPr>
          <p:cNvSpPr>
            <a:spLocks noGrp="1"/>
          </p:cNvSpPr>
          <p:nvPr>
            <p:ph type="ftr" sz="quarter" idx="4"/>
          </p:nvPr>
        </p:nvSpPr>
        <p:spPr/>
        <p:txBody>
          <a:bodyPr/>
          <a:lstStyle/>
          <a:p>
            <a:r>
              <a:rPr lang="en-IN" dirty="0"/>
              <a:t>CA Rutvik Sanghvi</a:t>
            </a:r>
          </a:p>
        </p:txBody>
      </p:sp>
      <p:sp>
        <p:nvSpPr>
          <p:cNvPr id="5" name="Slide Number Placeholder 4">
            <a:extLst>
              <a:ext uri="{FF2B5EF4-FFF2-40B4-BE49-F238E27FC236}">
                <a16:creationId xmlns:a16="http://schemas.microsoft.com/office/drawing/2014/main" id="{B17D6D1A-9972-B384-9F48-5296B13E6CB2}"/>
              </a:ext>
            </a:extLst>
          </p:cNvPr>
          <p:cNvSpPr>
            <a:spLocks noGrp="1"/>
          </p:cNvSpPr>
          <p:nvPr>
            <p:ph type="sldNum" sz="quarter" idx="5"/>
          </p:nvPr>
        </p:nvSpPr>
        <p:spPr/>
        <p:txBody>
          <a:bodyPr/>
          <a:lstStyle/>
          <a:p>
            <a:fld id="{7B8462D1-F76E-4099-85FE-8C29533E5CC4}" type="slidenum">
              <a:rPr lang="en-IN" smtClean="0"/>
              <a:t>43</a:t>
            </a:fld>
            <a:endParaRPr lang="en-IN" dirty="0"/>
          </a:p>
        </p:txBody>
      </p:sp>
    </p:spTree>
    <p:extLst>
      <p:ext uri="{BB962C8B-B14F-4D97-AF65-F5344CB8AC3E}">
        <p14:creationId xmlns:p14="http://schemas.microsoft.com/office/powerpoint/2010/main" val="2202253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96CC-7CFC-E459-DF3A-62B2E1845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4F772-BCCB-3F98-3FA2-051FC5627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8F1F9-AD99-81DD-10B7-4C1B06132F61}"/>
              </a:ext>
            </a:extLst>
          </p:cNvPr>
          <p:cNvSpPr>
            <a:spLocks noGrp="1"/>
          </p:cNvSpPr>
          <p:nvPr>
            <p:ph type="body" idx="1"/>
          </p:nvPr>
        </p:nvSpPr>
        <p:spPr>
          <a:xfrm>
            <a:off x="926523" y="4388013"/>
            <a:ext cx="5093508" cy="4588659"/>
          </a:xfrm>
        </p:spPr>
        <p:txBody>
          <a:bodyPr>
            <a:normAutofit/>
          </a:bodyPr>
          <a:lstStyle/>
          <a:p>
            <a:endParaRPr lang="en-IN" dirty="0"/>
          </a:p>
        </p:txBody>
      </p:sp>
      <p:sp>
        <p:nvSpPr>
          <p:cNvPr id="4" name="Slide Number Placeholder 3">
            <a:extLst>
              <a:ext uri="{FF2B5EF4-FFF2-40B4-BE49-F238E27FC236}">
                <a16:creationId xmlns:a16="http://schemas.microsoft.com/office/drawing/2014/main" id="{A487C22E-7023-3EF5-2803-B9E7F93E8909}"/>
              </a:ext>
            </a:extLst>
          </p:cNvPr>
          <p:cNvSpPr>
            <a:spLocks noGrp="1"/>
          </p:cNvSpPr>
          <p:nvPr>
            <p:ph type="sldNum" sz="quarter" idx="10"/>
          </p:nvPr>
        </p:nvSpPr>
        <p:spPr/>
        <p:txBody>
          <a:bodyPr/>
          <a:lstStyle/>
          <a:p>
            <a:fld id="{E811CF4D-E6F8-40DE-A4F6-12F98B97D764}" type="slidenum">
              <a:rPr lang="en-US" altLang="en-US" smtClean="0"/>
              <a:pPr/>
              <a:t>44</a:t>
            </a:fld>
            <a:endParaRPr lang="en-US" altLang="en-US"/>
          </a:p>
        </p:txBody>
      </p:sp>
    </p:spTree>
    <p:extLst>
      <p:ext uri="{BB962C8B-B14F-4D97-AF65-F5344CB8AC3E}">
        <p14:creationId xmlns:p14="http://schemas.microsoft.com/office/powerpoint/2010/main" val="2144848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56490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46</a:t>
            </a:fld>
            <a:endParaRPr lang="en-US" altLang="en-US"/>
          </a:p>
        </p:txBody>
      </p:sp>
    </p:spTree>
    <p:extLst>
      <p:ext uri="{BB962C8B-B14F-4D97-AF65-F5344CB8AC3E}">
        <p14:creationId xmlns:p14="http://schemas.microsoft.com/office/powerpoint/2010/main" val="4202609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3738"/>
            <a:ext cx="4614863" cy="3462337"/>
          </a:xfrm>
          <a:prstGeom prst="rect">
            <a:avLst/>
          </a:prstGeo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a:t>CA Rutvik Sanghvi</a:t>
            </a:r>
            <a:endParaRPr lang="en-IN" dirty="0"/>
          </a:p>
        </p:txBody>
      </p:sp>
      <p:sp>
        <p:nvSpPr>
          <p:cNvPr id="5" name="Slide Number Placeholder 4"/>
          <p:cNvSpPr>
            <a:spLocks noGrp="1"/>
          </p:cNvSpPr>
          <p:nvPr>
            <p:ph type="sldNum" sz="quarter" idx="5"/>
          </p:nvPr>
        </p:nvSpPr>
        <p:spPr/>
        <p:txBody>
          <a:bodyPr/>
          <a:lstStyle/>
          <a:p>
            <a:fld id="{7B8462D1-F76E-4099-85FE-8C29533E5CC4}" type="slidenum">
              <a:rPr lang="en-IN" smtClean="0"/>
              <a:t>47</a:t>
            </a:fld>
            <a:endParaRPr lang="en-IN" dirty="0"/>
          </a:p>
        </p:txBody>
      </p:sp>
    </p:spTree>
    <p:extLst>
      <p:ext uri="{BB962C8B-B14F-4D97-AF65-F5344CB8AC3E}">
        <p14:creationId xmlns:p14="http://schemas.microsoft.com/office/powerpoint/2010/main" val="3894174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3738"/>
            <a:ext cx="4614863" cy="3462337"/>
          </a:xfrm>
          <a:prstGeom prst="rect">
            <a:avLst/>
          </a:prstGeo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a:t>CA Rutvik Sanghvi</a:t>
            </a:r>
            <a:endParaRPr lang="en-IN" dirty="0"/>
          </a:p>
        </p:txBody>
      </p:sp>
      <p:sp>
        <p:nvSpPr>
          <p:cNvPr id="5" name="Slide Number Placeholder 4"/>
          <p:cNvSpPr>
            <a:spLocks noGrp="1"/>
          </p:cNvSpPr>
          <p:nvPr>
            <p:ph type="sldNum" sz="quarter" idx="5"/>
          </p:nvPr>
        </p:nvSpPr>
        <p:spPr/>
        <p:txBody>
          <a:bodyPr/>
          <a:lstStyle/>
          <a:p>
            <a:fld id="{7B8462D1-F76E-4099-85FE-8C29533E5CC4}" type="slidenum">
              <a:rPr lang="en-IN" smtClean="0"/>
              <a:t>48</a:t>
            </a:fld>
            <a:endParaRPr lang="en-IN" dirty="0"/>
          </a:p>
        </p:txBody>
      </p:sp>
    </p:spTree>
    <p:extLst>
      <p:ext uri="{BB962C8B-B14F-4D97-AF65-F5344CB8AC3E}">
        <p14:creationId xmlns:p14="http://schemas.microsoft.com/office/powerpoint/2010/main" val="254976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49</a:t>
            </a:fld>
            <a:endParaRPr lang="en-US" altLang="en-US"/>
          </a:p>
        </p:txBody>
      </p:sp>
    </p:spTree>
    <p:extLst>
      <p:ext uri="{BB962C8B-B14F-4D97-AF65-F5344CB8AC3E}">
        <p14:creationId xmlns:p14="http://schemas.microsoft.com/office/powerpoint/2010/main" val="2448893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3738"/>
            <a:ext cx="4614863" cy="3462337"/>
          </a:xfrm>
          <a:prstGeom prst="rect">
            <a:avLst/>
          </a:prstGeo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dirty="0"/>
              <a:t>CA Rutvik Sanghvi</a:t>
            </a:r>
          </a:p>
        </p:txBody>
      </p:sp>
      <p:sp>
        <p:nvSpPr>
          <p:cNvPr id="5" name="Slide Number Placeholder 4"/>
          <p:cNvSpPr>
            <a:spLocks noGrp="1"/>
          </p:cNvSpPr>
          <p:nvPr>
            <p:ph type="sldNum" sz="quarter" idx="5"/>
          </p:nvPr>
        </p:nvSpPr>
        <p:spPr/>
        <p:txBody>
          <a:bodyPr/>
          <a:lstStyle/>
          <a:p>
            <a:fld id="{7B8462D1-F76E-4099-85FE-8C29533E5CC4}" type="slidenum">
              <a:rPr lang="en-IN" smtClean="0"/>
              <a:t>50</a:t>
            </a:fld>
            <a:endParaRPr lang="en-IN" dirty="0"/>
          </a:p>
        </p:txBody>
      </p:sp>
    </p:spTree>
    <p:extLst>
      <p:ext uri="{BB962C8B-B14F-4D97-AF65-F5344CB8AC3E}">
        <p14:creationId xmlns:p14="http://schemas.microsoft.com/office/powerpoint/2010/main" val="2232472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51</a:t>
            </a:fld>
            <a:endParaRPr lang="en-US" altLang="en-US"/>
          </a:p>
        </p:txBody>
      </p:sp>
    </p:spTree>
    <p:extLst>
      <p:ext uri="{BB962C8B-B14F-4D97-AF65-F5344CB8AC3E}">
        <p14:creationId xmlns:p14="http://schemas.microsoft.com/office/powerpoint/2010/main" val="4206080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A3A9B-4F59-783F-DDA1-CA0BB8C73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55933-9BBA-91C5-2CAE-0710CD9CE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40B05-3B66-F834-F889-B34887663E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BF1CC0-A16D-AE57-CC82-D25A900DDB16}"/>
              </a:ext>
            </a:extLst>
          </p:cNvPr>
          <p:cNvSpPr>
            <a:spLocks noGrp="1"/>
          </p:cNvSpPr>
          <p:nvPr>
            <p:ph type="sldNum" sz="quarter" idx="10"/>
          </p:nvPr>
        </p:nvSpPr>
        <p:spPr/>
        <p:txBody>
          <a:bodyPr/>
          <a:lstStyle/>
          <a:p>
            <a:fld id="{E811CF4D-E6F8-40DE-A4F6-12F98B97D764}" type="slidenum">
              <a:rPr lang="en-US" altLang="en-US" smtClean="0"/>
              <a:pPr/>
              <a:t>52</a:t>
            </a:fld>
            <a:endParaRPr lang="en-US" altLang="en-US"/>
          </a:p>
        </p:txBody>
      </p:sp>
    </p:spTree>
    <p:extLst>
      <p:ext uri="{BB962C8B-B14F-4D97-AF65-F5344CB8AC3E}">
        <p14:creationId xmlns:p14="http://schemas.microsoft.com/office/powerpoint/2010/main" val="316212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3748664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038" y="198438"/>
            <a:ext cx="4356100" cy="3267075"/>
          </a:xfrm>
        </p:spPr>
      </p:sp>
      <p:sp>
        <p:nvSpPr>
          <p:cNvPr id="3" name="Notes Placeholder 2"/>
          <p:cNvSpPr>
            <a:spLocks noGrp="1"/>
          </p:cNvSpPr>
          <p:nvPr>
            <p:ph type="body" idx="1"/>
          </p:nvPr>
        </p:nvSpPr>
        <p:spPr>
          <a:xfrm>
            <a:off x="0" y="3569222"/>
            <a:ext cx="6846963" cy="5664644"/>
          </a:xfrm>
        </p:spPr>
        <p:txBody>
          <a:bodyPr>
            <a:normAutofit/>
          </a:bodyPr>
          <a:lstStyle/>
          <a:p>
            <a:pPr lvl="0"/>
            <a:endParaRPr lang="en-IN" dirty="0"/>
          </a:p>
        </p:txBody>
      </p:sp>
      <p:sp>
        <p:nvSpPr>
          <p:cNvPr id="4" name="Slide Number Placeholder 3"/>
          <p:cNvSpPr>
            <a:spLocks noGrp="1"/>
          </p:cNvSpPr>
          <p:nvPr>
            <p:ph type="sldNum" sz="quarter" idx="10"/>
          </p:nvPr>
        </p:nvSpPr>
        <p:spPr/>
        <p:txBody>
          <a:bodyPr/>
          <a:lstStyle/>
          <a:p>
            <a:fld id="{50F930AD-EFE6-4D42-8EAD-D20162814100}" type="slidenum">
              <a:rPr lang="en-IN" smtClean="0"/>
              <a:t>53</a:t>
            </a:fld>
            <a:endParaRPr lang="en-IN" dirty="0"/>
          </a:p>
        </p:txBody>
      </p:sp>
    </p:spTree>
    <p:extLst>
      <p:ext uri="{BB962C8B-B14F-4D97-AF65-F5344CB8AC3E}">
        <p14:creationId xmlns:p14="http://schemas.microsoft.com/office/powerpoint/2010/main" val="1394283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54</a:t>
            </a:fld>
            <a:endParaRPr lang="en-US" altLang="en-US"/>
          </a:p>
        </p:txBody>
      </p:sp>
    </p:spTree>
    <p:extLst>
      <p:ext uri="{BB962C8B-B14F-4D97-AF65-F5344CB8AC3E}">
        <p14:creationId xmlns:p14="http://schemas.microsoft.com/office/powerpoint/2010/main" val="1050799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55</a:t>
            </a:fld>
            <a:endParaRPr lang="en-US" altLang="en-US"/>
          </a:p>
        </p:txBody>
      </p:sp>
    </p:spTree>
    <p:extLst>
      <p:ext uri="{BB962C8B-B14F-4D97-AF65-F5344CB8AC3E}">
        <p14:creationId xmlns:p14="http://schemas.microsoft.com/office/powerpoint/2010/main" val="3040547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56</a:t>
            </a:fld>
            <a:endParaRPr lang="en-US" altLang="en-US"/>
          </a:p>
        </p:txBody>
      </p:sp>
    </p:spTree>
    <p:extLst>
      <p:ext uri="{BB962C8B-B14F-4D97-AF65-F5344CB8AC3E}">
        <p14:creationId xmlns:p14="http://schemas.microsoft.com/office/powerpoint/2010/main" val="3453393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F7DF-A584-159F-3490-0FBDC2F68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5E615-0653-440F-3265-4A8ECF8FC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E6DEA-F2D5-AE65-6661-4E4C449F39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0227A8-5B22-A682-C86E-7542AB1B775D}"/>
              </a:ext>
            </a:extLst>
          </p:cNvPr>
          <p:cNvSpPr>
            <a:spLocks noGrp="1"/>
          </p:cNvSpPr>
          <p:nvPr>
            <p:ph type="sldNum" sz="quarter" idx="10"/>
          </p:nvPr>
        </p:nvSpPr>
        <p:spPr/>
        <p:txBody>
          <a:bodyPr/>
          <a:lstStyle/>
          <a:p>
            <a:fld id="{E811CF4D-E6F8-40DE-A4F6-12F98B97D764}" type="slidenum">
              <a:rPr lang="en-US" altLang="en-US" smtClean="0"/>
              <a:pPr/>
              <a:t>57</a:t>
            </a:fld>
            <a:endParaRPr lang="en-US" altLang="en-US"/>
          </a:p>
        </p:txBody>
      </p:sp>
    </p:spTree>
    <p:extLst>
      <p:ext uri="{BB962C8B-B14F-4D97-AF65-F5344CB8AC3E}">
        <p14:creationId xmlns:p14="http://schemas.microsoft.com/office/powerpoint/2010/main" val="27842391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58</a:t>
            </a:fld>
            <a:endParaRPr lang="en-US" altLang="en-US"/>
          </a:p>
        </p:txBody>
      </p:sp>
    </p:spTree>
    <p:extLst>
      <p:ext uri="{BB962C8B-B14F-4D97-AF65-F5344CB8AC3E}">
        <p14:creationId xmlns:p14="http://schemas.microsoft.com/office/powerpoint/2010/main" val="1564235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59</a:t>
            </a:fld>
            <a:endParaRPr lang="en-US" altLang="en-US"/>
          </a:p>
        </p:txBody>
      </p:sp>
    </p:spTree>
    <p:extLst>
      <p:ext uri="{BB962C8B-B14F-4D97-AF65-F5344CB8AC3E}">
        <p14:creationId xmlns:p14="http://schemas.microsoft.com/office/powerpoint/2010/main" val="1455025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60</a:t>
            </a:fld>
            <a:endParaRPr lang="en-US" altLang="en-US" dirty="0"/>
          </a:p>
        </p:txBody>
      </p:sp>
    </p:spTree>
    <p:extLst>
      <p:ext uri="{BB962C8B-B14F-4D97-AF65-F5344CB8AC3E}">
        <p14:creationId xmlns:p14="http://schemas.microsoft.com/office/powerpoint/2010/main" val="17382268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60806D7-4D6B-46F8-8FEB-F040DF1BA8BC}"/>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1885245F-0D67-4529-A92E-9418C02574F9}"/>
              </a:ext>
            </a:extLst>
          </p:cNvPr>
          <p:cNvSpPr>
            <a:spLocks noGrp="1"/>
          </p:cNvSpPr>
          <p:nvPr>
            <p:ph type="body" idx="1"/>
          </p:nvPr>
        </p:nvSpPr>
        <p:spPr>
          <a:xfrm>
            <a:off x="868887" y="4564483"/>
            <a:ext cx="4776665" cy="4912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
        <p:nvSpPr>
          <p:cNvPr id="66564" name="Slide Number Placeholder 3">
            <a:extLst>
              <a:ext uri="{FF2B5EF4-FFF2-40B4-BE49-F238E27FC236}">
                <a16:creationId xmlns:a16="http://schemas.microsoft.com/office/drawing/2014/main" id="{0EC4BE52-F976-42AE-BE95-55D1D30E9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16130" indent="-275434">
              <a:defRPr>
                <a:solidFill>
                  <a:schemeClr val="tx1"/>
                </a:solidFill>
                <a:latin typeface="Book Antiqua" panose="02040602050305030304" pitchFamily="18" charset="0"/>
              </a:defRPr>
            </a:lvl2pPr>
            <a:lvl3pPr marL="1101738" indent="-220348">
              <a:defRPr>
                <a:solidFill>
                  <a:schemeClr val="tx1"/>
                </a:solidFill>
                <a:latin typeface="Book Antiqua" panose="02040602050305030304" pitchFamily="18" charset="0"/>
              </a:defRPr>
            </a:lvl3pPr>
            <a:lvl4pPr marL="1542433" indent="-220348">
              <a:defRPr>
                <a:solidFill>
                  <a:schemeClr val="tx1"/>
                </a:solidFill>
                <a:latin typeface="Book Antiqua" panose="02040602050305030304" pitchFamily="18" charset="0"/>
              </a:defRPr>
            </a:lvl4pPr>
            <a:lvl5pPr marL="1983128" indent="-220348">
              <a:defRPr>
                <a:solidFill>
                  <a:schemeClr val="tx1"/>
                </a:solidFill>
                <a:latin typeface="Book Antiqua" panose="02040602050305030304" pitchFamily="18" charset="0"/>
              </a:defRPr>
            </a:lvl5pPr>
            <a:lvl6pPr marL="2423823" indent="-220348" fontAlgn="base">
              <a:spcBef>
                <a:spcPct val="0"/>
              </a:spcBef>
              <a:spcAft>
                <a:spcPct val="0"/>
              </a:spcAft>
              <a:defRPr>
                <a:solidFill>
                  <a:schemeClr val="tx1"/>
                </a:solidFill>
                <a:latin typeface="Book Antiqua" panose="02040602050305030304" pitchFamily="18" charset="0"/>
              </a:defRPr>
            </a:lvl6pPr>
            <a:lvl7pPr marL="2864518" indent="-220348" fontAlgn="base">
              <a:spcBef>
                <a:spcPct val="0"/>
              </a:spcBef>
              <a:spcAft>
                <a:spcPct val="0"/>
              </a:spcAft>
              <a:defRPr>
                <a:solidFill>
                  <a:schemeClr val="tx1"/>
                </a:solidFill>
                <a:latin typeface="Book Antiqua" panose="02040602050305030304" pitchFamily="18" charset="0"/>
              </a:defRPr>
            </a:lvl7pPr>
            <a:lvl8pPr marL="3305213" indent="-220348" fontAlgn="base">
              <a:spcBef>
                <a:spcPct val="0"/>
              </a:spcBef>
              <a:spcAft>
                <a:spcPct val="0"/>
              </a:spcAft>
              <a:defRPr>
                <a:solidFill>
                  <a:schemeClr val="tx1"/>
                </a:solidFill>
                <a:latin typeface="Book Antiqua" panose="02040602050305030304" pitchFamily="18" charset="0"/>
              </a:defRPr>
            </a:lvl8pPr>
            <a:lvl9pPr marL="3745908" indent="-220348"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fld id="{F51C712A-D859-429C-BFA1-2F915FF828F8}" type="slidenum">
              <a:rPr lang="en-US" altLang="en-US" smtClean="0">
                <a:latin typeface="Arial" panose="020B0604020202020204" pitchFamily="34" charset="0"/>
              </a:rPr>
              <a:pPr fontAlgn="base">
                <a:spcBef>
                  <a:spcPct val="0"/>
                </a:spcBef>
                <a:spcAft>
                  <a:spcPct val="0"/>
                </a:spcAft>
              </a:pPr>
              <a:t>61</a:t>
            </a:fld>
            <a:endParaRPr lang="en-US" altLang="en-US">
              <a:latin typeface="Arial" panose="020B0604020202020204" pitchFamily="34" charset="0"/>
            </a:endParaRPr>
          </a:p>
        </p:txBody>
      </p:sp>
    </p:spTree>
    <p:extLst>
      <p:ext uri="{BB962C8B-B14F-4D97-AF65-F5344CB8AC3E}">
        <p14:creationId xmlns:p14="http://schemas.microsoft.com/office/powerpoint/2010/main" val="1817158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62</a:t>
            </a:fld>
            <a:endParaRPr lang="en-US" altLang="en-US"/>
          </a:p>
        </p:txBody>
      </p:sp>
    </p:spTree>
    <p:extLst>
      <p:ext uri="{BB962C8B-B14F-4D97-AF65-F5344CB8AC3E}">
        <p14:creationId xmlns:p14="http://schemas.microsoft.com/office/powerpoint/2010/main" val="383456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4250718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F337392-5CAA-4E09-9FCE-59BCE58B2C5D}"/>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84F7012F-8C75-4CFB-9DAB-6BB2EE4E550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a:extLst>
              <a:ext uri="{FF2B5EF4-FFF2-40B4-BE49-F238E27FC236}">
                <a16:creationId xmlns:a16="http://schemas.microsoft.com/office/drawing/2014/main" id="{2441CD53-55EC-49E7-966D-08E90271E5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16130" indent="-275434">
              <a:defRPr>
                <a:solidFill>
                  <a:schemeClr val="tx1"/>
                </a:solidFill>
                <a:latin typeface="Book Antiqua" panose="02040602050305030304" pitchFamily="18" charset="0"/>
              </a:defRPr>
            </a:lvl2pPr>
            <a:lvl3pPr marL="1101738" indent="-220348">
              <a:defRPr>
                <a:solidFill>
                  <a:schemeClr val="tx1"/>
                </a:solidFill>
                <a:latin typeface="Book Antiqua" panose="02040602050305030304" pitchFamily="18" charset="0"/>
              </a:defRPr>
            </a:lvl3pPr>
            <a:lvl4pPr marL="1542433" indent="-220348">
              <a:defRPr>
                <a:solidFill>
                  <a:schemeClr val="tx1"/>
                </a:solidFill>
                <a:latin typeface="Book Antiqua" panose="02040602050305030304" pitchFamily="18" charset="0"/>
              </a:defRPr>
            </a:lvl4pPr>
            <a:lvl5pPr marL="1983128" indent="-220348">
              <a:defRPr>
                <a:solidFill>
                  <a:schemeClr val="tx1"/>
                </a:solidFill>
                <a:latin typeface="Book Antiqua" panose="02040602050305030304" pitchFamily="18" charset="0"/>
              </a:defRPr>
            </a:lvl5pPr>
            <a:lvl6pPr marL="2423823" indent="-220348" fontAlgn="base">
              <a:spcBef>
                <a:spcPct val="0"/>
              </a:spcBef>
              <a:spcAft>
                <a:spcPct val="0"/>
              </a:spcAft>
              <a:defRPr>
                <a:solidFill>
                  <a:schemeClr val="tx1"/>
                </a:solidFill>
                <a:latin typeface="Book Antiqua" panose="02040602050305030304" pitchFamily="18" charset="0"/>
              </a:defRPr>
            </a:lvl6pPr>
            <a:lvl7pPr marL="2864518" indent="-220348" fontAlgn="base">
              <a:spcBef>
                <a:spcPct val="0"/>
              </a:spcBef>
              <a:spcAft>
                <a:spcPct val="0"/>
              </a:spcAft>
              <a:defRPr>
                <a:solidFill>
                  <a:schemeClr val="tx1"/>
                </a:solidFill>
                <a:latin typeface="Book Antiqua" panose="02040602050305030304" pitchFamily="18" charset="0"/>
              </a:defRPr>
            </a:lvl7pPr>
            <a:lvl8pPr marL="3305213" indent="-220348" fontAlgn="base">
              <a:spcBef>
                <a:spcPct val="0"/>
              </a:spcBef>
              <a:spcAft>
                <a:spcPct val="0"/>
              </a:spcAft>
              <a:defRPr>
                <a:solidFill>
                  <a:schemeClr val="tx1"/>
                </a:solidFill>
                <a:latin typeface="Book Antiqua" panose="02040602050305030304" pitchFamily="18" charset="0"/>
              </a:defRPr>
            </a:lvl8pPr>
            <a:lvl9pPr marL="3745908" indent="-220348"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fld id="{A608129B-2673-435F-B78F-A1E955F38227}" type="slidenum">
              <a:rPr lang="en-US" altLang="en-US" smtClean="0">
                <a:latin typeface="Arial" panose="020B0604020202020204" pitchFamily="34" charset="0"/>
              </a:rPr>
              <a:pPr fontAlgn="base">
                <a:spcBef>
                  <a:spcPct val="0"/>
                </a:spcBef>
                <a:spcAft>
                  <a:spcPct val="0"/>
                </a:spcAft>
              </a:pPr>
              <a:t>63</a:t>
            </a:fld>
            <a:endParaRPr lang="en-US" altLang="en-US">
              <a:latin typeface="Arial" panose="020B0604020202020204" pitchFamily="34" charset="0"/>
            </a:endParaRPr>
          </a:p>
        </p:txBody>
      </p:sp>
    </p:spTree>
    <p:extLst>
      <p:ext uri="{BB962C8B-B14F-4D97-AF65-F5344CB8AC3E}">
        <p14:creationId xmlns:p14="http://schemas.microsoft.com/office/powerpoint/2010/main" val="3630040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64</a:t>
            </a:fld>
            <a:endParaRPr lang="en-US" altLang="en-US"/>
          </a:p>
        </p:txBody>
      </p:sp>
    </p:spTree>
    <p:extLst>
      <p:ext uri="{BB962C8B-B14F-4D97-AF65-F5344CB8AC3E}">
        <p14:creationId xmlns:p14="http://schemas.microsoft.com/office/powerpoint/2010/main" val="22636648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FB77DC7-07C1-4EFD-9A2D-8A44947DC3E2}"/>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9A03933C-58E2-4CCE-B17B-D642A0A8CD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4756" name="Slide Number Placeholder 3">
            <a:extLst>
              <a:ext uri="{FF2B5EF4-FFF2-40B4-BE49-F238E27FC236}">
                <a16:creationId xmlns:a16="http://schemas.microsoft.com/office/drawing/2014/main" id="{AAFEFD4D-610D-4814-9BE3-7F8168C329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defRPr>
            </a:lvl1pPr>
            <a:lvl2pPr marL="716130" indent="-275434">
              <a:defRPr>
                <a:solidFill>
                  <a:schemeClr val="tx1"/>
                </a:solidFill>
                <a:latin typeface="Book Antiqua" panose="02040602050305030304" pitchFamily="18" charset="0"/>
              </a:defRPr>
            </a:lvl2pPr>
            <a:lvl3pPr marL="1101738" indent="-220348">
              <a:defRPr>
                <a:solidFill>
                  <a:schemeClr val="tx1"/>
                </a:solidFill>
                <a:latin typeface="Book Antiqua" panose="02040602050305030304" pitchFamily="18" charset="0"/>
              </a:defRPr>
            </a:lvl3pPr>
            <a:lvl4pPr marL="1542433" indent="-220348">
              <a:defRPr>
                <a:solidFill>
                  <a:schemeClr val="tx1"/>
                </a:solidFill>
                <a:latin typeface="Book Antiqua" panose="02040602050305030304" pitchFamily="18" charset="0"/>
              </a:defRPr>
            </a:lvl4pPr>
            <a:lvl5pPr marL="1983128" indent="-220348">
              <a:defRPr>
                <a:solidFill>
                  <a:schemeClr val="tx1"/>
                </a:solidFill>
                <a:latin typeface="Book Antiqua" panose="02040602050305030304" pitchFamily="18" charset="0"/>
              </a:defRPr>
            </a:lvl5pPr>
            <a:lvl6pPr marL="2423823" indent="-220348" fontAlgn="base">
              <a:spcBef>
                <a:spcPct val="0"/>
              </a:spcBef>
              <a:spcAft>
                <a:spcPct val="0"/>
              </a:spcAft>
              <a:defRPr>
                <a:solidFill>
                  <a:schemeClr val="tx1"/>
                </a:solidFill>
                <a:latin typeface="Book Antiqua" panose="02040602050305030304" pitchFamily="18" charset="0"/>
              </a:defRPr>
            </a:lvl6pPr>
            <a:lvl7pPr marL="2864518" indent="-220348" fontAlgn="base">
              <a:spcBef>
                <a:spcPct val="0"/>
              </a:spcBef>
              <a:spcAft>
                <a:spcPct val="0"/>
              </a:spcAft>
              <a:defRPr>
                <a:solidFill>
                  <a:schemeClr val="tx1"/>
                </a:solidFill>
                <a:latin typeface="Book Antiqua" panose="02040602050305030304" pitchFamily="18" charset="0"/>
              </a:defRPr>
            </a:lvl7pPr>
            <a:lvl8pPr marL="3305213" indent="-220348" fontAlgn="base">
              <a:spcBef>
                <a:spcPct val="0"/>
              </a:spcBef>
              <a:spcAft>
                <a:spcPct val="0"/>
              </a:spcAft>
              <a:defRPr>
                <a:solidFill>
                  <a:schemeClr val="tx1"/>
                </a:solidFill>
                <a:latin typeface="Book Antiqua" panose="02040602050305030304" pitchFamily="18" charset="0"/>
              </a:defRPr>
            </a:lvl8pPr>
            <a:lvl9pPr marL="3745908" indent="-220348" fontAlgn="base">
              <a:spcBef>
                <a:spcPct val="0"/>
              </a:spcBef>
              <a:spcAft>
                <a:spcPct val="0"/>
              </a:spcAft>
              <a:defRPr>
                <a:solidFill>
                  <a:schemeClr val="tx1"/>
                </a:solidFill>
                <a:latin typeface="Book Antiqua" panose="02040602050305030304" pitchFamily="18" charset="0"/>
              </a:defRPr>
            </a:lvl9pPr>
          </a:lstStyle>
          <a:p>
            <a:pPr fontAlgn="base">
              <a:spcBef>
                <a:spcPct val="0"/>
              </a:spcBef>
              <a:spcAft>
                <a:spcPct val="0"/>
              </a:spcAft>
            </a:pPr>
            <a:fld id="{5FF84E1E-CEAB-4499-97BB-E458E7E71EA9}" type="slidenum">
              <a:rPr lang="en-US" altLang="en-US" smtClean="0">
                <a:latin typeface="Arial" panose="020B0604020202020204" pitchFamily="34" charset="0"/>
              </a:rPr>
              <a:pPr fontAlgn="base">
                <a:spcBef>
                  <a:spcPct val="0"/>
                </a:spcBef>
                <a:spcAft>
                  <a:spcPct val="0"/>
                </a:spcAft>
              </a:pPr>
              <a:t>65</a:t>
            </a:fld>
            <a:endParaRPr lang="en-US" altLang="en-US">
              <a:latin typeface="Arial" panose="020B0604020202020204" pitchFamily="34" charset="0"/>
            </a:endParaRPr>
          </a:p>
        </p:txBody>
      </p:sp>
    </p:spTree>
    <p:extLst>
      <p:ext uri="{BB962C8B-B14F-4D97-AF65-F5344CB8AC3E}">
        <p14:creationId xmlns:p14="http://schemas.microsoft.com/office/powerpoint/2010/main" val="22205476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66</a:t>
            </a:fld>
            <a:endParaRPr lang="en-US" altLang="en-US"/>
          </a:p>
        </p:txBody>
      </p:sp>
    </p:spTree>
    <p:extLst>
      <p:ext uri="{BB962C8B-B14F-4D97-AF65-F5344CB8AC3E}">
        <p14:creationId xmlns:p14="http://schemas.microsoft.com/office/powerpoint/2010/main" val="643220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11CF4D-E6F8-40DE-A4F6-12F98B97D764}" type="slidenum">
              <a:rPr lang="en-US" altLang="en-US" smtClean="0"/>
              <a:pPr/>
              <a:t>67</a:t>
            </a:fld>
            <a:endParaRPr lang="en-US" altLang="en-US"/>
          </a:p>
        </p:txBody>
      </p:sp>
    </p:spTree>
    <p:extLst>
      <p:ext uri="{BB962C8B-B14F-4D97-AF65-F5344CB8AC3E}">
        <p14:creationId xmlns:p14="http://schemas.microsoft.com/office/powerpoint/2010/main" val="31156750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91151-E589-6079-B7B2-A4CD5E360E3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C37DF0-F2DC-3D72-64E9-EC3EE769119A}"/>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2B1FA953-66BA-62D4-3601-2B5136C604B2}"/>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92542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F7099-242A-2D28-7307-18798D1423D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A4F237-CC5E-C9F6-F270-883534BBC2BB}"/>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D6963696-959F-01BA-8400-B6EE119D2206}"/>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121861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B2247-9E4E-7F99-17EB-40827EAA0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E387B-3594-D0FB-ECEA-909A7F0F5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97D8-4731-2BC9-AAC4-11867572FBAB}"/>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3680FC9-9E1E-51C0-F87D-EC007BE6FDF7}"/>
              </a:ext>
            </a:extLst>
          </p:cNvPr>
          <p:cNvSpPr>
            <a:spLocks noGrp="1"/>
          </p:cNvSpPr>
          <p:nvPr>
            <p:ph type="sldNum" sz="quarter" idx="10"/>
          </p:nvPr>
        </p:nvSpPr>
        <p:spPr/>
        <p:txBody>
          <a:bodyPr/>
          <a:lstStyle/>
          <a:p>
            <a:fld id="{E811CF4D-E6F8-40DE-A4F6-12F98B97D764}" type="slidenum">
              <a:rPr lang="en-US" altLang="en-US" smtClean="0"/>
              <a:pPr/>
              <a:t>75</a:t>
            </a:fld>
            <a:endParaRPr lang="en-US" altLang="en-US"/>
          </a:p>
        </p:txBody>
      </p:sp>
    </p:spTree>
    <p:extLst>
      <p:ext uri="{BB962C8B-B14F-4D97-AF65-F5344CB8AC3E}">
        <p14:creationId xmlns:p14="http://schemas.microsoft.com/office/powerpoint/2010/main" val="1432281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C7548-2FB8-B05B-1DBE-98317A33F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0048D-A363-AD6A-BA62-8B874CA00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A4E8F-D753-D459-85DF-FB2AEC44FE39}"/>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A59BE089-0EDE-60E3-54A6-DE69F2B697D9}"/>
              </a:ext>
            </a:extLst>
          </p:cNvPr>
          <p:cNvSpPr>
            <a:spLocks noGrp="1"/>
          </p:cNvSpPr>
          <p:nvPr>
            <p:ph type="sldNum" sz="quarter" idx="10"/>
          </p:nvPr>
        </p:nvSpPr>
        <p:spPr/>
        <p:txBody>
          <a:bodyPr/>
          <a:lstStyle/>
          <a:p>
            <a:fld id="{E811CF4D-E6F8-40DE-A4F6-12F98B97D764}" type="slidenum">
              <a:rPr lang="en-US" altLang="en-US" smtClean="0"/>
              <a:pPr/>
              <a:t>76</a:t>
            </a:fld>
            <a:endParaRPr lang="en-US" altLang="en-US"/>
          </a:p>
        </p:txBody>
      </p:sp>
    </p:spTree>
    <p:extLst>
      <p:ext uri="{BB962C8B-B14F-4D97-AF65-F5344CB8AC3E}">
        <p14:creationId xmlns:p14="http://schemas.microsoft.com/office/powerpoint/2010/main" val="4239423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A3D5-7B02-7901-46CC-CFBC90A3F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69025-F297-C978-C22E-0C36B3FC8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80818-DD3C-DE85-790C-CC6D2F474D4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EBDAD9A-EFD5-3E5C-9557-C6CB0EBCA94E}"/>
              </a:ext>
            </a:extLst>
          </p:cNvPr>
          <p:cNvSpPr>
            <a:spLocks noGrp="1"/>
          </p:cNvSpPr>
          <p:nvPr>
            <p:ph type="sldNum" sz="quarter" idx="10"/>
          </p:nvPr>
        </p:nvSpPr>
        <p:spPr/>
        <p:txBody>
          <a:bodyPr/>
          <a:lstStyle/>
          <a:p>
            <a:fld id="{E811CF4D-E6F8-40DE-A4F6-12F98B97D764}" type="slidenum">
              <a:rPr lang="en-US" altLang="en-US" smtClean="0"/>
              <a:pPr/>
              <a:t>77</a:t>
            </a:fld>
            <a:endParaRPr lang="en-US" altLang="en-US"/>
          </a:p>
        </p:txBody>
      </p:sp>
    </p:spTree>
    <p:extLst>
      <p:ext uri="{BB962C8B-B14F-4D97-AF65-F5344CB8AC3E}">
        <p14:creationId xmlns:p14="http://schemas.microsoft.com/office/powerpoint/2010/main" val="154339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21623199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8E197-0F88-E504-5052-249CA0EF7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A5210-AE6B-650F-D007-0BD74F1A0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4BB50-3ECE-FC0F-0E46-4E2BCCA8CED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8CFD8FE-828E-5F60-BAB8-58DA3D451D26}"/>
              </a:ext>
            </a:extLst>
          </p:cNvPr>
          <p:cNvSpPr>
            <a:spLocks noGrp="1"/>
          </p:cNvSpPr>
          <p:nvPr>
            <p:ph type="sldNum" sz="quarter" idx="10"/>
          </p:nvPr>
        </p:nvSpPr>
        <p:spPr/>
        <p:txBody>
          <a:bodyPr/>
          <a:lstStyle/>
          <a:p>
            <a:fld id="{E811CF4D-E6F8-40DE-A4F6-12F98B97D764}" type="slidenum">
              <a:rPr lang="en-US" altLang="en-US" smtClean="0"/>
              <a:pPr/>
              <a:t>78</a:t>
            </a:fld>
            <a:endParaRPr lang="en-US" altLang="en-US" dirty="0"/>
          </a:p>
        </p:txBody>
      </p:sp>
    </p:spTree>
    <p:extLst>
      <p:ext uri="{BB962C8B-B14F-4D97-AF65-F5344CB8AC3E}">
        <p14:creationId xmlns:p14="http://schemas.microsoft.com/office/powerpoint/2010/main" val="779076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BC6D-B5EF-9CAC-B8EA-A7F689343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133EC-4A95-B753-6414-16883C7E04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376AC-9FB2-51D2-1E27-A750C772A2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2B769F-ED8D-3EF2-B477-16711023466A}"/>
              </a:ext>
            </a:extLst>
          </p:cNvPr>
          <p:cNvSpPr>
            <a:spLocks noGrp="1"/>
          </p:cNvSpPr>
          <p:nvPr>
            <p:ph type="sldNum" sz="quarter" idx="10"/>
          </p:nvPr>
        </p:nvSpPr>
        <p:spPr/>
        <p:txBody>
          <a:bodyPr/>
          <a:lstStyle/>
          <a:p>
            <a:fld id="{E811CF4D-E6F8-40DE-A4F6-12F98B97D764}" type="slidenum">
              <a:rPr lang="en-US" altLang="en-US" smtClean="0"/>
              <a:pPr/>
              <a:t>79</a:t>
            </a:fld>
            <a:endParaRPr lang="en-US" altLang="en-US"/>
          </a:p>
        </p:txBody>
      </p:sp>
    </p:spTree>
    <p:extLst>
      <p:ext uri="{BB962C8B-B14F-4D97-AF65-F5344CB8AC3E}">
        <p14:creationId xmlns:p14="http://schemas.microsoft.com/office/powerpoint/2010/main" val="6593724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5F52E-8081-6A52-A640-1E60B5F77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A3904-2B3A-12EB-FE6C-140DE3DD1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4A191-2B06-3B16-1E68-1264F6793E75}"/>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854D03F4-B5E1-7A58-40F4-F950B8235DA1}"/>
              </a:ext>
            </a:extLst>
          </p:cNvPr>
          <p:cNvSpPr>
            <a:spLocks noGrp="1"/>
          </p:cNvSpPr>
          <p:nvPr>
            <p:ph type="sldNum" sz="quarter" idx="10"/>
          </p:nvPr>
        </p:nvSpPr>
        <p:spPr/>
        <p:txBody>
          <a:bodyPr/>
          <a:lstStyle/>
          <a:p>
            <a:fld id="{E811CF4D-E6F8-40DE-A4F6-12F98B97D764}" type="slidenum">
              <a:rPr lang="en-US" altLang="en-US" smtClean="0"/>
              <a:pPr/>
              <a:t>80</a:t>
            </a:fld>
            <a:endParaRPr lang="en-US" altLang="en-US"/>
          </a:p>
        </p:txBody>
      </p:sp>
    </p:spTree>
    <p:extLst>
      <p:ext uri="{BB962C8B-B14F-4D97-AF65-F5344CB8AC3E}">
        <p14:creationId xmlns:p14="http://schemas.microsoft.com/office/powerpoint/2010/main" val="13445406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78391-0DD5-F2D2-A0CA-02F0A2A0F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F4DF6-3001-4BDF-0E5C-EA9CB76B5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5E473-480C-59A7-4695-4039793FA78D}"/>
              </a:ext>
            </a:extLst>
          </p:cNvPr>
          <p:cNvSpPr>
            <a:spLocks noGrp="1"/>
          </p:cNvSpPr>
          <p:nvPr>
            <p:ph type="body" idx="1"/>
          </p:nvPr>
        </p:nvSpPr>
        <p:spPr/>
        <p:txBody>
          <a:bodyPr/>
          <a:lstStyle/>
          <a:p>
            <a:endParaRPr lang="en-US" altLang="en-US" dirty="0"/>
          </a:p>
        </p:txBody>
      </p:sp>
      <p:sp>
        <p:nvSpPr>
          <p:cNvPr id="4" name="Slide Number Placeholder 3">
            <a:extLst>
              <a:ext uri="{FF2B5EF4-FFF2-40B4-BE49-F238E27FC236}">
                <a16:creationId xmlns:a16="http://schemas.microsoft.com/office/drawing/2014/main" id="{CFEDAB6B-E045-587F-6E84-B8DF1A85D9A9}"/>
              </a:ext>
            </a:extLst>
          </p:cNvPr>
          <p:cNvSpPr>
            <a:spLocks noGrp="1"/>
          </p:cNvSpPr>
          <p:nvPr>
            <p:ph type="sldNum" sz="quarter" idx="10"/>
          </p:nvPr>
        </p:nvSpPr>
        <p:spPr/>
        <p:txBody>
          <a:bodyPr/>
          <a:lstStyle/>
          <a:p>
            <a:fld id="{E811CF4D-E6F8-40DE-A4F6-12F98B97D764}" type="slidenum">
              <a:rPr lang="en-US" altLang="en-US" smtClean="0"/>
              <a:pPr/>
              <a:t>81</a:t>
            </a:fld>
            <a:endParaRPr lang="en-US" altLang="en-US"/>
          </a:p>
        </p:txBody>
      </p:sp>
    </p:spTree>
    <p:extLst>
      <p:ext uri="{BB962C8B-B14F-4D97-AF65-F5344CB8AC3E}">
        <p14:creationId xmlns:p14="http://schemas.microsoft.com/office/powerpoint/2010/main" val="39324646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DCC3-027E-7C97-DB6C-19355E59A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3AA18-966F-FD9E-1CEA-D38532ADA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AA159-4886-9BF5-919C-3602D8FE504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F4EF6D0D-A87F-A1EC-E85D-41D71B46A21D}"/>
              </a:ext>
            </a:extLst>
          </p:cNvPr>
          <p:cNvSpPr>
            <a:spLocks noGrp="1"/>
          </p:cNvSpPr>
          <p:nvPr>
            <p:ph type="sldNum" sz="quarter" idx="5"/>
          </p:nvPr>
        </p:nvSpPr>
        <p:spPr/>
        <p:txBody>
          <a:bodyPr/>
          <a:lstStyle/>
          <a:p>
            <a:fld id="{E811CF4D-E6F8-40DE-A4F6-12F98B97D764}" type="slidenum">
              <a:rPr lang="en-US" altLang="en-US" smtClean="0"/>
              <a:pPr/>
              <a:t>82</a:t>
            </a:fld>
            <a:endParaRPr lang="en-US" altLang="en-US"/>
          </a:p>
        </p:txBody>
      </p:sp>
    </p:spTree>
    <p:extLst>
      <p:ext uri="{BB962C8B-B14F-4D97-AF65-F5344CB8AC3E}">
        <p14:creationId xmlns:p14="http://schemas.microsoft.com/office/powerpoint/2010/main" val="29991383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83</a:t>
            </a:fld>
            <a:endParaRPr lang="en-US" altLang="en-US"/>
          </a:p>
        </p:txBody>
      </p:sp>
    </p:spTree>
    <p:extLst>
      <p:ext uri="{BB962C8B-B14F-4D97-AF65-F5344CB8AC3E}">
        <p14:creationId xmlns:p14="http://schemas.microsoft.com/office/powerpoint/2010/main" val="31518832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84</a:t>
            </a:fld>
            <a:endParaRPr lang="en-US" altLang="en-US"/>
          </a:p>
        </p:txBody>
      </p:sp>
    </p:spTree>
    <p:extLst>
      <p:ext uri="{BB962C8B-B14F-4D97-AF65-F5344CB8AC3E}">
        <p14:creationId xmlns:p14="http://schemas.microsoft.com/office/powerpoint/2010/main" val="3632687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85</a:t>
            </a:fld>
            <a:endParaRPr lang="en-US" altLang="en-US"/>
          </a:p>
        </p:txBody>
      </p:sp>
    </p:spTree>
    <p:extLst>
      <p:ext uri="{BB962C8B-B14F-4D97-AF65-F5344CB8AC3E}">
        <p14:creationId xmlns:p14="http://schemas.microsoft.com/office/powerpoint/2010/main" val="33231890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D9EDE-3AD6-83FE-AD70-EF782E33E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835A8-1FE9-353E-3DBD-2635561BE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F69DA-A0FE-60E8-DE44-B8B35605127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DB1699E-27C3-ED46-6D35-0E01876ED3A7}"/>
              </a:ext>
            </a:extLst>
          </p:cNvPr>
          <p:cNvSpPr>
            <a:spLocks noGrp="1"/>
          </p:cNvSpPr>
          <p:nvPr>
            <p:ph type="sldNum" sz="quarter" idx="10"/>
          </p:nvPr>
        </p:nvSpPr>
        <p:spPr/>
        <p:txBody>
          <a:bodyPr/>
          <a:lstStyle/>
          <a:p>
            <a:fld id="{E811CF4D-E6F8-40DE-A4F6-12F98B97D764}" type="slidenum">
              <a:rPr lang="en-US" altLang="en-US" smtClean="0"/>
              <a:pPr/>
              <a:t>86</a:t>
            </a:fld>
            <a:endParaRPr lang="en-US" altLang="en-US"/>
          </a:p>
        </p:txBody>
      </p:sp>
    </p:spTree>
    <p:extLst>
      <p:ext uri="{BB962C8B-B14F-4D97-AF65-F5344CB8AC3E}">
        <p14:creationId xmlns:p14="http://schemas.microsoft.com/office/powerpoint/2010/main" val="370294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88</a:t>
            </a:fld>
            <a:endParaRPr lang="en-US" altLang="en-US"/>
          </a:p>
        </p:txBody>
      </p:sp>
    </p:spTree>
    <p:extLst>
      <p:ext uri="{BB962C8B-B14F-4D97-AF65-F5344CB8AC3E}">
        <p14:creationId xmlns:p14="http://schemas.microsoft.com/office/powerpoint/2010/main" val="410502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8B8E-006D-0F1B-2453-A023400FB3F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3BF1D6-8AD3-DBCF-7707-66A17841ABD0}"/>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20284888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604838"/>
            <a:ext cx="4556125" cy="3417887"/>
          </a:xfrm>
        </p:spPr>
      </p:sp>
      <p:sp>
        <p:nvSpPr>
          <p:cNvPr id="3" name="Notes Placeholder 2"/>
          <p:cNvSpPr>
            <a:spLocks noGrp="1"/>
          </p:cNvSpPr>
          <p:nvPr>
            <p:ph type="body" idx="1"/>
          </p:nvPr>
        </p:nvSpPr>
        <p:spPr>
          <a:xfrm>
            <a:off x="399057" y="4326340"/>
            <a:ext cx="6156934" cy="4555843"/>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0F930AD-EFE6-4D42-8EAD-D20162814100}" type="slidenum">
              <a:rPr lang="en-IN" smtClean="0"/>
              <a:t>89</a:t>
            </a:fld>
            <a:endParaRPr lang="en-IN" dirty="0"/>
          </a:p>
        </p:txBody>
      </p:sp>
    </p:spTree>
    <p:extLst>
      <p:ext uri="{BB962C8B-B14F-4D97-AF65-F5344CB8AC3E}">
        <p14:creationId xmlns:p14="http://schemas.microsoft.com/office/powerpoint/2010/main" val="40825945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xfrm>
            <a:off x="1162050" y="109538"/>
            <a:ext cx="4613275" cy="3460750"/>
          </a:xfrm>
          <a:ln/>
        </p:spPr>
      </p:sp>
      <p:sp>
        <p:nvSpPr>
          <p:cNvPr id="168963" name="Notes Placeholder 2"/>
          <p:cNvSpPr>
            <a:spLocks noGrp="1"/>
          </p:cNvSpPr>
          <p:nvPr>
            <p:ph type="body" idx="1"/>
          </p:nvPr>
        </p:nvSpPr>
        <p:spPr>
          <a:xfrm>
            <a:off x="188212" y="3214876"/>
            <a:ext cx="6536233" cy="57873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100">
                <a:solidFill>
                  <a:schemeClr val="tx1"/>
                </a:solidFill>
                <a:latin typeface="Arial" charset="0"/>
              </a:defRPr>
            </a:lvl1pPr>
            <a:lvl2pPr marL="721247" indent="-277402">
              <a:defRPr sz="3100">
                <a:solidFill>
                  <a:schemeClr val="tx1"/>
                </a:solidFill>
                <a:latin typeface="Arial" charset="0"/>
              </a:defRPr>
            </a:lvl2pPr>
            <a:lvl3pPr marL="1109610" indent="-221923">
              <a:defRPr sz="3100">
                <a:solidFill>
                  <a:schemeClr val="tx1"/>
                </a:solidFill>
                <a:latin typeface="Arial" charset="0"/>
              </a:defRPr>
            </a:lvl3pPr>
            <a:lvl4pPr marL="1553453" indent="-221923">
              <a:defRPr sz="3100">
                <a:solidFill>
                  <a:schemeClr val="tx1"/>
                </a:solidFill>
                <a:latin typeface="Arial" charset="0"/>
              </a:defRPr>
            </a:lvl4pPr>
            <a:lvl5pPr marL="1997297" indent="-221923">
              <a:defRPr sz="3100">
                <a:solidFill>
                  <a:schemeClr val="tx1"/>
                </a:solidFill>
                <a:latin typeface="Arial" charset="0"/>
              </a:defRPr>
            </a:lvl5pPr>
            <a:lvl6pPr marL="2441141" indent="-221923" eaLnBrk="0" fontAlgn="base" hangingPunct="0">
              <a:spcBef>
                <a:spcPct val="0"/>
              </a:spcBef>
              <a:spcAft>
                <a:spcPct val="0"/>
              </a:spcAft>
              <a:defRPr sz="3100">
                <a:solidFill>
                  <a:schemeClr val="tx1"/>
                </a:solidFill>
                <a:latin typeface="Arial" charset="0"/>
              </a:defRPr>
            </a:lvl6pPr>
            <a:lvl7pPr marL="2884985" indent="-221923" eaLnBrk="0" fontAlgn="base" hangingPunct="0">
              <a:spcBef>
                <a:spcPct val="0"/>
              </a:spcBef>
              <a:spcAft>
                <a:spcPct val="0"/>
              </a:spcAft>
              <a:defRPr sz="3100">
                <a:solidFill>
                  <a:schemeClr val="tx1"/>
                </a:solidFill>
                <a:latin typeface="Arial" charset="0"/>
              </a:defRPr>
            </a:lvl7pPr>
            <a:lvl8pPr marL="3328829" indent="-221923" eaLnBrk="0" fontAlgn="base" hangingPunct="0">
              <a:spcBef>
                <a:spcPct val="0"/>
              </a:spcBef>
              <a:spcAft>
                <a:spcPct val="0"/>
              </a:spcAft>
              <a:defRPr sz="3100">
                <a:solidFill>
                  <a:schemeClr val="tx1"/>
                </a:solidFill>
                <a:latin typeface="Arial" charset="0"/>
              </a:defRPr>
            </a:lvl8pPr>
            <a:lvl9pPr marL="3772672" indent="-221923" eaLnBrk="0" fontAlgn="base" hangingPunct="0">
              <a:spcBef>
                <a:spcPct val="0"/>
              </a:spcBef>
              <a:spcAft>
                <a:spcPct val="0"/>
              </a:spcAft>
              <a:defRPr sz="3100">
                <a:solidFill>
                  <a:schemeClr val="tx1"/>
                </a:solidFill>
                <a:latin typeface="Arial" charset="0"/>
              </a:defRPr>
            </a:lvl9pPr>
          </a:lstStyle>
          <a:p>
            <a:fld id="{0639BFCE-213D-4643-9225-508CFB8A0969}" type="slidenum">
              <a:rPr lang="en-US" altLang="en-US" sz="1200"/>
              <a:pPr/>
              <a:t>90</a:t>
            </a:fld>
            <a:endParaRPr lang="en-US" altLang="en-US" sz="1200"/>
          </a:p>
        </p:txBody>
      </p:sp>
    </p:spTree>
    <p:extLst>
      <p:ext uri="{BB962C8B-B14F-4D97-AF65-F5344CB8AC3E}">
        <p14:creationId xmlns:p14="http://schemas.microsoft.com/office/powerpoint/2010/main" val="22522301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736600"/>
            <a:ext cx="4502150" cy="33766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A94547-8E40-4E78-AC03-37EFFA927894}" type="slidenum">
              <a:rPr lang="en-US" smtClean="0"/>
              <a:pPr>
                <a:defRPr/>
              </a:pPr>
              <a:t>91</a:t>
            </a:fld>
            <a:endParaRPr lang="en-US"/>
          </a:p>
        </p:txBody>
      </p:sp>
    </p:spTree>
    <p:extLst>
      <p:ext uri="{BB962C8B-B14F-4D97-AF65-F5344CB8AC3E}">
        <p14:creationId xmlns:p14="http://schemas.microsoft.com/office/powerpoint/2010/main" val="20547535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736600"/>
            <a:ext cx="4502150" cy="3376613"/>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0046675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736600"/>
            <a:ext cx="4502150" cy="3376613"/>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1243194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100</a:t>
            </a:fld>
            <a:endParaRPr lang="en-US" altLang="en-US"/>
          </a:p>
        </p:txBody>
      </p:sp>
    </p:spTree>
    <p:extLst>
      <p:ext uri="{BB962C8B-B14F-4D97-AF65-F5344CB8AC3E}">
        <p14:creationId xmlns:p14="http://schemas.microsoft.com/office/powerpoint/2010/main" val="10901908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101</a:t>
            </a:fld>
            <a:endParaRPr lang="en-US" altLang="en-US"/>
          </a:p>
        </p:txBody>
      </p:sp>
    </p:spTree>
    <p:extLst>
      <p:ext uri="{BB962C8B-B14F-4D97-AF65-F5344CB8AC3E}">
        <p14:creationId xmlns:p14="http://schemas.microsoft.com/office/powerpoint/2010/main" val="2294688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17664-A736-4BA1-9EAD-A96D906E17CE}" type="slidenum">
              <a:rPr lang="en-IN">
                <a:cs typeface="Arial" charset="0"/>
              </a:rPr>
              <a:pPr fontAlgn="base">
                <a:spcBef>
                  <a:spcPct val="0"/>
                </a:spcBef>
                <a:spcAft>
                  <a:spcPct val="0"/>
                </a:spcAft>
              </a:pPr>
              <a:t>102</a:t>
            </a:fld>
            <a:endParaRPr lang="en-IN">
              <a:cs typeface="Arial" charset="0"/>
            </a:endParaRPr>
          </a:p>
        </p:txBody>
      </p:sp>
      <p:sp>
        <p:nvSpPr>
          <p:cNvPr id="163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IN">
                <a:cs typeface="Arial" charset="0"/>
              </a:rPr>
              <a:t>CA Rutvik Sanghvi</a:t>
            </a:r>
          </a:p>
        </p:txBody>
      </p:sp>
    </p:spTree>
    <p:extLst>
      <p:ext uri="{BB962C8B-B14F-4D97-AF65-F5344CB8AC3E}">
        <p14:creationId xmlns:p14="http://schemas.microsoft.com/office/powerpoint/2010/main" val="33727878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Answer by Ministry of External Affairs in Rajya Sabha to Question No. 2466 dated 10th August 2023</a:t>
            </a:r>
            <a:endParaRPr lang="en-IN" dirty="0"/>
          </a:p>
        </p:txBody>
      </p:sp>
    </p:spTree>
    <p:extLst>
      <p:ext uri="{BB962C8B-B14F-4D97-AF65-F5344CB8AC3E}">
        <p14:creationId xmlns:p14="http://schemas.microsoft.com/office/powerpoint/2010/main" val="12640443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0083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Tree>
    <p:extLst>
      <p:ext uri="{BB962C8B-B14F-4D97-AF65-F5344CB8AC3E}">
        <p14:creationId xmlns:p14="http://schemas.microsoft.com/office/powerpoint/2010/main" val="33942075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678641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17664-A736-4BA1-9EAD-A96D906E17CE}" type="slidenum">
              <a:rPr lang="en-IN">
                <a:cs typeface="Arial" charset="0"/>
              </a:rPr>
              <a:pPr fontAlgn="base">
                <a:spcBef>
                  <a:spcPct val="0"/>
                </a:spcBef>
                <a:spcAft>
                  <a:spcPct val="0"/>
                </a:spcAft>
              </a:pPr>
              <a:t>106</a:t>
            </a:fld>
            <a:endParaRPr lang="en-IN">
              <a:cs typeface="Arial" charset="0"/>
            </a:endParaRPr>
          </a:p>
        </p:txBody>
      </p:sp>
      <p:sp>
        <p:nvSpPr>
          <p:cNvPr id="163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IN">
                <a:cs typeface="Arial" charset="0"/>
              </a:rPr>
              <a:t>CA Rutvik Sanghvi</a:t>
            </a:r>
          </a:p>
        </p:txBody>
      </p:sp>
    </p:spTree>
    <p:extLst>
      <p:ext uri="{BB962C8B-B14F-4D97-AF65-F5344CB8AC3E}">
        <p14:creationId xmlns:p14="http://schemas.microsoft.com/office/powerpoint/2010/main" val="960681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191836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BB61F-EE00-776F-4635-764E1499B04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9512F2-E423-E345-035F-431CD0CA9FD4}"/>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76F0DBAF-B8EC-42A3-D078-7A6DF25F50CE}"/>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954241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210864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27744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BF4E1B-E390-4F37-BF4A-85F7B6A07DDF}"/>
              </a:ext>
            </a:extLst>
          </p:cNvPr>
          <p:cNvSpPr>
            <a:spLocks noGrp="1"/>
          </p:cNvSpPr>
          <p:nvPr>
            <p:ph type="ftr" sz="quarter" idx="4"/>
          </p:nvPr>
        </p:nvSpPr>
        <p:spPr/>
        <p:txBody>
          <a:bodyPr/>
          <a:lstStyle/>
          <a:p>
            <a:pPr>
              <a:defRPr/>
            </a:pPr>
            <a:r>
              <a:rPr lang="en-IN"/>
              <a:t>CA Rutvik Sanghvi</a:t>
            </a:r>
            <a:endParaRPr lang="en-IN" dirty="0"/>
          </a:p>
        </p:txBody>
      </p:sp>
      <p:sp>
        <p:nvSpPr>
          <p:cNvPr id="3" name="Notes Placeholder 2">
            <a:extLst>
              <a:ext uri="{FF2B5EF4-FFF2-40B4-BE49-F238E27FC236}">
                <a16:creationId xmlns:a16="http://schemas.microsoft.com/office/drawing/2014/main" id="{E293E3A4-8BE6-C883-A563-6124E2E468C0}"/>
              </a:ext>
            </a:extLst>
          </p:cNvPr>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593883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11CF4D-E6F8-40DE-A4F6-12F98B97D764}" type="slidenum">
              <a:rPr lang="en-US" altLang="en-US" smtClean="0"/>
              <a:pPr/>
              <a:t>112</a:t>
            </a:fld>
            <a:endParaRPr lang="en-US" altLang="en-US"/>
          </a:p>
        </p:txBody>
      </p:sp>
    </p:spTree>
    <p:extLst>
      <p:ext uri="{BB962C8B-B14F-4D97-AF65-F5344CB8AC3E}">
        <p14:creationId xmlns:p14="http://schemas.microsoft.com/office/powerpoint/2010/main" val="124880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9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noFill/>
        </p:spPr>
        <p:txBody>
          <a:bodyPr/>
          <a:lstStyle>
            <a:lvl1pPr>
              <a:defRPr>
                <a:latin typeface="+mj-lt"/>
                <a:cs typeface="Arial" pitchFamily="34" charset="0"/>
              </a:defRPr>
            </a:lvl1pPr>
          </a:lstStyle>
          <a:p>
            <a:r>
              <a:rPr lang="en-US" dirty="0"/>
              <a:t>Presentation</a:t>
            </a:r>
            <a:endParaRPr lang="en-IN" dirty="0"/>
          </a:p>
        </p:txBody>
      </p:sp>
      <p:sp>
        <p:nvSpPr>
          <p:cNvPr id="3" name="Subtitle 2"/>
          <p:cNvSpPr>
            <a:spLocks noGrp="1"/>
          </p:cNvSpPr>
          <p:nvPr>
            <p:ph type="subTitle" idx="1"/>
          </p:nvPr>
        </p:nvSpPr>
        <p:spPr>
          <a:xfrm>
            <a:off x="2059632" y="4293096"/>
            <a:ext cx="6400800" cy="1345704"/>
          </a:xfrm>
        </p:spPr>
        <p:txBody>
          <a:bodyPr/>
          <a:lstStyle>
            <a:lvl1pPr marL="0" indent="0" algn="r">
              <a:buNone/>
              <a:defRPr>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CA Bhavya Gandhi</a:t>
            </a:r>
          </a:p>
        </p:txBody>
      </p:sp>
      <p:sp>
        <p:nvSpPr>
          <p:cNvPr id="6" name="Slide Number Placeholder 5"/>
          <p:cNvSpPr>
            <a:spLocks noGrp="1"/>
          </p:cNvSpPr>
          <p:nvPr>
            <p:ph type="sldNum" sz="quarter" idx="12"/>
          </p:nvPr>
        </p:nvSpPr>
        <p:spPr/>
        <p:txBody>
          <a:bodyPr/>
          <a:lstStyle>
            <a:lvl1pPr>
              <a:defRPr sz="1200">
                <a:latin typeface="+mn-lt"/>
                <a:cs typeface="Arial" pitchFamily="34" charset="0"/>
              </a:defRPr>
            </a:lvl1pPr>
          </a:lstStyle>
          <a:p>
            <a:r>
              <a:rPr lang="en-US" altLang="en-US"/>
              <a:t>Slide No.: </a:t>
            </a:r>
            <a:fld id="{0BB302D4-8B6F-4DF4-AE14-A50D94B3375B}" type="slidenum">
              <a:rPr lang="en-US" altLang="en-US" smtClean="0"/>
              <a:pPr/>
              <a:t>‹#›</a:t>
            </a:fld>
            <a:endParaRPr lang="en-US" altLang="en-US" dirty="0"/>
          </a:p>
        </p:txBody>
      </p:sp>
    </p:spTree>
    <p:extLst>
      <p:ext uri="{BB962C8B-B14F-4D97-AF65-F5344CB8AC3E}">
        <p14:creationId xmlns:p14="http://schemas.microsoft.com/office/powerpoint/2010/main" val="8309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 Bhavya Gandhi</a:t>
            </a:r>
          </a:p>
        </p:txBody>
      </p:sp>
      <p:sp>
        <p:nvSpPr>
          <p:cNvPr id="6" name="Slide Number Placeholder 5"/>
          <p:cNvSpPr>
            <a:spLocks noGrp="1"/>
          </p:cNvSpPr>
          <p:nvPr>
            <p:ph type="sldNum" sz="quarter" idx="12"/>
          </p:nvPr>
        </p:nvSpPr>
        <p:spPr/>
        <p:txBody>
          <a:bodyPr/>
          <a:lstStyle>
            <a:lvl1pPr>
              <a:defRPr sz="1200"/>
            </a:lvl1pPr>
          </a:lstStyle>
          <a:p>
            <a:r>
              <a:rPr lang="en-US" altLang="en-US"/>
              <a:t>Slide No.: </a:t>
            </a:r>
            <a:fld id="{1F35567F-2592-415A-AE23-7D5302FF3836}" type="slidenum">
              <a:rPr lang="en-US" altLang="en-US" smtClean="0"/>
              <a:pPr/>
              <a:t>‹#›</a:t>
            </a:fld>
            <a:endParaRPr lang="en-US" altLang="en-US"/>
          </a:p>
        </p:txBody>
      </p:sp>
    </p:spTree>
    <p:extLst>
      <p:ext uri="{BB962C8B-B14F-4D97-AF65-F5344CB8AC3E}">
        <p14:creationId xmlns:p14="http://schemas.microsoft.com/office/powerpoint/2010/main" val="277631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 Bhavya Gandhi</a:t>
            </a:r>
          </a:p>
        </p:txBody>
      </p:sp>
      <p:sp>
        <p:nvSpPr>
          <p:cNvPr id="6" name="Slide Number Placeholder 5"/>
          <p:cNvSpPr>
            <a:spLocks noGrp="1"/>
          </p:cNvSpPr>
          <p:nvPr>
            <p:ph type="sldNum" sz="quarter" idx="12"/>
          </p:nvPr>
        </p:nvSpPr>
        <p:spPr/>
        <p:txBody>
          <a:bodyPr/>
          <a:lstStyle>
            <a:lvl1pPr>
              <a:defRPr sz="1200"/>
            </a:lvl1pPr>
          </a:lstStyle>
          <a:p>
            <a:r>
              <a:rPr lang="en-US" altLang="en-US"/>
              <a:t>Slide No.: </a:t>
            </a:r>
            <a:fld id="{478904C0-C7C7-40D0-A777-4251930C08CE}" type="slidenum">
              <a:rPr lang="en-US" altLang="en-US" smtClean="0"/>
              <a:pPr/>
              <a:t>‹#›</a:t>
            </a:fld>
            <a:endParaRPr lang="en-US" altLang="en-US" dirty="0"/>
          </a:p>
        </p:txBody>
      </p:sp>
    </p:spTree>
    <p:extLst>
      <p:ext uri="{BB962C8B-B14F-4D97-AF65-F5344CB8AC3E}">
        <p14:creationId xmlns:p14="http://schemas.microsoft.com/office/powerpoint/2010/main" val="2291377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9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noFill/>
        </p:spPr>
        <p:txBody>
          <a:bodyPr/>
          <a:lstStyle>
            <a:lvl1pPr>
              <a:defRPr>
                <a:latin typeface="+mj-lt"/>
                <a:cs typeface="Arial" pitchFamily="34" charset="0"/>
              </a:defRPr>
            </a:lvl1pPr>
          </a:lstStyle>
          <a:p>
            <a:r>
              <a:rPr lang="en-US" dirty="0"/>
              <a:t>Presentation</a:t>
            </a:r>
            <a:endParaRPr lang="en-IN" dirty="0"/>
          </a:p>
        </p:txBody>
      </p:sp>
      <p:sp>
        <p:nvSpPr>
          <p:cNvPr id="3" name="Subtitle 2"/>
          <p:cNvSpPr>
            <a:spLocks noGrp="1"/>
          </p:cNvSpPr>
          <p:nvPr>
            <p:ph type="subTitle" idx="1"/>
          </p:nvPr>
        </p:nvSpPr>
        <p:spPr>
          <a:xfrm>
            <a:off x="2059632" y="4293096"/>
            <a:ext cx="6400800" cy="1345704"/>
          </a:xfrm>
        </p:spPr>
        <p:txBody>
          <a:bodyPr/>
          <a:lstStyle>
            <a:lvl1pPr marL="0" indent="0" algn="r">
              <a:buNone/>
              <a:defRPr>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IN"/>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IN"/>
              <a:t>CA Bhavya Gandhi</a:t>
            </a:r>
          </a:p>
        </p:txBody>
      </p:sp>
      <p:sp>
        <p:nvSpPr>
          <p:cNvPr id="6" name="Slide Number Placeholder 5"/>
          <p:cNvSpPr>
            <a:spLocks noGrp="1"/>
          </p:cNvSpPr>
          <p:nvPr>
            <p:ph type="sldNum" sz="quarter" idx="12"/>
          </p:nvPr>
        </p:nvSpPr>
        <p:spPr/>
        <p:txBody>
          <a:bodyPr/>
          <a:lstStyle>
            <a:lvl1pPr>
              <a:defRPr sz="1200">
                <a:latin typeface="+mn-lt"/>
                <a:cs typeface="Arial" pitchFamily="34" charset="0"/>
              </a:defRPr>
            </a:lvl1pPr>
          </a:lstStyle>
          <a:p>
            <a:r>
              <a:rPr lang="en-US" altLang="en-US"/>
              <a:t>Slide No.: </a:t>
            </a:r>
            <a:fld id="{478904C0-C7C7-40D0-A777-4251930C08CE}" type="slidenum">
              <a:rPr lang="en-US" altLang="en-US" smtClean="0"/>
              <a:pPr/>
              <a:t>‹#›</a:t>
            </a:fld>
            <a:endParaRPr lang="en-US" altLang="en-US" dirty="0"/>
          </a:p>
        </p:txBody>
      </p:sp>
    </p:spTree>
    <p:extLst>
      <p:ext uri="{BB962C8B-B14F-4D97-AF65-F5344CB8AC3E}">
        <p14:creationId xmlns:p14="http://schemas.microsoft.com/office/powerpoint/2010/main" val="2523955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pitchFamily="34" charset="0"/>
              </a:defRPr>
            </a:lvl1pPr>
          </a:lstStyle>
          <a:p>
            <a:r>
              <a:rPr lang="en-US"/>
              <a:t>Click to edit Master title style</a:t>
            </a:r>
            <a:endParaRPr lang="en-IN" dirty="0"/>
          </a:p>
        </p:txBody>
      </p:sp>
      <p:sp>
        <p:nvSpPr>
          <p:cNvPr id="3" name="Content Placeholder 2"/>
          <p:cNvSpPr>
            <a:spLocks noGrp="1"/>
          </p:cNvSpPr>
          <p:nvPr>
            <p:ph idx="1"/>
          </p:nvPr>
        </p:nvSpPr>
        <p:spPr/>
        <p:txBody>
          <a:bodyPr>
            <a:normAutofit/>
          </a:bodyPr>
          <a:lstStyle>
            <a:lvl1pPr marL="342900" indent="-342900">
              <a:buClr>
                <a:srgbClr val="7030A0"/>
              </a:buClr>
              <a:buFont typeface="Webdings" panose="05030102010509060703" pitchFamily="18" charset="2"/>
              <a:buChar char=""/>
              <a:defRPr sz="2400">
                <a:solidFill>
                  <a:srgbClr val="000000"/>
                </a:solidFill>
                <a:latin typeface="+mn-lt"/>
                <a:cs typeface="Arial" pitchFamily="34" charset="0"/>
              </a:defRPr>
            </a:lvl1pPr>
            <a:lvl2pPr marL="742950" indent="-285750">
              <a:buClr>
                <a:srgbClr val="7030A0"/>
              </a:buClr>
              <a:buFont typeface="Webdings" panose="05030102010509060703" pitchFamily="18" charset="2"/>
              <a:buChar char=""/>
              <a:defRPr sz="2000">
                <a:solidFill>
                  <a:srgbClr val="000000"/>
                </a:solidFill>
                <a:latin typeface="+mn-lt"/>
                <a:cs typeface="Arial" pitchFamily="34" charset="0"/>
              </a:defRPr>
            </a:lvl2pPr>
            <a:lvl3pPr marL="1143000" indent="-228600">
              <a:buClr>
                <a:srgbClr val="7030A0"/>
              </a:buClr>
              <a:buFont typeface="Webdings" panose="05030102010509060703" pitchFamily="18" charset="2"/>
              <a:buChar char=""/>
              <a:defRPr sz="1800">
                <a:solidFill>
                  <a:srgbClr val="000000"/>
                </a:solidFill>
                <a:latin typeface="+mn-lt"/>
                <a:cs typeface="Arial" pitchFamily="34" charset="0"/>
              </a:defRPr>
            </a:lvl3pPr>
            <a:lvl4pPr marL="1600200" indent="-228600">
              <a:buClr>
                <a:srgbClr val="7030A0"/>
              </a:buClr>
              <a:buFont typeface="Webdings" panose="05030102010509060703" pitchFamily="18" charset="2"/>
              <a:buChar char=""/>
              <a:defRPr sz="1600">
                <a:solidFill>
                  <a:srgbClr val="000000"/>
                </a:solidFill>
                <a:latin typeface="+mn-lt"/>
                <a:cs typeface="Arial" pitchFamily="34" charset="0"/>
              </a:defRPr>
            </a:lvl4pPr>
            <a:lvl5pPr marL="2057400" indent="-228600">
              <a:buClr>
                <a:srgbClr val="7030A0"/>
              </a:buClr>
              <a:buFont typeface="Webdings" panose="05030102010509060703" pitchFamily="18" charset="2"/>
              <a:buChar char=""/>
              <a:defRPr sz="1600">
                <a:solidFill>
                  <a:srgbClr val="000000"/>
                </a:solidFill>
                <a:latin typeface="+mn-lt"/>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lvl1pPr>
              <a:defRPr>
                <a:solidFill>
                  <a:schemeClr val="tx2"/>
                </a:solidFill>
                <a:latin typeface="Arial" pitchFamily="34" charset="0"/>
                <a:cs typeface="Arial" pitchFamily="34" charset="0"/>
              </a:defRPr>
            </a:lvl1pPr>
          </a:lstStyle>
          <a:p>
            <a:endParaRPr lang="en-IN"/>
          </a:p>
        </p:txBody>
      </p:sp>
      <p:sp>
        <p:nvSpPr>
          <p:cNvPr id="5" name="Footer Placeholder 4"/>
          <p:cNvSpPr>
            <a:spLocks noGrp="1"/>
          </p:cNvSpPr>
          <p:nvPr>
            <p:ph type="ftr" sz="quarter" idx="11"/>
          </p:nvPr>
        </p:nvSpPr>
        <p:spPr/>
        <p:txBody>
          <a:bodyPr/>
          <a:lstStyle>
            <a:lvl1pPr>
              <a:defRPr>
                <a:solidFill>
                  <a:schemeClr val="tx2"/>
                </a:solidFill>
                <a:latin typeface="Arial" pitchFamily="34" charset="0"/>
                <a:cs typeface="Arial" pitchFamily="34" charset="0"/>
              </a:defRPr>
            </a:lvl1pPr>
          </a:lstStyle>
          <a:p>
            <a:r>
              <a:rPr lang="en-IN"/>
              <a:t>CA Bhavya Gandhi</a:t>
            </a:r>
          </a:p>
        </p:txBody>
      </p:sp>
      <p:sp>
        <p:nvSpPr>
          <p:cNvPr id="6" name="Slide Number Placeholder 5"/>
          <p:cNvSpPr>
            <a:spLocks noGrp="1"/>
          </p:cNvSpPr>
          <p:nvPr>
            <p:ph type="sldNum" sz="quarter" idx="12"/>
          </p:nvPr>
        </p:nvSpPr>
        <p:spPr/>
        <p:txBody>
          <a:bodyPr/>
          <a:lstStyle>
            <a:lvl1pPr>
              <a:defRPr sz="1200">
                <a:solidFill>
                  <a:schemeClr val="tx2"/>
                </a:solidFill>
                <a:latin typeface="+mn-lt"/>
                <a:cs typeface="Arial" pitchFamily="34" charset="0"/>
              </a:defRPr>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299736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91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a:t>CA Bhavya Gandhi</a:t>
            </a:r>
          </a:p>
        </p:txBody>
      </p:sp>
      <p:sp>
        <p:nvSpPr>
          <p:cNvPr id="7" name="Slide Number Placeholder 6"/>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242469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r>
              <a:rPr lang="en-IN"/>
              <a:t>CA Bhavya Gandhi</a:t>
            </a:r>
          </a:p>
        </p:txBody>
      </p:sp>
      <p:sp>
        <p:nvSpPr>
          <p:cNvPr id="9" name="Slide Number Placeholder 8"/>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294927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r>
              <a:rPr lang="en-IN"/>
              <a:t>CA Bhavya Gandhi</a:t>
            </a:r>
          </a:p>
        </p:txBody>
      </p:sp>
      <p:sp>
        <p:nvSpPr>
          <p:cNvPr id="5" name="Slide Number Placeholder 4"/>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402594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N"/>
          </a:p>
        </p:txBody>
      </p:sp>
      <p:sp>
        <p:nvSpPr>
          <p:cNvPr id="3" name="Footer Placeholder 2"/>
          <p:cNvSpPr>
            <a:spLocks noGrp="1"/>
          </p:cNvSpPr>
          <p:nvPr>
            <p:ph type="ftr" sz="quarter" idx="11"/>
          </p:nvPr>
        </p:nvSpPr>
        <p:spPr/>
        <p:txBody>
          <a:bodyPr/>
          <a:lstStyle/>
          <a:p>
            <a:r>
              <a:rPr lang="en-IN"/>
              <a:t>CA Bhavya Gandhi</a:t>
            </a:r>
          </a:p>
        </p:txBody>
      </p:sp>
      <p:sp>
        <p:nvSpPr>
          <p:cNvPr id="4" name="Slide Number Placeholder 3"/>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279471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a:t>CA Bhavya Gandhi</a:t>
            </a:r>
          </a:p>
        </p:txBody>
      </p:sp>
      <p:sp>
        <p:nvSpPr>
          <p:cNvPr id="7" name="Slide Number Placeholder 6"/>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179400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pitchFamily="34" charset="0"/>
              </a:defRPr>
            </a:lvl1pPr>
          </a:lstStyle>
          <a:p>
            <a:r>
              <a:rPr lang="en-US"/>
              <a:t>Click to edit Master title style</a:t>
            </a:r>
            <a:endParaRPr lang="en-IN" dirty="0"/>
          </a:p>
        </p:txBody>
      </p:sp>
      <p:sp>
        <p:nvSpPr>
          <p:cNvPr id="3" name="Content Placeholder 2"/>
          <p:cNvSpPr>
            <a:spLocks noGrp="1"/>
          </p:cNvSpPr>
          <p:nvPr>
            <p:ph idx="1"/>
          </p:nvPr>
        </p:nvSpPr>
        <p:spPr/>
        <p:txBody>
          <a:bodyPr>
            <a:normAutofit/>
          </a:bodyPr>
          <a:lstStyle>
            <a:lvl1pPr marL="342900" indent="-342900">
              <a:buClr>
                <a:srgbClr val="7030A0"/>
              </a:buClr>
              <a:buFont typeface="Webdings" panose="05030102010509060703" pitchFamily="18" charset="2"/>
              <a:buChar char=""/>
              <a:defRPr sz="2400">
                <a:solidFill>
                  <a:srgbClr val="000000"/>
                </a:solidFill>
                <a:latin typeface="+mn-lt"/>
                <a:cs typeface="Arial" pitchFamily="34" charset="0"/>
              </a:defRPr>
            </a:lvl1pPr>
            <a:lvl2pPr marL="742950" indent="-285750">
              <a:buClr>
                <a:srgbClr val="7030A0"/>
              </a:buClr>
              <a:buFont typeface="Webdings" panose="05030102010509060703" pitchFamily="18" charset="2"/>
              <a:buChar char=""/>
              <a:defRPr sz="2000">
                <a:solidFill>
                  <a:srgbClr val="000000"/>
                </a:solidFill>
                <a:latin typeface="+mn-lt"/>
                <a:cs typeface="Arial" pitchFamily="34" charset="0"/>
              </a:defRPr>
            </a:lvl2pPr>
            <a:lvl3pPr marL="1143000" indent="-228600">
              <a:buClr>
                <a:srgbClr val="7030A0"/>
              </a:buClr>
              <a:buFont typeface="Webdings" panose="05030102010509060703" pitchFamily="18" charset="2"/>
              <a:buChar char=""/>
              <a:defRPr sz="1800">
                <a:solidFill>
                  <a:srgbClr val="000000"/>
                </a:solidFill>
                <a:latin typeface="+mn-lt"/>
                <a:cs typeface="Arial" pitchFamily="34" charset="0"/>
              </a:defRPr>
            </a:lvl3pPr>
            <a:lvl4pPr marL="1600200" indent="-228600">
              <a:buClr>
                <a:srgbClr val="7030A0"/>
              </a:buClr>
              <a:buFont typeface="Webdings" panose="05030102010509060703" pitchFamily="18" charset="2"/>
              <a:buChar char=""/>
              <a:defRPr sz="1600">
                <a:solidFill>
                  <a:srgbClr val="000000"/>
                </a:solidFill>
                <a:latin typeface="+mn-lt"/>
                <a:cs typeface="Arial" pitchFamily="34" charset="0"/>
              </a:defRPr>
            </a:lvl4pPr>
            <a:lvl5pPr marL="2057400" indent="-228600">
              <a:buClr>
                <a:srgbClr val="7030A0"/>
              </a:buClr>
              <a:buFont typeface="Webdings" panose="05030102010509060703" pitchFamily="18" charset="2"/>
              <a:buChar char=""/>
              <a:defRPr sz="1600">
                <a:solidFill>
                  <a:srgbClr val="000000"/>
                </a:solidFill>
                <a:latin typeface="+mn-lt"/>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Date Placeholder 6">
            <a:extLst>
              <a:ext uri="{FF2B5EF4-FFF2-40B4-BE49-F238E27FC236}">
                <a16:creationId xmlns:a16="http://schemas.microsoft.com/office/drawing/2014/main" id="{E033F211-B378-4F89-A434-F3F7DD567C27}"/>
              </a:ext>
            </a:extLst>
          </p:cNvPr>
          <p:cNvSpPr>
            <a:spLocks noGrp="1"/>
          </p:cNvSpPr>
          <p:nvPr>
            <p:ph type="dt" sz="half" idx="10"/>
          </p:nvPr>
        </p:nvSpPr>
        <p:spPr/>
        <p:txBody>
          <a:bodyPr/>
          <a:lstStyle/>
          <a:p>
            <a:endParaRPr lang="en-IN" dirty="0"/>
          </a:p>
        </p:txBody>
      </p:sp>
      <p:sp>
        <p:nvSpPr>
          <p:cNvPr id="8" name="Footer Placeholder 7">
            <a:extLst>
              <a:ext uri="{FF2B5EF4-FFF2-40B4-BE49-F238E27FC236}">
                <a16:creationId xmlns:a16="http://schemas.microsoft.com/office/drawing/2014/main" id="{D58F3C50-8B46-40F2-9FAA-FE493BC20DEE}"/>
              </a:ext>
            </a:extLst>
          </p:cNvPr>
          <p:cNvSpPr>
            <a:spLocks noGrp="1"/>
          </p:cNvSpPr>
          <p:nvPr>
            <p:ph type="ftr" sz="quarter" idx="11"/>
          </p:nvPr>
        </p:nvSpPr>
        <p:spPr/>
        <p:txBody>
          <a:bodyPr/>
          <a:lstStyle/>
          <a:p>
            <a:r>
              <a:rPr lang="en-IN"/>
              <a:t>CA Bhavya Gandhi</a:t>
            </a:r>
            <a:endParaRPr lang="en-IN" dirty="0"/>
          </a:p>
        </p:txBody>
      </p:sp>
      <p:sp>
        <p:nvSpPr>
          <p:cNvPr id="9" name="Slide Number Placeholder 8">
            <a:extLst>
              <a:ext uri="{FF2B5EF4-FFF2-40B4-BE49-F238E27FC236}">
                <a16:creationId xmlns:a16="http://schemas.microsoft.com/office/drawing/2014/main" id="{1074669F-0865-426E-977C-73928F04A412}"/>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a:t>
            </a:fld>
            <a:endParaRPr lang="en-US" altLang="en-US" dirty="0"/>
          </a:p>
        </p:txBody>
      </p:sp>
    </p:spTree>
    <p:extLst>
      <p:ext uri="{BB962C8B-B14F-4D97-AF65-F5344CB8AC3E}">
        <p14:creationId xmlns:p14="http://schemas.microsoft.com/office/powerpoint/2010/main" val="1746823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r>
              <a:rPr lang="en-IN"/>
              <a:t>CA Bhavya Gandhi</a:t>
            </a:r>
          </a:p>
        </p:txBody>
      </p:sp>
      <p:sp>
        <p:nvSpPr>
          <p:cNvPr id="7" name="Slide Number Placeholder 6"/>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475276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a:t>CA Bhavya Gandhi</a:t>
            </a:r>
          </a:p>
        </p:txBody>
      </p:sp>
      <p:sp>
        <p:nvSpPr>
          <p:cNvPr id="6" name="Slide Number Placeholder 5"/>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2277915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r>
              <a:rPr lang="en-IN"/>
              <a:t>CA Bhavya Gandhi</a:t>
            </a:r>
          </a:p>
        </p:txBody>
      </p:sp>
      <p:sp>
        <p:nvSpPr>
          <p:cNvPr id="6" name="Slide Number Placeholder 5"/>
          <p:cNvSpPr>
            <a:spLocks noGrp="1"/>
          </p:cNvSpPr>
          <p:nvPr>
            <p:ph type="sldNum" sz="quarter" idx="12"/>
          </p:nvPr>
        </p:nvSpPr>
        <p:spPr/>
        <p:txBody>
          <a:bodyPr/>
          <a:lstStyle>
            <a:lvl1pPr>
              <a:defRPr sz="1200"/>
            </a:lvl1pPr>
          </a:lstStyle>
          <a:p>
            <a:r>
              <a:rPr lang="en-IN"/>
              <a:t>Slide No. </a:t>
            </a:r>
            <a:fld id="{9F63FB0B-400C-4F38-848B-FCBA147701CD}" type="slidenum">
              <a:rPr lang="en-IN" smtClean="0"/>
              <a:pPr/>
              <a:t>‹#›</a:t>
            </a:fld>
            <a:endParaRPr lang="en-IN" dirty="0"/>
          </a:p>
        </p:txBody>
      </p:sp>
    </p:spTree>
    <p:extLst>
      <p:ext uri="{BB962C8B-B14F-4D97-AF65-F5344CB8AC3E}">
        <p14:creationId xmlns:p14="http://schemas.microsoft.com/office/powerpoint/2010/main" val="3854458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9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noFill/>
        </p:spPr>
        <p:txBody>
          <a:bodyPr/>
          <a:lstStyle>
            <a:lvl1pPr>
              <a:defRPr>
                <a:latin typeface="+mj-lt"/>
                <a:cs typeface="Arial" pitchFamily="34" charset="0"/>
              </a:defRPr>
            </a:lvl1pPr>
          </a:lstStyle>
          <a:p>
            <a:r>
              <a:rPr lang="en-US" dirty="0"/>
              <a:t>Presentation</a:t>
            </a:r>
            <a:endParaRPr lang="en-IN" dirty="0"/>
          </a:p>
        </p:txBody>
      </p:sp>
      <p:sp>
        <p:nvSpPr>
          <p:cNvPr id="3" name="Subtitle 2"/>
          <p:cNvSpPr>
            <a:spLocks noGrp="1"/>
          </p:cNvSpPr>
          <p:nvPr>
            <p:ph type="subTitle" idx="1"/>
          </p:nvPr>
        </p:nvSpPr>
        <p:spPr>
          <a:xfrm>
            <a:off x="2059632" y="4293096"/>
            <a:ext cx="6400800" cy="1345704"/>
          </a:xfrm>
        </p:spPr>
        <p:txBody>
          <a:bodyPr/>
          <a:lstStyle>
            <a:lvl1pPr marL="0" indent="0" algn="r">
              <a:buNone/>
              <a:defRPr>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r>
              <a:rPr lang="en-US"/>
              <a:t>CA Bhavya Gandhi</a:t>
            </a:r>
            <a:endParaRPr lang="en-US" dirty="0"/>
          </a:p>
        </p:txBody>
      </p:sp>
      <p:sp>
        <p:nvSpPr>
          <p:cNvPr id="6" name="Slide Number Placeholder 5"/>
          <p:cNvSpPr>
            <a:spLocks noGrp="1"/>
          </p:cNvSpPr>
          <p:nvPr>
            <p:ph type="sldNum" sz="quarter" idx="12"/>
          </p:nvPr>
        </p:nvSpPr>
        <p:spPr/>
        <p:txBody>
          <a:bodyPr/>
          <a:lstStyle>
            <a:lvl1pPr>
              <a:defRPr sz="1200">
                <a:latin typeface="+mn-lt"/>
                <a:cs typeface="Arial" pitchFamily="34" charset="0"/>
              </a:defRPr>
            </a:lvl1pPr>
          </a:lstStyle>
          <a:p>
            <a:r>
              <a:rPr lang="en-US" altLang="en-US" dirty="0"/>
              <a:t>Slide No.: </a:t>
            </a:r>
            <a:fld id="{0BB302D4-8B6F-4DF4-AE14-A50D94B3375B}" type="slidenum">
              <a:rPr lang="en-US" altLang="en-US" smtClean="0"/>
              <a:pPr/>
              <a:t>‹#›</a:t>
            </a:fld>
            <a:endParaRPr lang="en-US" altLang="en-US" dirty="0"/>
          </a:p>
        </p:txBody>
      </p:sp>
    </p:spTree>
    <p:extLst>
      <p:ext uri="{BB962C8B-B14F-4D97-AF65-F5344CB8AC3E}">
        <p14:creationId xmlns:p14="http://schemas.microsoft.com/office/powerpoint/2010/main" val="386937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rial" pitchFamily="34" charset="0"/>
              </a:defRPr>
            </a:lvl1pPr>
          </a:lstStyle>
          <a:p>
            <a:r>
              <a:rPr lang="en-US"/>
              <a:t>Click to edit Master title style</a:t>
            </a:r>
            <a:endParaRPr lang="en-IN" dirty="0"/>
          </a:p>
        </p:txBody>
      </p:sp>
      <p:sp>
        <p:nvSpPr>
          <p:cNvPr id="3" name="Content Placeholder 2"/>
          <p:cNvSpPr>
            <a:spLocks noGrp="1"/>
          </p:cNvSpPr>
          <p:nvPr>
            <p:ph idx="1"/>
          </p:nvPr>
        </p:nvSpPr>
        <p:spPr/>
        <p:txBody>
          <a:bodyPr>
            <a:normAutofit/>
          </a:bodyPr>
          <a:lstStyle>
            <a:lvl1pPr marL="342900" indent="-342900">
              <a:buClr>
                <a:srgbClr val="7030A0"/>
              </a:buClr>
              <a:buFont typeface="Webdings" panose="05030102010509060703" pitchFamily="18" charset="2"/>
              <a:buChar char=""/>
              <a:defRPr sz="2400">
                <a:solidFill>
                  <a:srgbClr val="000000"/>
                </a:solidFill>
                <a:latin typeface="+mn-lt"/>
                <a:cs typeface="Arial" pitchFamily="34" charset="0"/>
              </a:defRPr>
            </a:lvl1pPr>
            <a:lvl2pPr marL="742950" indent="-285750">
              <a:buClr>
                <a:srgbClr val="7030A0"/>
              </a:buClr>
              <a:buFont typeface="Webdings" panose="05030102010509060703" pitchFamily="18" charset="2"/>
              <a:buChar char=""/>
              <a:defRPr sz="2000">
                <a:solidFill>
                  <a:srgbClr val="000000"/>
                </a:solidFill>
                <a:latin typeface="+mn-lt"/>
                <a:cs typeface="Arial" pitchFamily="34" charset="0"/>
              </a:defRPr>
            </a:lvl2pPr>
            <a:lvl3pPr marL="1143000" indent="-228600">
              <a:buClr>
                <a:srgbClr val="7030A0"/>
              </a:buClr>
              <a:buFont typeface="Webdings" panose="05030102010509060703" pitchFamily="18" charset="2"/>
              <a:buChar char=""/>
              <a:defRPr sz="1800">
                <a:solidFill>
                  <a:srgbClr val="000000"/>
                </a:solidFill>
                <a:latin typeface="+mn-lt"/>
                <a:cs typeface="Arial" pitchFamily="34" charset="0"/>
              </a:defRPr>
            </a:lvl3pPr>
            <a:lvl4pPr marL="1600200" indent="-228600">
              <a:buClr>
                <a:srgbClr val="7030A0"/>
              </a:buClr>
              <a:buFont typeface="Webdings" panose="05030102010509060703" pitchFamily="18" charset="2"/>
              <a:buChar char=""/>
              <a:defRPr sz="1600">
                <a:solidFill>
                  <a:srgbClr val="000000"/>
                </a:solidFill>
                <a:latin typeface="+mn-lt"/>
                <a:cs typeface="Arial" pitchFamily="34" charset="0"/>
              </a:defRPr>
            </a:lvl4pPr>
            <a:lvl5pPr marL="2057400" indent="-228600">
              <a:buClr>
                <a:srgbClr val="7030A0"/>
              </a:buClr>
              <a:buFont typeface="Webdings" panose="05030102010509060703" pitchFamily="18" charset="2"/>
              <a:buChar char=""/>
              <a:defRPr sz="1600">
                <a:solidFill>
                  <a:srgbClr val="000000"/>
                </a:solidFill>
                <a:latin typeface="+mn-lt"/>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Date Placeholder 9">
            <a:extLst>
              <a:ext uri="{FF2B5EF4-FFF2-40B4-BE49-F238E27FC236}">
                <a16:creationId xmlns:a16="http://schemas.microsoft.com/office/drawing/2014/main" id="{0F60D60A-538D-DF0C-5586-691138B82727}"/>
              </a:ext>
            </a:extLst>
          </p:cNvPr>
          <p:cNvSpPr>
            <a:spLocks noGrp="1"/>
          </p:cNvSpPr>
          <p:nvPr>
            <p:ph type="dt" sz="half" idx="10"/>
          </p:nvPr>
        </p:nvSpPr>
        <p:spPr/>
        <p:txBody>
          <a:bodyPr/>
          <a:lstStyle/>
          <a:p>
            <a:endParaRPr lang="en-IN" dirty="0"/>
          </a:p>
        </p:txBody>
      </p:sp>
      <p:sp>
        <p:nvSpPr>
          <p:cNvPr id="11" name="Footer Placeholder 10">
            <a:extLst>
              <a:ext uri="{FF2B5EF4-FFF2-40B4-BE49-F238E27FC236}">
                <a16:creationId xmlns:a16="http://schemas.microsoft.com/office/drawing/2014/main" id="{FAEAA234-E859-940B-2E42-73F4808D4958}"/>
              </a:ext>
            </a:extLst>
          </p:cNvPr>
          <p:cNvSpPr>
            <a:spLocks noGrp="1"/>
          </p:cNvSpPr>
          <p:nvPr>
            <p:ph type="ftr" sz="quarter" idx="11"/>
          </p:nvPr>
        </p:nvSpPr>
        <p:spPr/>
        <p:txBody>
          <a:bodyPr/>
          <a:lstStyle/>
          <a:p>
            <a:r>
              <a:rPr lang="en-IN"/>
              <a:t>CA Bhavya Gandhi</a:t>
            </a:r>
            <a:endParaRPr lang="en-IN" dirty="0"/>
          </a:p>
        </p:txBody>
      </p:sp>
      <p:sp>
        <p:nvSpPr>
          <p:cNvPr id="12" name="Slide Number Placeholder 11">
            <a:extLst>
              <a:ext uri="{FF2B5EF4-FFF2-40B4-BE49-F238E27FC236}">
                <a16:creationId xmlns:a16="http://schemas.microsoft.com/office/drawing/2014/main" id="{EA08C298-69BA-32F4-9643-EFF99A468423}"/>
              </a:ext>
            </a:extLst>
          </p:cNvPr>
          <p:cNvSpPr>
            <a:spLocks noGrp="1"/>
          </p:cNvSpPr>
          <p:nvPr>
            <p:ph type="sldNum" sz="quarter" idx="12"/>
          </p:nvPr>
        </p:nvSpPr>
        <p:spPr/>
        <p:txBody>
          <a:bodyPr/>
          <a:lstStyle/>
          <a:p>
            <a:r>
              <a:rPr lang="en-US" altLang="en-US" dirty="0"/>
              <a:t>Slide No. </a:t>
            </a:r>
            <a:fld id="{2875C073-7D75-42A2-B2A0-F962751E7348}" type="slidenum">
              <a:rPr lang="en-US" altLang="en-US" smtClean="0"/>
              <a:pPr/>
              <a:t>‹#›</a:t>
            </a:fld>
            <a:endParaRPr lang="en-US" altLang="en-US" dirty="0"/>
          </a:p>
        </p:txBody>
      </p:sp>
    </p:spTree>
    <p:extLst>
      <p:ext uri="{BB962C8B-B14F-4D97-AF65-F5344CB8AC3E}">
        <p14:creationId xmlns:p14="http://schemas.microsoft.com/office/powerpoint/2010/main" val="1035999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21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 Bhavya Gandhi</a:t>
            </a:r>
            <a:endParaRPr lang="en-US" dirty="0"/>
          </a:p>
        </p:txBody>
      </p:sp>
      <p:sp>
        <p:nvSpPr>
          <p:cNvPr id="7" name="Slide Number Placeholder 6"/>
          <p:cNvSpPr>
            <a:spLocks noGrp="1"/>
          </p:cNvSpPr>
          <p:nvPr>
            <p:ph type="sldNum" sz="quarter" idx="12"/>
          </p:nvPr>
        </p:nvSpPr>
        <p:spPr/>
        <p:txBody>
          <a:bodyPr/>
          <a:lstStyle>
            <a:lvl1pPr>
              <a:defRPr sz="1200"/>
            </a:lvl1pPr>
          </a:lstStyle>
          <a:p>
            <a:r>
              <a:rPr lang="en-US" altLang="en-US" dirty="0"/>
              <a:t>Slide No.: </a:t>
            </a:r>
            <a:fld id="{534385D9-9C09-4EE5-9A4D-44E2C717695F}" type="slidenum">
              <a:rPr lang="en-US" altLang="en-US" smtClean="0"/>
              <a:pPr/>
              <a:t>‹#›</a:t>
            </a:fld>
            <a:endParaRPr lang="en-US" altLang="en-US" dirty="0"/>
          </a:p>
        </p:txBody>
      </p:sp>
    </p:spTree>
    <p:extLst>
      <p:ext uri="{BB962C8B-B14F-4D97-AF65-F5344CB8AC3E}">
        <p14:creationId xmlns:p14="http://schemas.microsoft.com/office/powerpoint/2010/main" val="3610509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CA Bhavya Gandhi</a:t>
            </a:r>
            <a:endParaRPr lang="en-US" dirty="0"/>
          </a:p>
        </p:txBody>
      </p:sp>
      <p:sp>
        <p:nvSpPr>
          <p:cNvPr id="9" name="Slide Number Placeholder 8"/>
          <p:cNvSpPr>
            <a:spLocks noGrp="1"/>
          </p:cNvSpPr>
          <p:nvPr>
            <p:ph type="sldNum" sz="quarter" idx="12"/>
          </p:nvPr>
        </p:nvSpPr>
        <p:spPr/>
        <p:txBody>
          <a:bodyPr/>
          <a:lstStyle>
            <a:lvl1pPr>
              <a:defRPr sz="1200"/>
            </a:lvl1pPr>
          </a:lstStyle>
          <a:p>
            <a:r>
              <a:rPr lang="en-US" altLang="en-US" dirty="0"/>
              <a:t>Slide No.: </a:t>
            </a:r>
            <a:fld id="{8ADE8328-EBF8-43F9-86E8-2BEF143231C3}" type="slidenum">
              <a:rPr lang="en-US" altLang="en-US" smtClean="0"/>
              <a:pPr/>
              <a:t>‹#›</a:t>
            </a:fld>
            <a:endParaRPr lang="en-US" altLang="en-US" dirty="0"/>
          </a:p>
        </p:txBody>
      </p:sp>
    </p:spTree>
    <p:extLst>
      <p:ext uri="{BB962C8B-B14F-4D97-AF65-F5344CB8AC3E}">
        <p14:creationId xmlns:p14="http://schemas.microsoft.com/office/powerpoint/2010/main" val="440775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 Bhavya Gandhi</a:t>
            </a:r>
            <a:endParaRPr lang="en-US" dirty="0"/>
          </a:p>
        </p:txBody>
      </p:sp>
      <p:sp>
        <p:nvSpPr>
          <p:cNvPr id="5" name="Slide Number Placeholder 4"/>
          <p:cNvSpPr>
            <a:spLocks noGrp="1"/>
          </p:cNvSpPr>
          <p:nvPr>
            <p:ph type="sldNum" sz="quarter" idx="12"/>
          </p:nvPr>
        </p:nvSpPr>
        <p:spPr/>
        <p:txBody>
          <a:bodyPr/>
          <a:lstStyle>
            <a:lvl1pPr>
              <a:defRPr sz="1200"/>
            </a:lvl1pPr>
          </a:lstStyle>
          <a:p>
            <a:r>
              <a:rPr lang="en-US" altLang="en-US" dirty="0"/>
              <a:t>Slide No.: </a:t>
            </a:r>
            <a:fld id="{8EA3469E-A270-4254-AD5A-528DF6964E6E}" type="slidenum">
              <a:rPr lang="en-US" altLang="en-US" smtClean="0"/>
              <a:pPr/>
              <a:t>‹#›</a:t>
            </a:fld>
            <a:endParaRPr lang="en-US" altLang="en-US" dirty="0"/>
          </a:p>
        </p:txBody>
      </p:sp>
    </p:spTree>
    <p:extLst>
      <p:ext uri="{BB962C8B-B14F-4D97-AF65-F5344CB8AC3E}">
        <p14:creationId xmlns:p14="http://schemas.microsoft.com/office/powerpoint/2010/main" val="2534747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CA Bhavya Gandhi</a:t>
            </a:r>
            <a:endParaRPr lang="en-US" dirty="0"/>
          </a:p>
        </p:txBody>
      </p:sp>
      <p:sp>
        <p:nvSpPr>
          <p:cNvPr id="4" name="Slide Number Placeholder 3"/>
          <p:cNvSpPr>
            <a:spLocks noGrp="1"/>
          </p:cNvSpPr>
          <p:nvPr>
            <p:ph type="sldNum" sz="quarter" idx="12"/>
          </p:nvPr>
        </p:nvSpPr>
        <p:spPr/>
        <p:txBody>
          <a:bodyPr/>
          <a:lstStyle>
            <a:lvl1pPr>
              <a:defRPr sz="1200"/>
            </a:lvl1pPr>
          </a:lstStyle>
          <a:p>
            <a:r>
              <a:rPr lang="en-US" altLang="en-US" dirty="0"/>
              <a:t>Slide No.: </a:t>
            </a:r>
            <a:fld id="{6313E0DB-8F28-451A-BBCB-8BA878F86410}" type="slidenum">
              <a:rPr lang="en-US" altLang="en-US" smtClean="0"/>
              <a:pPr/>
              <a:t>‹#›</a:t>
            </a:fld>
            <a:endParaRPr lang="en-US" altLang="en-US" dirty="0"/>
          </a:p>
        </p:txBody>
      </p:sp>
    </p:spTree>
    <p:extLst>
      <p:ext uri="{BB962C8B-B14F-4D97-AF65-F5344CB8AC3E}">
        <p14:creationId xmlns:p14="http://schemas.microsoft.com/office/powerpoint/2010/main" val="369644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866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 Bhavya Gandhi</a:t>
            </a:r>
            <a:endParaRPr lang="en-US" dirty="0"/>
          </a:p>
        </p:txBody>
      </p:sp>
      <p:sp>
        <p:nvSpPr>
          <p:cNvPr id="7" name="Slide Number Placeholder 6"/>
          <p:cNvSpPr>
            <a:spLocks noGrp="1"/>
          </p:cNvSpPr>
          <p:nvPr>
            <p:ph type="sldNum" sz="quarter" idx="12"/>
          </p:nvPr>
        </p:nvSpPr>
        <p:spPr/>
        <p:txBody>
          <a:bodyPr/>
          <a:lstStyle>
            <a:lvl1pPr>
              <a:defRPr sz="1200"/>
            </a:lvl1pPr>
          </a:lstStyle>
          <a:p>
            <a:r>
              <a:rPr lang="en-US" altLang="en-US" dirty="0"/>
              <a:t>Slide No.: </a:t>
            </a:r>
            <a:fld id="{E495168F-2624-4715-92A4-8D199B5E0B95}" type="slidenum">
              <a:rPr lang="en-US" altLang="en-US" smtClean="0"/>
              <a:pPr/>
              <a:t>‹#›</a:t>
            </a:fld>
            <a:endParaRPr lang="en-US" altLang="en-US" dirty="0"/>
          </a:p>
        </p:txBody>
      </p:sp>
    </p:spTree>
    <p:extLst>
      <p:ext uri="{BB962C8B-B14F-4D97-AF65-F5344CB8AC3E}">
        <p14:creationId xmlns:p14="http://schemas.microsoft.com/office/powerpoint/2010/main" val="1337034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 Bhavya Gandhi</a:t>
            </a:r>
            <a:endParaRPr lang="en-US" dirty="0"/>
          </a:p>
        </p:txBody>
      </p:sp>
      <p:sp>
        <p:nvSpPr>
          <p:cNvPr id="7" name="Slide Number Placeholder 6"/>
          <p:cNvSpPr>
            <a:spLocks noGrp="1"/>
          </p:cNvSpPr>
          <p:nvPr>
            <p:ph type="sldNum" sz="quarter" idx="12"/>
          </p:nvPr>
        </p:nvSpPr>
        <p:spPr/>
        <p:txBody>
          <a:bodyPr/>
          <a:lstStyle>
            <a:lvl1pPr>
              <a:defRPr sz="1200"/>
            </a:lvl1pPr>
          </a:lstStyle>
          <a:p>
            <a:r>
              <a:rPr lang="en-US" altLang="en-US" dirty="0"/>
              <a:t>Slide No.: </a:t>
            </a:r>
            <a:fld id="{AB526C30-CB96-486F-829E-C4ABF0904A69}" type="slidenum">
              <a:rPr lang="en-US" altLang="en-US" smtClean="0"/>
              <a:pPr/>
              <a:t>‹#›</a:t>
            </a:fld>
            <a:endParaRPr lang="en-US" altLang="en-US" dirty="0"/>
          </a:p>
        </p:txBody>
      </p:sp>
    </p:spTree>
    <p:extLst>
      <p:ext uri="{BB962C8B-B14F-4D97-AF65-F5344CB8AC3E}">
        <p14:creationId xmlns:p14="http://schemas.microsoft.com/office/powerpoint/2010/main" val="233838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 Bhavya Gandhi</a:t>
            </a:r>
            <a:endParaRPr lang="en-US" dirty="0"/>
          </a:p>
        </p:txBody>
      </p:sp>
      <p:sp>
        <p:nvSpPr>
          <p:cNvPr id="6" name="Slide Number Placeholder 5"/>
          <p:cNvSpPr>
            <a:spLocks noGrp="1"/>
          </p:cNvSpPr>
          <p:nvPr>
            <p:ph type="sldNum" sz="quarter" idx="12"/>
          </p:nvPr>
        </p:nvSpPr>
        <p:spPr/>
        <p:txBody>
          <a:bodyPr/>
          <a:lstStyle>
            <a:lvl1pPr>
              <a:defRPr sz="1200"/>
            </a:lvl1pPr>
          </a:lstStyle>
          <a:p>
            <a:r>
              <a:rPr lang="en-US" altLang="en-US" dirty="0"/>
              <a:t>Slide No.: </a:t>
            </a:r>
            <a:fld id="{1F35567F-2592-415A-AE23-7D5302FF3836}" type="slidenum">
              <a:rPr lang="en-US" altLang="en-US" smtClean="0"/>
              <a:pPr/>
              <a:t>‹#›</a:t>
            </a:fld>
            <a:endParaRPr lang="en-US" altLang="en-US" dirty="0"/>
          </a:p>
        </p:txBody>
      </p:sp>
    </p:spTree>
    <p:extLst>
      <p:ext uri="{BB962C8B-B14F-4D97-AF65-F5344CB8AC3E}">
        <p14:creationId xmlns:p14="http://schemas.microsoft.com/office/powerpoint/2010/main" val="518559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 Bhavya Gandhi</a:t>
            </a:r>
            <a:endParaRPr lang="en-US" dirty="0"/>
          </a:p>
        </p:txBody>
      </p:sp>
      <p:sp>
        <p:nvSpPr>
          <p:cNvPr id="6" name="Slide Number Placeholder 5"/>
          <p:cNvSpPr>
            <a:spLocks noGrp="1"/>
          </p:cNvSpPr>
          <p:nvPr>
            <p:ph type="sldNum" sz="quarter" idx="12"/>
          </p:nvPr>
        </p:nvSpPr>
        <p:spPr/>
        <p:txBody>
          <a:bodyPr/>
          <a:lstStyle>
            <a:lvl1pPr>
              <a:defRPr sz="1200"/>
            </a:lvl1pPr>
          </a:lstStyle>
          <a:p>
            <a:r>
              <a:rPr lang="en-US" altLang="en-US" dirty="0"/>
              <a:t>Slide No.: </a:t>
            </a:r>
            <a:fld id="{478904C0-C7C7-40D0-A777-4251930C08CE}" type="slidenum">
              <a:rPr lang="en-US" altLang="en-US" smtClean="0"/>
              <a:pPr/>
              <a:t>‹#›</a:t>
            </a:fld>
            <a:endParaRPr lang="en-US" altLang="en-US" dirty="0"/>
          </a:p>
        </p:txBody>
      </p:sp>
    </p:spTree>
    <p:extLst>
      <p:ext uri="{BB962C8B-B14F-4D97-AF65-F5344CB8AC3E}">
        <p14:creationId xmlns:p14="http://schemas.microsoft.com/office/powerpoint/2010/main" val="207314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 Bhavya Gandhi</a:t>
            </a:r>
          </a:p>
        </p:txBody>
      </p:sp>
      <p:sp>
        <p:nvSpPr>
          <p:cNvPr id="7" name="Slide Number Placeholder 6"/>
          <p:cNvSpPr>
            <a:spLocks noGrp="1"/>
          </p:cNvSpPr>
          <p:nvPr>
            <p:ph type="sldNum" sz="quarter" idx="12"/>
          </p:nvPr>
        </p:nvSpPr>
        <p:spPr/>
        <p:txBody>
          <a:bodyPr/>
          <a:lstStyle>
            <a:lvl1pPr>
              <a:defRPr sz="1200"/>
            </a:lvl1pPr>
          </a:lstStyle>
          <a:p>
            <a:r>
              <a:rPr lang="en-US" altLang="en-US"/>
              <a:t>Slide No.: </a:t>
            </a:r>
            <a:fld id="{534385D9-9C09-4EE5-9A4D-44E2C717695F}" type="slidenum">
              <a:rPr lang="en-US" altLang="en-US" smtClean="0"/>
              <a:pPr/>
              <a:t>‹#›</a:t>
            </a:fld>
            <a:endParaRPr lang="en-US" altLang="en-US"/>
          </a:p>
        </p:txBody>
      </p:sp>
    </p:spTree>
    <p:extLst>
      <p:ext uri="{BB962C8B-B14F-4D97-AF65-F5344CB8AC3E}">
        <p14:creationId xmlns:p14="http://schemas.microsoft.com/office/powerpoint/2010/main" val="394546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 Bhavya Gandhi</a:t>
            </a:r>
          </a:p>
        </p:txBody>
      </p:sp>
      <p:sp>
        <p:nvSpPr>
          <p:cNvPr id="9" name="Slide Number Placeholder 8"/>
          <p:cNvSpPr>
            <a:spLocks noGrp="1"/>
          </p:cNvSpPr>
          <p:nvPr>
            <p:ph type="sldNum" sz="quarter" idx="12"/>
          </p:nvPr>
        </p:nvSpPr>
        <p:spPr/>
        <p:txBody>
          <a:bodyPr/>
          <a:lstStyle>
            <a:lvl1pPr>
              <a:defRPr sz="1200"/>
            </a:lvl1pPr>
          </a:lstStyle>
          <a:p>
            <a:r>
              <a:rPr lang="en-US" altLang="en-US"/>
              <a:t>Slide No.: </a:t>
            </a:r>
            <a:fld id="{8ADE8328-EBF8-43F9-86E8-2BEF143231C3}" type="slidenum">
              <a:rPr lang="en-US" altLang="en-US" smtClean="0"/>
              <a:pPr/>
              <a:t>‹#›</a:t>
            </a:fld>
            <a:endParaRPr lang="en-US" altLang="en-US"/>
          </a:p>
        </p:txBody>
      </p:sp>
    </p:spTree>
    <p:extLst>
      <p:ext uri="{BB962C8B-B14F-4D97-AF65-F5344CB8AC3E}">
        <p14:creationId xmlns:p14="http://schemas.microsoft.com/office/powerpoint/2010/main" val="93995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 Bhavya Gandhi</a:t>
            </a:r>
          </a:p>
        </p:txBody>
      </p:sp>
      <p:sp>
        <p:nvSpPr>
          <p:cNvPr id="5" name="Slide Number Placeholder 4"/>
          <p:cNvSpPr>
            <a:spLocks noGrp="1"/>
          </p:cNvSpPr>
          <p:nvPr>
            <p:ph type="sldNum" sz="quarter" idx="12"/>
          </p:nvPr>
        </p:nvSpPr>
        <p:spPr/>
        <p:txBody>
          <a:bodyPr/>
          <a:lstStyle>
            <a:lvl1pPr>
              <a:defRPr sz="1200"/>
            </a:lvl1pPr>
          </a:lstStyle>
          <a:p>
            <a:r>
              <a:rPr lang="en-US" altLang="en-US"/>
              <a:t>Slide No.: </a:t>
            </a:r>
            <a:fld id="{8EA3469E-A270-4254-AD5A-528DF6964E6E}" type="slidenum">
              <a:rPr lang="en-US" altLang="en-US" smtClean="0"/>
              <a:pPr/>
              <a:t>‹#›</a:t>
            </a:fld>
            <a:endParaRPr lang="en-US" altLang="en-US"/>
          </a:p>
        </p:txBody>
      </p:sp>
    </p:spTree>
    <p:extLst>
      <p:ext uri="{BB962C8B-B14F-4D97-AF65-F5344CB8AC3E}">
        <p14:creationId xmlns:p14="http://schemas.microsoft.com/office/powerpoint/2010/main" val="413593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 Bhavya Gandhi</a:t>
            </a:r>
          </a:p>
        </p:txBody>
      </p:sp>
      <p:sp>
        <p:nvSpPr>
          <p:cNvPr id="4" name="Slide Number Placeholder 3"/>
          <p:cNvSpPr>
            <a:spLocks noGrp="1"/>
          </p:cNvSpPr>
          <p:nvPr>
            <p:ph type="sldNum" sz="quarter" idx="12"/>
          </p:nvPr>
        </p:nvSpPr>
        <p:spPr/>
        <p:txBody>
          <a:bodyPr/>
          <a:lstStyle>
            <a:lvl1pPr>
              <a:defRPr sz="1200"/>
            </a:lvl1pPr>
          </a:lstStyle>
          <a:p>
            <a:r>
              <a:rPr lang="en-US" altLang="en-US"/>
              <a:t>Slide No.: </a:t>
            </a:r>
            <a:fld id="{6313E0DB-8F28-451A-BBCB-8BA878F86410}" type="slidenum">
              <a:rPr lang="en-US" altLang="en-US" smtClean="0"/>
              <a:pPr/>
              <a:t>‹#›</a:t>
            </a:fld>
            <a:endParaRPr lang="en-US" altLang="en-US"/>
          </a:p>
        </p:txBody>
      </p:sp>
    </p:spTree>
    <p:extLst>
      <p:ext uri="{BB962C8B-B14F-4D97-AF65-F5344CB8AC3E}">
        <p14:creationId xmlns:p14="http://schemas.microsoft.com/office/powerpoint/2010/main" val="16292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 Bhavya Gandhi</a:t>
            </a:r>
          </a:p>
        </p:txBody>
      </p:sp>
      <p:sp>
        <p:nvSpPr>
          <p:cNvPr id="7" name="Slide Number Placeholder 6"/>
          <p:cNvSpPr>
            <a:spLocks noGrp="1"/>
          </p:cNvSpPr>
          <p:nvPr>
            <p:ph type="sldNum" sz="quarter" idx="12"/>
          </p:nvPr>
        </p:nvSpPr>
        <p:spPr/>
        <p:txBody>
          <a:bodyPr/>
          <a:lstStyle>
            <a:lvl1pPr>
              <a:defRPr sz="1200"/>
            </a:lvl1pPr>
          </a:lstStyle>
          <a:p>
            <a:r>
              <a:rPr lang="en-US" altLang="en-US"/>
              <a:t>Slide No.: </a:t>
            </a:r>
            <a:fld id="{E495168F-2624-4715-92A4-8D199B5E0B95}" type="slidenum">
              <a:rPr lang="en-US" altLang="en-US" smtClean="0"/>
              <a:pPr/>
              <a:t>‹#›</a:t>
            </a:fld>
            <a:endParaRPr lang="en-US" altLang="en-US"/>
          </a:p>
        </p:txBody>
      </p:sp>
    </p:spTree>
    <p:extLst>
      <p:ext uri="{BB962C8B-B14F-4D97-AF65-F5344CB8AC3E}">
        <p14:creationId xmlns:p14="http://schemas.microsoft.com/office/powerpoint/2010/main" val="2500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 Bhavya Gandhi</a:t>
            </a:r>
          </a:p>
        </p:txBody>
      </p:sp>
      <p:sp>
        <p:nvSpPr>
          <p:cNvPr id="7" name="Slide Number Placeholder 6"/>
          <p:cNvSpPr>
            <a:spLocks noGrp="1"/>
          </p:cNvSpPr>
          <p:nvPr>
            <p:ph type="sldNum" sz="quarter" idx="12"/>
          </p:nvPr>
        </p:nvSpPr>
        <p:spPr/>
        <p:txBody>
          <a:bodyPr/>
          <a:lstStyle>
            <a:lvl1pPr>
              <a:defRPr sz="1200"/>
            </a:lvl1pPr>
          </a:lstStyle>
          <a:p>
            <a:r>
              <a:rPr lang="en-US" altLang="en-US"/>
              <a:t>Slide No.: </a:t>
            </a:r>
            <a:fld id="{AB526C30-CB96-486F-829E-C4ABF0904A69}" type="slidenum">
              <a:rPr lang="en-US" altLang="en-US" smtClean="0"/>
              <a:pPr/>
              <a:t>‹#›</a:t>
            </a:fld>
            <a:endParaRPr lang="en-US" altLang="en-US"/>
          </a:p>
        </p:txBody>
      </p:sp>
    </p:spTree>
    <p:extLst>
      <p:ext uri="{BB962C8B-B14F-4D97-AF65-F5344CB8AC3E}">
        <p14:creationId xmlns:p14="http://schemas.microsoft.com/office/powerpoint/2010/main" val="26840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blipFill dpi="0" rotWithShape="1">
            <a:blip r:embed="rId13"/>
            <a:srcRect/>
            <a:stretch>
              <a:fillRect/>
            </a:stretch>
          </a:blipFill>
        </p:spPr>
        <p:txBody>
          <a:bodyPr vert="horz" lIns="91440" tIns="45720" rIns="91440" bIns="45720" rtlCol="0" anchor="ctr">
            <a:normAutofit/>
          </a:bodyPr>
          <a:lstStyle/>
          <a:p>
            <a:r>
              <a:rPr lang="en-US"/>
              <a:t>Click to edit Master title style</a:t>
            </a:r>
            <a:endParaRPr lang="en-IN" dirty="0"/>
          </a:p>
        </p:txBody>
      </p:sp>
      <p:sp>
        <p:nvSpPr>
          <p:cNvPr id="3" name="Text Placeholder 2"/>
          <p:cNvSpPr>
            <a:spLocks noGrp="1"/>
          </p:cNvSpPr>
          <p:nvPr>
            <p:ph type="body" idx="1"/>
          </p:nvPr>
        </p:nvSpPr>
        <p:spPr>
          <a:xfrm>
            <a:off x="304800" y="1295400"/>
            <a:ext cx="8229600" cy="480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CA Bhavya Gandhi</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No. </a:t>
            </a:r>
            <a:fld id="{2875C073-7D75-42A2-B2A0-F962751E7348}" type="slidenum">
              <a:rPr lang="en-US" altLang="en-US" smtClean="0"/>
              <a:pPr/>
              <a:t>‹#›</a:t>
            </a:fld>
            <a:endParaRPr lang="en-US" altLang="en-US" dirty="0"/>
          </a:p>
        </p:txBody>
      </p:sp>
    </p:spTree>
    <p:extLst>
      <p:ext uri="{BB962C8B-B14F-4D97-AF65-F5344CB8AC3E}">
        <p14:creationId xmlns:p14="http://schemas.microsoft.com/office/powerpoint/2010/main" val="2591258395"/>
      </p:ext>
    </p:extLst>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Lst>
  <p:hf hdr="0" dt="0"/>
  <p:txStyles>
    <p:titleStyle>
      <a:lvl1pPr marL="177800" indent="0" algn="l" defTabSz="914400" rtl="0" eaLnBrk="1" latinLnBrk="0" hangingPunct="1">
        <a:spcBef>
          <a:spcPct val="0"/>
        </a:spcBef>
        <a:buNone/>
        <a:defRPr sz="2400" b="1" kern="1200">
          <a:solidFill>
            <a:schemeClr val="bg1"/>
          </a:solidFill>
          <a:latin typeface="+mj-lt"/>
          <a:ea typeface="SimHei" pitchFamily="49" charset="-122"/>
          <a:cs typeface="Arial" pitchFamily="34" charset="0"/>
        </a:defRPr>
      </a:lvl1pPr>
    </p:titleStyle>
    <p:bodyStyle>
      <a:lvl1pPr marL="342900" indent="-342900" algn="l" defTabSz="914400" rtl="0" eaLnBrk="1" latinLnBrk="0" hangingPunct="1">
        <a:spcBef>
          <a:spcPct val="20000"/>
        </a:spcBef>
        <a:buSzPct val="125000"/>
        <a:buFont typeface="Arial" pitchFamily="34" charset="0"/>
        <a:buChar char="•"/>
        <a:defRPr sz="2000" kern="1200">
          <a:solidFill>
            <a:schemeClr val="tx1">
              <a:lumMod val="50000"/>
            </a:schemeClr>
          </a:solidFill>
          <a:latin typeface="+mj-lt"/>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lumMod val="50000"/>
            </a:schemeClr>
          </a:solidFill>
          <a:latin typeface="+mj-lt"/>
          <a:ea typeface="+mn-ea"/>
          <a:cs typeface="Arial" pitchFamily="34" charset="0"/>
        </a:defRPr>
      </a:lvl2pPr>
      <a:lvl3pPr marL="1143000" indent="-228600" algn="l" defTabSz="914400" rtl="0" eaLnBrk="1" latinLnBrk="0" hangingPunct="1">
        <a:spcBef>
          <a:spcPct val="20000"/>
        </a:spcBef>
        <a:buFont typeface="Wingdings" pitchFamily="2" charset="2"/>
        <a:buChar char="§"/>
        <a:defRPr sz="1600" kern="1200">
          <a:solidFill>
            <a:schemeClr val="tx1">
              <a:lumMod val="50000"/>
            </a:schemeClr>
          </a:solidFill>
          <a:latin typeface="+mj-lt"/>
          <a:ea typeface="+mn-ea"/>
          <a:cs typeface="Arial" pitchFamily="34" charset="0"/>
        </a:defRPr>
      </a:lvl3pPr>
      <a:lvl4pPr marL="1600200" indent="-228600" algn="l" defTabSz="914400" rtl="0" eaLnBrk="1" latinLnBrk="0" hangingPunct="1">
        <a:spcBef>
          <a:spcPct val="20000"/>
        </a:spcBef>
        <a:buFont typeface="Wingdings" panose="05000000000000000000" pitchFamily="2" charset="2"/>
        <a:buChar char="§"/>
        <a:defRPr sz="1400" kern="1200">
          <a:solidFill>
            <a:schemeClr val="tx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blipFill dpi="0" rotWithShape="1">
            <a:blip r:embed="rId13"/>
            <a:srcRect/>
            <a:stretch>
              <a:fillRect/>
            </a:stretch>
          </a:blipFill>
        </p:spPr>
        <p:txBody>
          <a:bodyPr vert="horz" lIns="91440" tIns="45720" rIns="91440" bIns="45720" rtlCol="0" anchor="ctr">
            <a:normAutofit/>
          </a:bodyPr>
          <a:lstStyle/>
          <a:p>
            <a:r>
              <a:rPr lang="en-US"/>
              <a:t>Click to edit Master title style</a:t>
            </a:r>
            <a:endParaRPr lang="en-IN" dirty="0"/>
          </a:p>
        </p:txBody>
      </p:sp>
      <p:sp>
        <p:nvSpPr>
          <p:cNvPr id="3" name="Text Placeholder 2"/>
          <p:cNvSpPr>
            <a:spLocks noGrp="1"/>
          </p:cNvSpPr>
          <p:nvPr>
            <p:ph type="body" idx="1"/>
          </p:nvPr>
        </p:nvSpPr>
        <p:spPr>
          <a:xfrm>
            <a:off x="304800" y="1295400"/>
            <a:ext cx="8229600" cy="480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CA Bhavya Gandhi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a:t>Slide No.: </a:t>
            </a:r>
            <a:fld id="{478904C0-C7C7-40D0-A777-4251930C08CE}" type="slidenum">
              <a:rPr lang="en-US" altLang="en-US" smtClean="0"/>
              <a:pPr/>
              <a:t>‹#›</a:t>
            </a:fld>
            <a:endParaRPr lang="en-US" altLang="en-US" dirty="0"/>
          </a:p>
        </p:txBody>
      </p:sp>
    </p:spTree>
    <p:extLst>
      <p:ext uri="{BB962C8B-B14F-4D97-AF65-F5344CB8AC3E}">
        <p14:creationId xmlns:p14="http://schemas.microsoft.com/office/powerpoint/2010/main" val="1870042799"/>
      </p:ext>
    </p:extLst>
  </p:cSld>
  <p:clrMap bg1="lt1" tx1="dk1" bg2="lt2" tx2="dk2" accent1="accent1" accent2="accent2" accent3="accent3" accent4="accent4" accent5="accent5" accent6="accent6" hlink="hlink" folHlink="folHlink"/>
  <p:sldLayoutIdLst>
    <p:sldLayoutId id="2147486577" r:id="rId1"/>
    <p:sldLayoutId id="2147486578" r:id="rId2"/>
    <p:sldLayoutId id="2147486579" r:id="rId3"/>
    <p:sldLayoutId id="2147486580" r:id="rId4"/>
    <p:sldLayoutId id="2147486581" r:id="rId5"/>
    <p:sldLayoutId id="2147486582" r:id="rId6"/>
    <p:sldLayoutId id="2147486583" r:id="rId7"/>
    <p:sldLayoutId id="2147486584" r:id="rId8"/>
    <p:sldLayoutId id="2147486585" r:id="rId9"/>
    <p:sldLayoutId id="2147486586" r:id="rId10"/>
    <p:sldLayoutId id="2147486587" r:id="rId11"/>
  </p:sldLayoutIdLst>
  <p:hf hdr="0" dt="0"/>
  <p:txStyles>
    <p:titleStyle>
      <a:lvl1pPr marL="177800" indent="0" algn="l" defTabSz="914400" rtl="0" eaLnBrk="1" latinLnBrk="0" hangingPunct="1">
        <a:spcBef>
          <a:spcPct val="0"/>
        </a:spcBef>
        <a:buNone/>
        <a:defRPr sz="2400" b="1" kern="1200">
          <a:solidFill>
            <a:schemeClr val="bg1"/>
          </a:solidFill>
          <a:latin typeface="+mj-lt"/>
          <a:ea typeface="SimHei" pitchFamily="49" charset="-122"/>
          <a:cs typeface="Arial" pitchFamily="34" charset="0"/>
        </a:defRPr>
      </a:lvl1pPr>
    </p:titleStyle>
    <p:bodyStyle>
      <a:lvl1pPr marL="342900" indent="-342900" algn="l" defTabSz="914400" rtl="0" eaLnBrk="1" latinLnBrk="0" hangingPunct="1">
        <a:spcBef>
          <a:spcPct val="20000"/>
        </a:spcBef>
        <a:buSzPct val="125000"/>
        <a:buFont typeface="Arial" pitchFamily="34" charset="0"/>
        <a:buChar char="•"/>
        <a:defRPr sz="2000" kern="1200">
          <a:solidFill>
            <a:schemeClr val="tx1">
              <a:lumMod val="50000"/>
            </a:schemeClr>
          </a:solidFill>
          <a:latin typeface="+mj-lt"/>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lumMod val="50000"/>
            </a:schemeClr>
          </a:solidFill>
          <a:latin typeface="+mj-lt"/>
          <a:ea typeface="+mn-ea"/>
          <a:cs typeface="Arial" pitchFamily="34" charset="0"/>
        </a:defRPr>
      </a:lvl2pPr>
      <a:lvl3pPr marL="1143000" indent="-228600" algn="l" defTabSz="914400" rtl="0" eaLnBrk="1" latinLnBrk="0" hangingPunct="1">
        <a:spcBef>
          <a:spcPct val="20000"/>
        </a:spcBef>
        <a:buFont typeface="Wingdings" pitchFamily="2" charset="2"/>
        <a:buChar char="§"/>
        <a:defRPr sz="1600" kern="1200">
          <a:solidFill>
            <a:schemeClr val="tx1">
              <a:lumMod val="50000"/>
            </a:schemeClr>
          </a:solidFill>
          <a:latin typeface="+mj-lt"/>
          <a:ea typeface="+mn-ea"/>
          <a:cs typeface="Arial" pitchFamily="34" charset="0"/>
        </a:defRPr>
      </a:lvl3pPr>
      <a:lvl4pPr marL="1600200" indent="-228600" algn="l" defTabSz="914400" rtl="0" eaLnBrk="1" latinLnBrk="0" hangingPunct="1">
        <a:spcBef>
          <a:spcPct val="20000"/>
        </a:spcBef>
        <a:buFont typeface="Wingdings" panose="05000000000000000000" pitchFamily="2" charset="2"/>
        <a:buChar char="§"/>
        <a:defRPr sz="1400" kern="1200">
          <a:solidFill>
            <a:schemeClr val="tx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blipFill dpi="0" rotWithShape="1">
            <a:blip r:embed="rId13"/>
            <a:srcRect/>
            <a:stretch>
              <a:fillRect/>
            </a:stretch>
          </a:blipFill>
        </p:spPr>
        <p:txBody>
          <a:bodyPr vert="horz" lIns="91440" tIns="45720" rIns="91440" bIns="45720" rtlCol="0" anchor="ctr">
            <a:normAutofit/>
          </a:bodyPr>
          <a:lstStyle/>
          <a:p>
            <a:r>
              <a:rPr lang="en-US"/>
              <a:t>Click to edit Master title style</a:t>
            </a:r>
            <a:endParaRPr lang="en-IN" dirty="0"/>
          </a:p>
        </p:txBody>
      </p:sp>
      <p:sp>
        <p:nvSpPr>
          <p:cNvPr id="3" name="Text Placeholder 2"/>
          <p:cNvSpPr>
            <a:spLocks noGrp="1"/>
          </p:cNvSpPr>
          <p:nvPr>
            <p:ph type="body" idx="1"/>
          </p:nvPr>
        </p:nvSpPr>
        <p:spPr>
          <a:xfrm>
            <a:off x="304800" y="1295400"/>
            <a:ext cx="8229600" cy="480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CA Bhavya Gandhi</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en-US" dirty="0"/>
              <a:t>Slide No. </a:t>
            </a:r>
            <a:fld id="{2875C073-7D75-42A2-B2A0-F962751E7348}" type="slidenum">
              <a:rPr lang="en-US" altLang="en-US" smtClean="0"/>
              <a:pPr/>
              <a:t>‹#›</a:t>
            </a:fld>
            <a:endParaRPr lang="en-US" altLang="en-US" dirty="0"/>
          </a:p>
        </p:txBody>
      </p:sp>
    </p:spTree>
    <p:extLst>
      <p:ext uri="{BB962C8B-B14F-4D97-AF65-F5344CB8AC3E}">
        <p14:creationId xmlns:p14="http://schemas.microsoft.com/office/powerpoint/2010/main" val="485587970"/>
      </p:ext>
    </p:extLst>
  </p:cSld>
  <p:clrMap bg1="lt1" tx1="dk1" bg2="lt2" tx2="dk2" accent1="accent1" accent2="accent2" accent3="accent3" accent4="accent4" accent5="accent5" accent6="accent6" hlink="hlink" folHlink="folHlink"/>
  <p:sldLayoutIdLst>
    <p:sldLayoutId id="2147486589" r:id="rId1"/>
    <p:sldLayoutId id="2147486590" r:id="rId2"/>
    <p:sldLayoutId id="2147486591" r:id="rId3"/>
    <p:sldLayoutId id="2147486592" r:id="rId4"/>
    <p:sldLayoutId id="2147486593" r:id="rId5"/>
    <p:sldLayoutId id="2147486594" r:id="rId6"/>
    <p:sldLayoutId id="2147486595" r:id="rId7"/>
    <p:sldLayoutId id="2147486596" r:id="rId8"/>
    <p:sldLayoutId id="2147486597" r:id="rId9"/>
    <p:sldLayoutId id="2147486598" r:id="rId10"/>
    <p:sldLayoutId id="2147486599" r:id="rId11"/>
  </p:sldLayoutIdLst>
  <p:hf hdr="0" dt="0"/>
  <p:txStyles>
    <p:titleStyle>
      <a:lvl1pPr marL="177800" indent="0" algn="l" defTabSz="914400" rtl="0" eaLnBrk="1" latinLnBrk="0" hangingPunct="1">
        <a:spcBef>
          <a:spcPct val="0"/>
        </a:spcBef>
        <a:buNone/>
        <a:defRPr sz="2400" b="1" kern="1200">
          <a:solidFill>
            <a:schemeClr val="bg1"/>
          </a:solidFill>
          <a:latin typeface="+mj-lt"/>
          <a:ea typeface="SimHei" pitchFamily="49" charset="-122"/>
          <a:cs typeface="Arial" pitchFamily="34" charset="0"/>
        </a:defRPr>
      </a:lvl1pPr>
    </p:titleStyle>
    <p:bodyStyle>
      <a:lvl1pPr marL="342900" indent="-342900" algn="l" defTabSz="914400" rtl="0" eaLnBrk="1" latinLnBrk="0" hangingPunct="1">
        <a:spcBef>
          <a:spcPct val="20000"/>
        </a:spcBef>
        <a:buSzPct val="125000"/>
        <a:buFont typeface="Arial" pitchFamily="34" charset="0"/>
        <a:buChar char="•"/>
        <a:defRPr sz="2000" kern="1200">
          <a:solidFill>
            <a:schemeClr val="tx1">
              <a:lumMod val="50000"/>
            </a:schemeClr>
          </a:solidFill>
          <a:latin typeface="+mj-lt"/>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lumMod val="50000"/>
            </a:schemeClr>
          </a:solidFill>
          <a:latin typeface="+mj-lt"/>
          <a:ea typeface="+mn-ea"/>
          <a:cs typeface="Arial" pitchFamily="34" charset="0"/>
        </a:defRPr>
      </a:lvl2pPr>
      <a:lvl3pPr marL="1143000" indent="-228600" algn="l" defTabSz="914400" rtl="0" eaLnBrk="1" latinLnBrk="0" hangingPunct="1">
        <a:spcBef>
          <a:spcPct val="20000"/>
        </a:spcBef>
        <a:buFont typeface="Wingdings" pitchFamily="2" charset="2"/>
        <a:buChar char="§"/>
        <a:defRPr sz="1600" kern="1200">
          <a:solidFill>
            <a:schemeClr val="tx1">
              <a:lumMod val="50000"/>
            </a:schemeClr>
          </a:solidFill>
          <a:latin typeface="+mj-lt"/>
          <a:ea typeface="+mn-ea"/>
          <a:cs typeface="Arial" pitchFamily="34" charset="0"/>
        </a:defRPr>
      </a:lvl3pPr>
      <a:lvl4pPr marL="1600200" indent="-228600" algn="l" defTabSz="914400" rtl="0" eaLnBrk="1" latinLnBrk="0" hangingPunct="1">
        <a:spcBef>
          <a:spcPct val="20000"/>
        </a:spcBef>
        <a:buFont typeface="Wingdings" panose="05000000000000000000" pitchFamily="2" charset="2"/>
        <a:buChar char="§"/>
        <a:defRPr sz="1400" kern="1200">
          <a:solidFill>
            <a:schemeClr val="tx1">
              <a:lumMod val="50000"/>
            </a:schemeClr>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lumMod val="50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mailto:bhavya@rashminsanghvi.com"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hyperlink" Target="http://www.rashminsanghvi.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8.svg"/><Relationship Id="rId9" Type="http://schemas.openxmlformats.org/officeDocument/2006/relationships/image" Target="../media/image1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CF37-5C61-4FDB-ACA1-9C3F793BEB14}"/>
              </a:ext>
            </a:extLst>
          </p:cNvPr>
          <p:cNvSpPr>
            <a:spLocks noGrp="1"/>
          </p:cNvSpPr>
          <p:nvPr>
            <p:ph type="ctrTitle"/>
          </p:nvPr>
        </p:nvSpPr>
        <p:spPr>
          <a:xfrm>
            <a:off x="647700" y="1412776"/>
            <a:ext cx="7772400" cy="2129433"/>
          </a:xfrm>
        </p:spPr>
        <p:txBody>
          <a:bodyPr>
            <a:noAutofit/>
          </a:bodyPr>
          <a:lstStyle/>
          <a:p>
            <a:r>
              <a:rPr lang="en-US" sz="3200" dirty="0"/>
              <a:t>NRI Investments – FEMA &amp; Tax issues</a:t>
            </a:r>
            <a:br>
              <a:rPr lang="en-US" sz="3200" dirty="0"/>
            </a:br>
            <a:br>
              <a:rPr lang="en-US" sz="3200" dirty="0"/>
            </a:br>
            <a:r>
              <a:rPr lang="en-US" dirty="0"/>
              <a:t>CA Bhavya Gandhi</a:t>
            </a:r>
            <a:br>
              <a:rPr lang="en-US" sz="2800" dirty="0"/>
            </a:br>
            <a:endParaRPr lang="en-US" sz="2800" dirty="0"/>
          </a:p>
        </p:txBody>
      </p:sp>
      <p:sp>
        <p:nvSpPr>
          <p:cNvPr id="3" name="Subtitle 2">
            <a:extLst>
              <a:ext uri="{FF2B5EF4-FFF2-40B4-BE49-F238E27FC236}">
                <a16:creationId xmlns:a16="http://schemas.microsoft.com/office/drawing/2014/main" id="{E005E4A3-6F25-4F45-8EF7-75FD18073FCF}"/>
              </a:ext>
            </a:extLst>
          </p:cNvPr>
          <p:cNvSpPr>
            <a:spLocks noGrp="1"/>
          </p:cNvSpPr>
          <p:nvPr>
            <p:ph type="subTitle" idx="1"/>
          </p:nvPr>
        </p:nvSpPr>
        <p:spPr>
          <a:xfrm>
            <a:off x="1043608" y="4293096"/>
            <a:ext cx="7272808" cy="1345704"/>
          </a:xfrm>
        </p:spPr>
        <p:txBody>
          <a:bodyPr>
            <a:normAutofit/>
          </a:bodyPr>
          <a:lstStyle/>
          <a:p>
            <a:r>
              <a:rPr lang="en-US" sz="2400" dirty="0">
                <a:latin typeface="+mn-lt"/>
              </a:rPr>
              <a:t>Vapi Branch of WIRC of ICAI</a:t>
            </a:r>
          </a:p>
          <a:p>
            <a:r>
              <a:rPr lang="en-US" sz="1800" dirty="0">
                <a:latin typeface="+mn-lt"/>
              </a:rPr>
              <a:t>4</a:t>
            </a:r>
            <a:r>
              <a:rPr lang="en-US" sz="1800" baseline="30000" dirty="0">
                <a:latin typeface="+mn-lt"/>
              </a:rPr>
              <a:t>th</a:t>
            </a:r>
            <a:r>
              <a:rPr lang="en-US" sz="1800" dirty="0">
                <a:latin typeface="+mn-lt"/>
              </a:rPr>
              <a:t> December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Foreign assets held by a Resident – under FEMA</a:t>
            </a:r>
            <a:endParaRPr lang="en-IN" dirty="0">
              <a:highlight>
                <a:srgbClr val="FF0000"/>
              </a:highlight>
              <a:latin typeface="+mj-lt"/>
              <a:cs typeface="Arial" charset="0"/>
            </a:endParaRPr>
          </a:p>
        </p:txBody>
      </p:sp>
      <p:sp>
        <p:nvSpPr>
          <p:cNvPr id="3" name="Content Placeholder 2"/>
          <p:cNvSpPr>
            <a:spLocks noGrp="1"/>
          </p:cNvSpPr>
          <p:nvPr>
            <p:ph idx="1"/>
          </p:nvPr>
        </p:nvSpPr>
        <p:spPr>
          <a:xfrm>
            <a:off x="323528" y="1196752"/>
            <a:ext cx="8363272" cy="5256584"/>
          </a:xfrm>
        </p:spPr>
        <p:txBody>
          <a:bodyPr rtlCol="0">
            <a:normAutofit fontScale="92500" lnSpcReduction="10000"/>
          </a:bodyPr>
          <a:lstStyle/>
          <a:p>
            <a:pPr algn="just">
              <a:lnSpc>
                <a:spcPct val="120000"/>
              </a:lnSpc>
            </a:pPr>
            <a:r>
              <a:rPr lang="en-IN" b="1" dirty="0"/>
              <a:t>Section 4 of FEMA: </a:t>
            </a:r>
            <a:r>
              <a:rPr lang="en-US" b="0" i="0" dirty="0">
                <a:solidFill>
                  <a:srgbClr val="000000"/>
                </a:solidFill>
                <a:effectLst/>
                <a:highlight>
                  <a:srgbClr val="FFFFFF"/>
                </a:highlight>
              </a:rPr>
              <a:t>“Save as otherwise provided in this Act, no person resident in India shall </a:t>
            </a:r>
            <a:r>
              <a:rPr lang="en-US" b="0" i="0" u="sng" dirty="0">
                <a:solidFill>
                  <a:srgbClr val="000000"/>
                </a:solidFill>
                <a:effectLst/>
                <a:highlight>
                  <a:srgbClr val="FFFFFF"/>
                </a:highlight>
              </a:rPr>
              <a:t>acquire</a:t>
            </a:r>
            <a:r>
              <a:rPr lang="en-US" b="0" i="0" dirty="0">
                <a:solidFill>
                  <a:srgbClr val="000000"/>
                </a:solidFill>
                <a:effectLst/>
                <a:highlight>
                  <a:srgbClr val="FFFFFF"/>
                </a:highlight>
              </a:rPr>
              <a:t>, </a:t>
            </a:r>
            <a:r>
              <a:rPr lang="en-US" b="0" i="0" u="sng" dirty="0">
                <a:solidFill>
                  <a:srgbClr val="000000"/>
                </a:solidFill>
                <a:effectLst/>
                <a:highlight>
                  <a:srgbClr val="FFFFFF"/>
                </a:highlight>
              </a:rPr>
              <a:t>hold</a:t>
            </a:r>
            <a:r>
              <a:rPr lang="en-US" b="0" i="0" dirty="0">
                <a:solidFill>
                  <a:srgbClr val="000000"/>
                </a:solidFill>
                <a:effectLst/>
                <a:highlight>
                  <a:srgbClr val="FFFFFF"/>
                </a:highlight>
              </a:rPr>
              <a:t>, </a:t>
            </a:r>
            <a:r>
              <a:rPr lang="en-US" b="0" i="0" u="sng" dirty="0">
                <a:solidFill>
                  <a:srgbClr val="000000"/>
                </a:solidFill>
                <a:effectLst/>
                <a:highlight>
                  <a:srgbClr val="FFFFFF"/>
                </a:highlight>
              </a:rPr>
              <a:t>own</a:t>
            </a:r>
            <a:r>
              <a:rPr lang="en-US" b="0" i="0" dirty="0">
                <a:solidFill>
                  <a:srgbClr val="000000"/>
                </a:solidFill>
                <a:effectLst/>
                <a:highlight>
                  <a:srgbClr val="FFFFFF"/>
                </a:highlight>
              </a:rPr>
              <a:t>, </a:t>
            </a:r>
            <a:r>
              <a:rPr lang="en-US" b="0" i="0" u="sng" dirty="0">
                <a:solidFill>
                  <a:srgbClr val="000000"/>
                </a:solidFill>
                <a:effectLst/>
                <a:highlight>
                  <a:srgbClr val="FFFFFF"/>
                </a:highlight>
              </a:rPr>
              <a:t>possess</a:t>
            </a:r>
            <a:r>
              <a:rPr lang="en-US" b="0" i="0" dirty="0">
                <a:solidFill>
                  <a:srgbClr val="000000"/>
                </a:solidFill>
                <a:effectLst/>
                <a:highlight>
                  <a:srgbClr val="FFFFFF"/>
                </a:highlight>
              </a:rPr>
              <a:t> or </a:t>
            </a:r>
            <a:r>
              <a:rPr lang="en-US" b="0" i="0" u="sng" dirty="0">
                <a:solidFill>
                  <a:srgbClr val="000000"/>
                </a:solidFill>
                <a:effectLst/>
                <a:highlight>
                  <a:srgbClr val="FFFFFF"/>
                </a:highlight>
              </a:rPr>
              <a:t>transfer</a:t>
            </a:r>
            <a:r>
              <a:rPr lang="en-US" b="0" i="0" dirty="0">
                <a:solidFill>
                  <a:srgbClr val="000000"/>
                </a:solidFill>
                <a:effectLst/>
                <a:highlight>
                  <a:srgbClr val="FFFFFF"/>
                </a:highlight>
              </a:rPr>
              <a:t> any foreign exchange, foreign security or any immovable property situated outside India.”</a:t>
            </a:r>
          </a:p>
          <a:p>
            <a:pPr lvl="3">
              <a:defRPr/>
            </a:pPr>
            <a:endParaRPr lang="en-IN" b="1" dirty="0"/>
          </a:p>
          <a:p>
            <a:pPr fontAlgn="auto">
              <a:spcAft>
                <a:spcPts val="0"/>
              </a:spcAft>
              <a:defRPr/>
            </a:pPr>
            <a:r>
              <a:rPr lang="en-IN" b="1" dirty="0"/>
              <a:t>Section 37A of FEMA introduced vide FA 2015: </a:t>
            </a:r>
            <a:r>
              <a:rPr lang="en-IN" dirty="0"/>
              <a:t>Foreign asset </a:t>
            </a:r>
            <a:r>
              <a:rPr lang="en-IN" u="sng" dirty="0"/>
              <a:t>suspected</a:t>
            </a:r>
            <a:r>
              <a:rPr lang="en-IN" dirty="0"/>
              <a:t> to be held in violation of FEMA</a:t>
            </a:r>
          </a:p>
          <a:p>
            <a:pPr lvl="1" fontAlgn="auto">
              <a:spcAft>
                <a:spcPts val="0"/>
              </a:spcAft>
              <a:defRPr/>
            </a:pPr>
            <a:r>
              <a:rPr lang="en-IN" dirty="0"/>
              <a:t>Value exceeding INR 1 crore</a:t>
            </a:r>
          </a:p>
          <a:p>
            <a:pPr fontAlgn="auto">
              <a:spcAft>
                <a:spcPts val="0"/>
              </a:spcAft>
              <a:defRPr/>
            </a:pPr>
            <a:r>
              <a:rPr lang="en-IN" dirty="0"/>
              <a:t>Equivalent Indian assets can be seized</a:t>
            </a:r>
          </a:p>
          <a:p>
            <a:pPr fontAlgn="auto">
              <a:spcAft>
                <a:spcPts val="0"/>
              </a:spcAft>
              <a:defRPr/>
            </a:pPr>
            <a:r>
              <a:rPr lang="en-IN" dirty="0"/>
              <a:t>Can lead to penalty and prosecution</a:t>
            </a:r>
          </a:p>
          <a:p>
            <a:pPr lvl="3">
              <a:defRPr/>
            </a:pPr>
            <a:endParaRPr lang="en-IN" dirty="0"/>
          </a:p>
          <a:p>
            <a:pPr fontAlgn="auto">
              <a:lnSpc>
                <a:spcPct val="120000"/>
              </a:lnSpc>
              <a:spcAft>
                <a:spcPts val="0"/>
              </a:spcAft>
              <a:defRPr/>
            </a:pPr>
            <a:r>
              <a:rPr lang="en-IN" dirty="0"/>
              <a:t>Foreign assets acquired from “white money” remitted through banking channels are also exposed to S. 37A</a:t>
            </a:r>
          </a:p>
          <a:p>
            <a:pPr lvl="1" fontAlgn="auto">
              <a:spcAft>
                <a:spcPts val="0"/>
              </a:spcAft>
              <a:defRPr/>
            </a:pPr>
            <a:r>
              <a:rPr lang="en-IN" dirty="0"/>
              <a:t>Venkateshwara Hatcheries Pvt. Ltd.</a:t>
            </a:r>
          </a:p>
          <a:p>
            <a:pPr lvl="1" fontAlgn="auto">
              <a:spcAft>
                <a:spcPts val="0"/>
              </a:spcAft>
              <a:defRPr/>
            </a:pPr>
            <a:r>
              <a:rPr lang="en-IN" dirty="0"/>
              <a:t>ED Press Release dated 9</a:t>
            </a:r>
            <a:r>
              <a:rPr lang="en-IN" baseline="30000" dirty="0"/>
              <a:t>th</a:t>
            </a:r>
            <a:r>
              <a:rPr lang="en-IN" dirty="0"/>
              <a:t> October 2023</a:t>
            </a:r>
          </a:p>
          <a:p>
            <a:pPr fontAlgn="auto">
              <a:spcAft>
                <a:spcPts val="0"/>
              </a:spcAft>
              <a:defRPr/>
            </a:pPr>
            <a:endParaRPr lang="en-IN" dirty="0"/>
          </a:p>
          <a:p>
            <a:pPr fontAlgn="auto">
              <a:spcAft>
                <a:spcPts val="0"/>
              </a:spcAft>
              <a:defRPr/>
            </a:pPr>
            <a:endParaRPr lang="en-IN" dirty="0"/>
          </a:p>
        </p:txBody>
      </p:sp>
      <p:sp>
        <p:nvSpPr>
          <p:cNvPr id="2" name="Footer Placeholder 1">
            <a:extLst>
              <a:ext uri="{FF2B5EF4-FFF2-40B4-BE49-F238E27FC236}">
                <a16:creationId xmlns:a16="http://schemas.microsoft.com/office/drawing/2014/main" id="{1DFDE8A4-6179-0A89-3A8C-BC4AA03A67DF}"/>
              </a:ext>
            </a:extLst>
          </p:cNvPr>
          <p:cNvSpPr>
            <a:spLocks noGrp="1"/>
          </p:cNvSpPr>
          <p:nvPr>
            <p:ph type="ftr" sz="quarter" idx="11"/>
          </p:nvPr>
        </p:nvSpPr>
        <p:spPr/>
        <p:txBody>
          <a:bodyPr/>
          <a:lstStyle/>
          <a:p>
            <a:pPr>
              <a:defRPr/>
            </a:pPr>
            <a:r>
              <a:rPr lang="en-IN"/>
              <a:t>CA Bhavya Gandhi</a:t>
            </a:r>
          </a:p>
        </p:txBody>
      </p:sp>
      <p:sp>
        <p:nvSpPr>
          <p:cNvPr id="6" name="Slide Number Placeholder 5">
            <a:extLst>
              <a:ext uri="{FF2B5EF4-FFF2-40B4-BE49-F238E27FC236}">
                <a16:creationId xmlns:a16="http://schemas.microsoft.com/office/drawing/2014/main" id="{858BC8F6-A580-9C62-FF98-A74D72709D45}"/>
              </a:ext>
            </a:extLst>
          </p:cNvPr>
          <p:cNvSpPr>
            <a:spLocks noGrp="1"/>
          </p:cNvSpPr>
          <p:nvPr>
            <p:ph type="sldNum" sz="quarter" idx="12"/>
          </p:nvPr>
        </p:nvSpPr>
        <p:spPr/>
        <p:txBody>
          <a:bodyPr/>
          <a:lstStyle/>
          <a:p>
            <a:pPr>
              <a:defRPr/>
            </a:pPr>
            <a:fld id="{C503C718-66A1-400B-9A5D-49F68E98E691}" type="slidenum">
              <a:rPr lang="en-IN" smtClean="0"/>
              <a:pPr>
                <a:defRPr/>
              </a:pPr>
              <a:t>9</a:t>
            </a:fld>
            <a:endParaRPr lang="en-IN" dirty="0"/>
          </a:p>
        </p:txBody>
      </p:sp>
    </p:spTree>
    <p:extLst>
      <p:ext uri="{BB962C8B-B14F-4D97-AF65-F5344CB8AC3E}">
        <p14:creationId xmlns:p14="http://schemas.microsoft.com/office/powerpoint/2010/main" val="20998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5E44-FC8A-A71A-EDA9-95670F4D2E56}"/>
              </a:ext>
            </a:extLst>
          </p:cNvPr>
          <p:cNvSpPr>
            <a:spLocks noGrp="1"/>
          </p:cNvSpPr>
          <p:nvPr>
            <p:ph type="title"/>
          </p:nvPr>
        </p:nvSpPr>
        <p:spPr>
          <a:xfrm>
            <a:off x="0" y="0"/>
            <a:ext cx="9144000" cy="1143000"/>
          </a:xfrm>
        </p:spPr>
        <p:txBody>
          <a:bodyPr/>
          <a:lstStyle/>
          <a:p>
            <a:r>
              <a:rPr lang="en-US" dirty="0"/>
              <a:t>Tax Clearance certificate</a:t>
            </a:r>
            <a:endParaRPr lang="en-IN" dirty="0"/>
          </a:p>
        </p:txBody>
      </p:sp>
      <p:sp>
        <p:nvSpPr>
          <p:cNvPr id="3" name="Content Placeholder 2">
            <a:extLst>
              <a:ext uri="{FF2B5EF4-FFF2-40B4-BE49-F238E27FC236}">
                <a16:creationId xmlns:a16="http://schemas.microsoft.com/office/drawing/2014/main" id="{81721F1B-DA85-EF68-F212-AE5DC96DF174}"/>
              </a:ext>
            </a:extLst>
          </p:cNvPr>
          <p:cNvSpPr>
            <a:spLocks noGrp="1"/>
          </p:cNvSpPr>
          <p:nvPr>
            <p:ph idx="1"/>
          </p:nvPr>
        </p:nvSpPr>
        <p:spPr>
          <a:xfrm>
            <a:off x="251520" y="1340768"/>
            <a:ext cx="8568952" cy="5256584"/>
          </a:xfrm>
        </p:spPr>
        <p:txBody>
          <a:bodyPr>
            <a:noAutofit/>
          </a:bodyPr>
          <a:lstStyle/>
          <a:p>
            <a:r>
              <a:rPr lang="en-US" sz="1600" dirty="0"/>
              <a:t>Amendment proposed in Budget announcement on 23rd July 2024.</a:t>
            </a:r>
          </a:p>
          <a:p>
            <a:r>
              <a:rPr lang="en-US" sz="1600" dirty="0"/>
              <a:t>Led to controversy that all Indians need to obtain TCC before travelling abroad. </a:t>
            </a:r>
          </a:p>
          <a:p>
            <a:pPr lvl="2"/>
            <a:endParaRPr lang="en-US" sz="900" dirty="0"/>
          </a:p>
          <a:p>
            <a:r>
              <a:rPr lang="en-US" sz="1600" b="1" dirty="0"/>
              <a:t>Section 230:</a:t>
            </a:r>
            <a:r>
              <a:rPr lang="en-US" sz="1600" dirty="0"/>
              <a:t> If you are domiciled in India, you need to get a TCC, but only if:</a:t>
            </a:r>
          </a:p>
          <a:p>
            <a:r>
              <a:rPr lang="en-US" sz="1800" dirty="0"/>
              <a:t>The tax officer thinks it is necessary, after recording reasons &amp; obtaining prior approval from senior tax officers. </a:t>
            </a:r>
          </a:p>
          <a:p>
            <a:r>
              <a:rPr lang="en-US" sz="1600" dirty="0"/>
              <a:t>Additionally, CBDT had issued </a:t>
            </a:r>
            <a:r>
              <a:rPr lang="en-US" sz="1600" b="1" dirty="0"/>
              <a:t>Instruction No. 1 of 2004 - </a:t>
            </a:r>
            <a:r>
              <a:rPr lang="en-US" sz="1600" dirty="0"/>
              <a:t>Only persons who live in India and:</a:t>
            </a:r>
          </a:p>
          <a:p>
            <a:pPr lvl="1"/>
            <a:r>
              <a:rPr lang="en-US" sz="1400" dirty="0"/>
              <a:t>Who are involved in serious financial irregularities and whose presence is necessary in investigation; and it is likely that a tax demand will be raised against such person; or</a:t>
            </a:r>
          </a:p>
          <a:p>
            <a:pPr lvl="1"/>
            <a:r>
              <a:rPr lang="en-US" sz="1400" dirty="0"/>
              <a:t>Who have outstanding arrears of ₹10 lakhs or more;</a:t>
            </a:r>
          </a:p>
          <a:p>
            <a:pPr lvl="1"/>
            <a:r>
              <a:rPr lang="en-US" sz="1400" dirty="0"/>
              <a:t>must obtain a TCC before traveling abroad. </a:t>
            </a:r>
          </a:p>
          <a:p>
            <a:pPr lvl="2"/>
            <a:endParaRPr lang="en-US" sz="900" dirty="0"/>
          </a:p>
          <a:p>
            <a:r>
              <a:rPr lang="en-US" sz="1600" b="1" dirty="0"/>
              <a:t>All others need not obtain a TCC before travelling abroad!</a:t>
            </a:r>
          </a:p>
          <a:p>
            <a:pPr lvl="2"/>
            <a:endParaRPr lang="en-US" sz="900" dirty="0"/>
          </a:p>
          <a:p>
            <a:r>
              <a:rPr lang="en-US" sz="1600" b="1" dirty="0"/>
              <a:t>FA (No. 2) Act, 2024:</a:t>
            </a:r>
            <a:r>
              <a:rPr lang="en-US" sz="1600" dirty="0"/>
              <a:t> Liabilities under Black Money Act included in the tax arrears referred above. </a:t>
            </a:r>
          </a:p>
          <a:p>
            <a:r>
              <a:rPr lang="en-US" sz="1600" dirty="0"/>
              <a:t>Clarified by CBDT vide press release issued on 20</a:t>
            </a:r>
            <a:r>
              <a:rPr lang="en-US" sz="1600" baseline="30000" dirty="0"/>
              <a:t>th</a:t>
            </a:r>
            <a:r>
              <a:rPr lang="en-US" sz="1600" dirty="0"/>
              <a:t> August 2024</a:t>
            </a:r>
          </a:p>
        </p:txBody>
      </p:sp>
      <p:sp>
        <p:nvSpPr>
          <p:cNvPr id="4" name="Footer Placeholder 3">
            <a:extLst>
              <a:ext uri="{FF2B5EF4-FFF2-40B4-BE49-F238E27FC236}">
                <a16:creationId xmlns:a16="http://schemas.microsoft.com/office/drawing/2014/main" id="{7D50347A-F916-23FE-F66D-D9DC9529680A}"/>
              </a:ext>
            </a:extLst>
          </p:cNvPr>
          <p:cNvSpPr>
            <a:spLocks noGrp="1"/>
          </p:cNvSpPr>
          <p:nvPr>
            <p:ph type="ftr" sz="quarter" idx="11"/>
          </p:nvPr>
        </p:nvSpPr>
        <p:spPr>
          <a:xfrm>
            <a:off x="3124200" y="6356350"/>
            <a:ext cx="2895600" cy="365125"/>
          </a:xfrm>
        </p:spPr>
        <p:txBody>
          <a:bodyPr/>
          <a:lstStyle/>
          <a:p>
            <a:r>
              <a:rPr lang="en-IN" dirty="0"/>
              <a:t>CA Bhavya Gandhi</a:t>
            </a:r>
          </a:p>
        </p:txBody>
      </p:sp>
      <p:sp>
        <p:nvSpPr>
          <p:cNvPr id="5" name="Slide Number Placeholder 4">
            <a:extLst>
              <a:ext uri="{FF2B5EF4-FFF2-40B4-BE49-F238E27FC236}">
                <a16:creationId xmlns:a16="http://schemas.microsoft.com/office/drawing/2014/main" id="{E7D3B7CD-4AD0-B64C-B01D-84DB29B7317A}"/>
              </a:ext>
            </a:extLst>
          </p:cNvPr>
          <p:cNvSpPr>
            <a:spLocks noGrp="1"/>
          </p:cNvSpPr>
          <p:nvPr>
            <p:ph type="sldNum" sz="quarter" idx="12"/>
          </p:nvPr>
        </p:nvSpPr>
        <p:spPr>
          <a:xfrm>
            <a:off x="6553200" y="6356350"/>
            <a:ext cx="2133600" cy="365125"/>
          </a:xfrm>
        </p:spPr>
        <p:txBody>
          <a:bodyPr/>
          <a:lstStyle/>
          <a:p>
            <a:r>
              <a:rPr lang="en-US" altLang="en-US"/>
              <a:t>Slide No. </a:t>
            </a:r>
            <a:fld id="{2875C073-7D75-42A2-B2A0-F962751E7348}" type="slidenum">
              <a:rPr lang="en-US" altLang="en-US" smtClean="0"/>
              <a:pPr/>
              <a:t>99</a:t>
            </a:fld>
            <a:endParaRPr lang="en-US" altLang="en-US" dirty="0"/>
          </a:p>
        </p:txBody>
      </p:sp>
    </p:spTree>
    <p:extLst>
      <p:ext uri="{BB962C8B-B14F-4D97-AF65-F5344CB8AC3E}">
        <p14:creationId xmlns:p14="http://schemas.microsoft.com/office/powerpoint/2010/main" val="41942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anim calcmode="lin" valueType="num">
                                      <p:cBhvr>
                                        <p:cTn id="2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1000"/>
                                        <p:tgtEl>
                                          <p:spTgt spid="3">
                                            <p:txEl>
                                              <p:pRg st="13" end="13"/>
                                            </p:txEl>
                                          </p:spTgt>
                                        </p:tgtEl>
                                      </p:cBhvr>
                                    </p:animEffect>
                                    <p:anim calcmode="lin" valueType="num">
                                      <p:cBhvr>
                                        <p:cTn id="4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DA6-D393-4EC6-B670-8AE38A63D207}"/>
              </a:ext>
            </a:extLst>
          </p:cNvPr>
          <p:cNvSpPr>
            <a:spLocks noGrp="1"/>
          </p:cNvSpPr>
          <p:nvPr>
            <p:ph type="title"/>
          </p:nvPr>
        </p:nvSpPr>
        <p:spPr/>
        <p:txBody>
          <a:bodyPr/>
          <a:lstStyle/>
          <a:p>
            <a:r>
              <a:rPr lang="en-IN" dirty="0"/>
              <a:t>Notices being issued</a:t>
            </a:r>
          </a:p>
        </p:txBody>
      </p:sp>
      <p:sp>
        <p:nvSpPr>
          <p:cNvPr id="3" name="Content Placeholder 2">
            <a:extLst>
              <a:ext uri="{FF2B5EF4-FFF2-40B4-BE49-F238E27FC236}">
                <a16:creationId xmlns:a16="http://schemas.microsoft.com/office/drawing/2014/main" id="{A5EB9807-4432-4B25-9286-8D8360DAE559}"/>
              </a:ext>
            </a:extLst>
          </p:cNvPr>
          <p:cNvSpPr>
            <a:spLocks noGrp="1"/>
          </p:cNvSpPr>
          <p:nvPr>
            <p:ph idx="1"/>
          </p:nvPr>
        </p:nvSpPr>
        <p:spPr>
          <a:xfrm>
            <a:off x="304800" y="1340768"/>
            <a:ext cx="8515672" cy="5184576"/>
          </a:xfrm>
        </p:spPr>
        <p:txBody>
          <a:bodyPr>
            <a:normAutofit fontScale="92500" lnSpcReduction="20000"/>
          </a:bodyPr>
          <a:lstStyle/>
          <a:p>
            <a:r>
              <a:rPr lang="en-IN" dirty="0"/>
              <a:t>Many notices are being issued now</a:t>
            </a:r>
          </a:p>
          <a:p>
            <a:pPr lvl="1"/>
            <a:r>
              <a:rPr lang="en-IN" dirty="0"/>
              <a:t>For high-value transactions; non-filing of ITR</a:t>
            </a:r>
          </a:p>
          <a:p>
            <a:pPr lvl="3"/>
            <a:endParaRPr lang="en-IN" dirty="0"/>
          </a:p>
          <a:p>
            <a:r>
              <a:rPr lang="en-IN" dirty="0"/>
              <a:t>Several provisions attracting requirement to file tax return</a:t>
            </a:r>
          </a:p>
          <a:p>
            <a:pPr lvl="1"/>
            <a:r>
              <a:rPr lang="en-IN" dirty="0"/>
              <a:t>Deposited &gt; INR 1 crore in Current accounts</a:t>
            </a:r>
          </a:p>
          <a:p>
            <a:pPr lvl="1"/>
            <a:r>
              <a:rPr lang="en-IN" dirty="0"/>
              <a:t>Spent &gt; INR 2 Lakhs for travelling abroad</a:t>
            </a:r>
          </a:p>
          <a:p>
            <a:pPr lvl="2"/>
            <a:r>
              <a:rPr lang="en-IN" dirty="0"/>
              <a:t>Whether for himself or others</a:t>
            </a:r>
          </a:p>
          <a:p>
            <a:pPr lvl="1"/>
            <a:r>
              <a:rPr lang="en-IN" dirty="0"/>
              <a:t>Spent &gt; INR 1 lakh on electricity</a:t>
            </a:r>
          </a:p>
          <a:p>
            <a:pPr lvl="1"/>
            <a:r>
              <a:rPr lang="en-IN" dirty="0"/>
              <a:t>Business turnover &gt; INR 60 Lakhs</a:t>
            </a:r>
          </a:p>
          <a:p>
            <a:pPr lvl="1"/>
            <a:r>
              <a:rPr lang="en-IN" dirty="0"/>
              <a:t>Professional receipts &gt; INR 10 Lakhs</a:t>
            </a:r>
          </a:p>
          <a:p>
            <a:pPr lvl="1"/>
            <a:r>
              <a:rPr lang="en-IN" dirty="0"/>
              <a:t>Total TDS &amp; TCS </a:t>
            </a:r>
            <a:r>
              <a:rPr lang="en-IN" u="sng" dirty="0"/>
              <a:t>&gt;</a:t>
            </a:r>
            <a:r>
              <a:rPr lang="en-IN" dirty="0"/>
              <a:t> 25,000</a:t>
            </a:r>
          </a:p>
          <a:p>
            <a:pPr lvl="2"/>
            <a:r>
              <a:rPr lang="en-IN" dirty="0"/>
              <a:t>For resident senior citizen, threshold is INR 50,000</a:t>
            </a:r>
          </a:p>
          <a:p>
            <a:pPr lvl="1"/>
            <a:r>
              <a:rPr lang="en-IN" dirty="0"/>
              <a:t>Deposit in all savings account &gt; INR 50 Lakhs</a:t>
            </a:r>
          </a:p>
          <a:p>
            <a:pPr lvl="3"/>
            <a:endParaRPr lang="en-IN" dirty="0"/>
          </a:p>
          <a:p>
            <a:r>
              <a:rPr lang="en-IN" dirty="0"/>
              <a:t>High Value transactions not matching with ITR</a:t>
            </a:r>
          </a:p>
          <a:p>
            <a:pPr lvl="1"/>
            <a:r>
              <a:rPr lang="en-IN" dirty="0"/>
              <a:t>Whether they are correct; income is not taxable; income offered in another’s return, etc. </a:t>
            </a:r>
          </a:p>
        </p:txBody>
      </p:sp>
      <p:sp>
        <p:nvSpPr>
          <p:cNvPr id="5" name="Footer Placeholder 4">
            <a:extLst>
              <a:ext uri="{FF2B5EF4-FFF2-40B4-BE49-F238E27FC236}">
                <a16:creationId xmlns:a16="http://schemas.microsoft.com/office/drawing/2014/main" id="{764CF8E3-8FB8-48C9-881A-B23EA49393D3}"/>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3CB438DA-0599-49D4-BD80-67D40EB6E8D6}"/>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100</a:t>
            </a:fld>
            <a:endParaRPr lang="en-US" altLang="en-US" dirty="0"/>
          </a:p>
        </p:txBody>
      </p:sp>
    </p:spTree>
    <p:extLst>
      <p:ext uri="{BB962C8B-B14F-4D97-AF65-F5344CB8AC3E}">
        <p14:creationId xmlns:p14="http://schemas.microsoft.com/office/powerpoint/2010/main" val="21571586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DA6-D393-4EC6-B670-8AE38A63D207}"/>
              </a:ext>
            </a:extLst>
          </p:cNvPr>
          <p:cNvSpPr>
            <a:spLocks noGrp="1"/>
          </p:cNvSpPr>
          <p:nvPr>
            <p:ph type="title"/>
          </p:nvPr>
        </p:nvSpPr>
        <p:spPr/>
        <p:txBody>
          <a:bodyPr/>
          <a:lstStyle/>
          <a:p>
            <a:r>
              <a:rPr lang="en-IN" dirty="0"/>
              <a:t>Notices issued recently</a:t>
            </a:r>
          </a:p>
        </p:txBody>
      </p:sp>
      <p:sp>
        <p:nvSpPr>
          <p:cNvPr id="3" name="Content Placeholder 2">
            <a:extLst>
              <a:ext uri="{FF2B5EF4-FFF2-40B4-BE49-F238E27FC236}">
                <a16:creationId xmlns:a16="http://schemas.microsoft.com/office/drawing/2014/main" id="{A5EB9807-4432-4B25-9286-8D8360DAE559}"/>
              </a:ext>
            </a:extLst>
          </p:cNvPr>
          <p:cNvSpPr>
            <a:spLocks noGrp="1"/>
          </p:cNvSpPr>
          <p:nvPr>
            <p:ph idx="1"/>
          </p:nvPr>
        </p:nvSpPr>
        <p:spPr>
          <a:xfrm>
            <a:off x="304800" y="1340768"/>
            <a:ext cx="8515672" cy="5184576"/>
          </a:xfrm>
        </p:spPr>
        <p:txBody>
          <a:bodyPr>
            <a:normAutofit/>
          </a:bodyPr>
          <a:lstStyle/>
          <a:p>
            <a:r>
              <a:rPr lang="en-IN" dirty="0"/>
              <a:t>Such notices are issued to NRIs as well</a:t>
            </a:r>
          </a:p>
          <a:p>
            <a:r>
              <a:rPr lang="en-IN" dirty="0"/>
              <a:t>In several cases, the only income is NRE/ FCNR interest </a:t>
            </a:r>
          </a:p>
          <a:p>
            <a:pPr lvl="1"/>
            <a:r>
              <a:rPr lang="en-IN" dirty="0"/>
              <a:t>Such incomes are clearly exempt; no need to file ITR</a:t>
            </a:r>
          </a:p>
          <a:p>
            <a:pPr lvl="1"/>
            <a:r>
              <a:rPr lang="en-IN" dirty="0"/>
              <a:t>No application of mind from ITD</a:t>
            </a:r>
          </a:p>
          <a:p>
            <a:pPr lvl="1"/>
            <a:endParaRPr lang="en-IN" dirty="0"/>
          </a:p>
          <a:p>
            <a:r>
              <a:rPr lang="en-IN" dirty="0"/>
              <a:t>Treaty benefits availed in ITR</a:t>
            </a:r>
          </a:p>
          <a:p>
            <a:pPr lvl="1"/>
            <a:r>
              <a:rPr lang="en-IN" dirty="0"/>
              <a:t>Although specifically disclosed in respective schedule or in Sch. EI</a:t>
            </a:r>
          </a:p>
          <a:p>
            <a:endParaRPr lang="en-IN" dirty="0"/>
          </a:p>
          <a:p>
            <a:r>
              <a:rPr lang="en-IN" dirty="0"/>
              <a:t>Nevertheless, provide feedback within time. </a:t>
            </a:r>
          </a:p>
        </p:txBody>
      </p:sp>
      <p:sp>
        <p:nvSpPr>
          <p:cNvPr id="5" name="Footer Placeholder 4">
            <a:extLst>
              <a:ext uri="{FF2B5EF4-FFF2-40B4-BE49-F238E27FC236}">
                <a16:creationId xmlns:a16="http://schemas.microsoft.com/office/drawing/2014/main" id="{764CF8E3-8FB8-48C9-881A-B23EA49393D3}"/>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3CB438DA-0599-49D4-BD80-67D40EB6E8D6}"/>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101</a:t>
            </a:fld>
            <a:endParaRPr lang="en-US" altLang="en-US" dirty="0"/>
          </a:p>
        </p:txBody>
      </p:sp>
    </p:spTree>
    <p:extLst>
      <p:ext uri="{BB962C8B-B14F-4D97-AF65-F5344CB8AC3E}">
        <p14:creationId xmlns:p14="http://schemas.microsoft.com/office/powerpoint/2010/main" val="18025545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289175"/>
          </a:xfrm>
        </p:spPr>
        <p:txBody>
          <a:bodyPr>
            <a:normAutofit/>
          </a:bodyPr>
          <a:lstStyle/>
          <a:p>
            <a:r>
              <a:rPr lang="en-US" sz="3600" dirty="0">
                <a:latin typeface="+mj-lt"/>
                <a:cs typeface="Arial" charset="0"/>
              </a:rPr>
              <a:t>Change of citizenship</a:t>
            </a:r>
            <a:endParaRPr lang="en-IN" sz="2000" dirty="0">
              <a:latin typeface="+mj-lt"/>
              <a:cs typeface="Arial" charset="0"/>
            </a:endParaRPr>
          </a:p>
        </p:txBody>
      </p:sp>
    </p:spTree>
    <p:extLst>
      <p:ext uri="{BB962C8B-B14F-4D97-AF65-F5344CB8AC3E}">
        <p14:creationId xmlns:p14="http://schemas.microsoft.com/office/powerpoint/2010/main" val="9211561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Change of Citizenship</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304800" y="1447800"/>
            <a:ext cx="8534400" cy="5105400"/>
          </a:xfrm>
        </p:spPr>
        <p:txBody>
          <a:bodyPr>
            <a:normAutofit/>
          </a:bodyPr>
          <a:lstStyle/>
          <a:p>
            <a:r>
              <a:rPr lang="en-US" dirty="0">
                <a:latin typeface="Book Antiqua" panose="02040602050305030304" pitchFamily="18" charset="0"/>
                <a:ea typeface="Aptos" panose="020B0004020202020204" pitchFamily="34" charset="0"/>
                <a:cs typeface="Times New Roman" panose="02020603050405020304" pitchFamily="18" charset="0"/>
              </a:rPr>
              <a:t>Availing better opportunities</a:t>
            </a:r>
          </a:p>
          <a:p>
            <a:r>
              <a:rPr lang="en-US" dirty="0">
                <a:latin typeface="Book Antiqua" panose="02040602050305030304" pitchFamily="18" charset="0"/>
                <a:ea typeface="Aptos" panose="020B0004020202020204" pitchFamily="34" charset="0"/>
                <a:cs typeface="Times New Roman" panose="02020603050405020304" pitchFamily="18" charset="0"/>
              </a:rPr>
              <a:t>Avoiding visa issues</a:t>
            </a:r>
          </a:p>
          <a:p>
            <a:r>
              <a:rPr lang="en-US" dirty="0">
                <a:latin typeface="Book Antiqua" panose="02040602050305030304" pitchFamily="18" charset="0"/>
                <a:ea typeface="Aptos" panose="020B0004020202020204" pitchFamily="34" charset="0"/>
                <a:cs typeface="Times New Roman" panose="02020603050405020304" pitchFamily="18" charset="0"/>
              </a:rPr>
              <a:t>Ease of entry in other countries</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India does not permit dual citizenship</a:t>
            </a:r>
          </a:p>
          <a:p>
            <a:r>
              <a:rPr lang="en-US" dirty="0">
                <a:latin typeface="Book Antiqua" panose="02040602050305030304" pitchFamily="18" charset="0"/>
                <a:ea typeface="Aptos" panose="020B0004020202020204" pitchFamily="34" charset="0"/>
                <a:cs typeface="Times New Roman" panose="02020603050405020304" pitchFamily="18" charset="0"/>
              </a:rPr>
              <a:t>Hence, such people renounce Indian citizenship</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Close to 8,40,000 Indians renounced their citizenship between 2018 to June 2023. </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endParaRPr lang="en-US" dirty="0">
              <a:latin typeface="Book Antiqua" panose="02040602050305030304" pitchFamily="18" charset="0"/>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103</a:t>
            </a:fld>
            <a:endParaRPr lang="en-IN" dirty="0"/>
          </a:p>
        </p:txBody>
      </p:sp>
    </p:spTree>
    <p:extLst>
      <p:ext uri="{BB962C8B-B14F-4D97-AF65-F5344CB8AC3E}">
        <p14:creationId xmlns:p14="http://schemas.microsoft.com/office/powerpoint/2010/main" val="1251517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Citizens of other countries – FEMA aspects</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304800" y="1447800"/>
            <a:ext cx="8458200" cy="5105400"/>
          </a:xfrm>
        </p:spPr>
        <p:txBody>
          <a:bodyPr>
            <a:normAutofit/>
          </a:bodyPr>
          <a:lstStyle/>
          <a:p>
            <a:r>
              <a:rPr lang="en-US" dirty="0"/>
              <a:t>PIO scheme replaced with OCI</a:t>
            </a:r>
          </a:p>
          <a:p>
            <a:pPr lvl="1"/>
            <a:r>
              <a:rPr lang="en-US" dirty="0">
                <a:latin typeface="Book Antiqua" panose="02040602050305030304" pitchFamily="18" charset="0"/>
                <a:ea typeface="Aptos" panose="020B0004020202020204" pitchFamily="34" charset="0"/>
                <a:cs typeface="Times New Roman" panose="02020603050405020304" pitchFamily="18" charset="0"/>
              </a:rPr>
              <a:t>For bank accounts, deposits and remittance facilities - both PIO and OCI are </a:t>
            </a:r>
            <a:r>
              <a:rPr lang="en-US" dirty="0" err="1">
                <a:latin typeface="Book Antiqua" panose="02040602050305030304" pitchFamily="18" charset="0"/>
                <a:ea typeface="Aptos" panose="020B0004020202020204" pitchFamily="34" charset="0"/>
                <a:cs typeface="Times New Roman" panose="02020603050405020304" pitchFamily="18" charset="0"/>
              </a:rPr>
              <a:t>recognised</a:t>
            </a:r>
            <a:endParaRPr lang="en-US" dirty="0">
              <a:latin typeface="Book Antiqua" panose="02040602050305030304" pitchFamily="18" charset="0"/>
              <a:ea typeface="Aptos" panose="020B0004020202020204" pitchFamily="34" charset="0"/>
              <a:cs typeface="Times New Roman" panose="02020603050405020304" pitchFamily="18" charset="0"/>
            </a:endParaRPr>
          </a:p>
          <a:p>
            <a:pPr lvl="2"/>
            <a:r>
              <a:rPr lang="en-US" dirty="0">
                <a:latin typeface="Book Antiqua" panose="02040602050305030304" pitchFamily="18" charset="0"/>
                <a:ea typeface="Aptos" panose="020B0004020202020204" pitchFamily="34" charset="0"/>
                <a:cs typeface="Times New Roman" panose="02020603050405020304" pitchFamily="18" charset="0"/>
              </a:rPr>
              <a:t>FEMA 5(R) and 13(R)</a:t>
            </a:r>
          </a:p>
          <a:p>
            <a:pPr lvl="1"/>
            <a:r>
              <a:rPr lang="en-US" dirty="0">
                <a:latin typeface="Book Antiqua" panose="02040602050305030304" pitchFamily="18" charset="0"/>
                <a:ea typeface="Aptos" panose="020B0004020202020204" pitchFamily="34" charset="0"/>
                <a:cs typeface="Times New Roman" panose="02020603050405020304" pitchFamily="18" charset="0"/>
              </a:rPr>
              <a:t>For loan transactions, investment in Indian securities &amp; IP in India, only OCIs are </a:t>
            </a:r>
            <a:r>
              <a:rPr lang="en-US" dirty="0" err="1">
                <a:latin typeface="Book Antiqua" panose="02040602050305030304" pitchFamily="18" charset="0"/>
                <a:ea typeface="Aptos" panose="020B0004020202020204" pitchFamily="34" charset="0"/>
                <a:cs typeface="Times New Roman" panose="02020603050405020304" pitchFamily="18" charset="0"/>
              </a:rPr>
              <a:t>recognised</a:t>
            </a:r>
            <a:endParaRPr lang="en-US" dirty="0">
              <a:latin typeface="Book Antiqua" panose="02040602050305030304" pitchFamily="18" charset="0"/>
              <a:ea typeface="Aptos" panose="020B0004020202020204" pitchFamily="34" charset="0"/>
              <a:cs typeface="Times New Roman" panose="02020603050405020304" pitchFamily="18" charset="0"/>
            </a:endParaRPr>
          </a:p>
          <a:p>
            <a:pPr lvl="2"/>
            <a:r>
              <a:rPr lang="en-US" dirty="0">
                <a:latin typeface="Book Antiqua" panose="02040602050305030304" pitchFamily="18" charset="0"/>
                <a:ea typeface="Aptos" panose="020B0004020202020204" pitchFamily="34" charset="0"/>
                <a:cs typeface="Times New Roman" panose="02020603050405020304" pitchFamily="18" charset="0"/>
              </a:rPr>
              <a:t>FEMA 3(R) and NDI Rules</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Better to obtain OCI card</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Citizens of 11 specified countries, though FEMA residents – not permitted to acquire IP in India</a:t>
            </a:r>
          </a:p>
          <a:p>
            <a:pPr lvl="1"/>
            <a:r>
              <a:rPr lang="en-US" dirty="0">
                <a:latin typeface="Book Antiqua" panose="02040602050305030304" pitchFamily="18" charset="0"/>
                <a:ea typeface="Aptos" panose="020B0004020202020204" pitchFamily="34" charset="0"/>
                <a:cs typeface="Times New Roman" panose="02020603050405020304" pitchFamily="18" charset="0"/>
              </a:rPr>
              <a:t>Practical issues for citizens of other countries as well</a:t>
            </a: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104</a:t>
            </a:fld>
            <a:endParaRPr lang="en-IN" dirty="0"/>
          </a:p>
        </p:txBody>
      </p:sp>
    </p:spTree>
    <p:extLst>
      <p:ext uri="{BB962C8B-B14F-4D97-AF65-F5344CB8AC3E}">
        <p14:creationId xmlns:p14="http://schemas.microsoft.com/office/powerpoint/2010/main" val="19287325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Citizens of other countries – Tax and FCRA implications</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228600" y="1371600"/>
            <a:ext cx="8610600" cy="5181600"/>
          </a:xfrm>
        </p:spPr>
        <p:txBody>
          <a:bodyPr>
            <a:normAutofit fontScale="92500" lnSpcReduction="20000"/>
          </a:bodyPr>
          <a:lstStyle/>
          <a:p>
            <a:r>
              <a:rPr lang="en-US" dirty="0">
                <a:latin typeface="Book Antiqua" panose="02040602050305030304" pitchFamily="18" charset="0"/>
                <a:ea typeface="Aptos" panose="020B0004020202020204" pitchFamily="34" charset="0"/>
                <a:cs typeface="Times New Roman" panose="02020603050405020304" pitchFamily="18" charset="0"/>
              </a:rPr>
              <a:t>Non-applicability of S. 6(1A) of ITA to citizens of other countries</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Benefit of leaving for employment outside India – not available</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Citizenship-based taxation in USA</a:t>
            </a:r>
          </a:p>
          <a:p>
            <a:pPr lvl="1"/>
            <a:r>
              <a:rPr lang="en-US" dirty="0">
                <a:latin typeface="Book Antiqua" panose="02040602050305030304" pitchFamily="18" charset="0"/>
                <a:ea typeface="Aptos" panose="020B0004020202020204" pitchFamily="34" charset="0"/>
                <a:cs typeface="Times New Roman" panose="02020603050405020304" pitchFamily="18" charset="0"/>
              </a:rPr>
              <a:t>Dual residency</a:t>
            </a:r>
          </a:p>
          <a:p>
            <a:pPr lvl="1"/>
            <a:r>
              <a:rPr lang="en-US" dirty="0">
                <a:latin typeface="Book Antiqua" panose="02040602050305030304" pitchFamily="18" charset="0"/>
                <a:ea typeface="Aptos" panose="020B0004020202020204" pitchFamily="34" charset="0"/>
                <a:cs typeface="Times New Roman" panose="02020603050405020304" pitchFamily="18" charset="0"/>
              </a:rPr>
              <a:t>Global incomes taxable in both countries </a:t>
            </a:r>
          </a:p>
          <a:p>
            <a:pPr lvl="1"/>
            <a:r>
              <a:rPr lang="en-US" dirty="0">
                <a:latin typeface="Book Antiqua" panose="02040602050305030304" pitchFamily="18" charset="0"/>
                <a:ea typeface="Aptos" panose="020B0004020202020204" pitchFamily="34" charset="0"/>
                <a:cs typeface="Times New Roman" panose="02020603050405020304" pitchFamily="18" charset="0"/>
              </a:rPr>
              <a:t>Differences in basic principles in domestic laws of both countries</a:t>
            </a:r>
          </a:p>
          <a:p>
            <a:pPr lvl="1"/>
            <a:r>
              <a:rPr lang="en-US" dirty="0">
                <a:latin typeface="Book Antiqua" panose="02040602050305030304" pitchFamily="18" charset="0"/>
                <a:ea typeface="Aptos" panose="020B0004020202020204" pitchFamily="34" charset="0"/>
                <a:cs typeface="Times New Roman" panose="02020603050405020304" pitchFamily="18" charset="0"/>
              </a:rPr>
              <a:t>Issues in double tax relief</a:t>
            </a:r>
          </a:p>
          <a:p>
            <a:pPr lvl="1"/>
            <a:r>
              <a:rPr lang="en-US" dirty="0">
                <a:latin typeface="Book Antiqua" panose="02040602050305030304" pitchFamily="18" charset="0"/>
                <a:ea typeface="Aptos" panose="020B0004020202020204" pitchFamily="34" charset="0"/>
                <a:cs typeface="Times New Roman" panose="02020603050405020304" pitchFamily="18" charset="0"/>
              </a:rPr>
              <a:t>Foreign assets disclosure important in both countries</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Conditional relief from disclosing foreign assets in Sch. FA</a:t>
            </a:r>
          </a:p>
          <a:p>
            <a:pPr lvl="1"/>
            <a:r>
              <a:rPr lang="en-US" sz="1800" b="1" dirty="0">
                <a:effectLst/>
                <a:latin typeface="Book Antiqua" panose="02040602050305030304" pitchFamily="18" charset="0"/>
                <a:ea typeface="Aptos" panose="020B0004020202020204" pitchFamily="34" charset="0"/>
                <a:cs typeface="Times New Roman" panose="02020603050405020304" pitchFamily="18" charset="0"/>
              </a:rPr>
              <a:t>Foreign citizens who become tax residents while they are in India on a business, employment or student visa</a:t>
            </a:r>
            <a:r>
              <a:rPr lang="en-US" sz="1800" b="1" dirty="0">
                <a:latin typeface="Book Antiqua" panose="02040602050305030304" pitchFamily="18" charset="0"/>
                <a:ea typeface="Aptos" panose="020B0004020202020204" pitchFamily="34" charset="0"/>
                <a:cs typeface="Times New Roman" panose="02020603050405020304" pitchFamily="18" charset="0"/>
              </a:rPr>
              <a:t>:</a:t>
            </a:r>
            <a:r>
              <a:rPr lang="en-US" sz="1800" dirty="0">
                <a:latin typeface="Book Antiqua" panose="02040602050305030304" pitchFamily="18" charset="0"/>
                <a:ea typeface="Aptos" panose="020B0004020202020204" pitchFamily="34" charset="0"/>
                <a:cs typeface="Times New Roman" panose="02020603050405020304" pitchFamily="18" charset="0"/>
              </a:rPr>
              <a:t> Assets acquired when they were NR not required to be disclosed if no income is accrued during the relevant year</a:t>
            </a:r>
          </a:p>
          <a:p>
            <a:pPr lvl="1"/>
            <a:endParaRPr lang="en-US" sz="1800"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FCRA compliance required for making donations</a:t>
            </a:r>
          </a:p>
          <a:p>
            <a:pPr lvl="3"/>
            <a:endParaRPr lang="en-US" dirty="0"/>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105</a:t>
            </a:fld>
            <a:endParaRPr lang="en-IN" dirty="0"/>
          </a:p>
        </p:txBody>
      </p:sp>
    </p:spTree>
    <p:extLst>
      <p:ext uri="{BB962C8B-B14F-4D97-AF65-F5344CB8AC3E}">
        <p14:creationId xmlns:p14="http://schemas.microsoft.com/office/powerpoint/2010/main" val="1766445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2289175"/>
          </a:xfrm>
        </p:spPr>
        <p:txBody>
          <a:bodyPr>
            <a:normAutofit/>
          </a:bodyPr>
          <a:lstStyle/>
          <a:p>
            <a:r>
              <a:rPr lang="en-US" sz="3600" dirty="0">
                <a:latin typeface="+mj-lt"/>
                <a:cs typeface="Arial" charset="0"/>
              </a:rPr>
              <a:t>Other issues</a:t>
            </a:r>
            <a:endParaRPr lang="en-IN" sz="2000" dirty="0">
              <a:latin typeface="+mj-lt"/>
              <a:cs typeface="Arial" charset="0"/>
            </a:endParaRPr>
          </a:p>
        </p:txBody>
      </p:sp>
    </p:spTree>
    <p:extLst>
      <p:ext uri="{BB962C8B-B14F-4D97-AF65-F5344CB8AC3E}">
        <p14:creationId xmlns:p14="http://schemas.microsoft.com/office/powerpoint/2010/main" val="5167191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ITA provisions to be kept in mind</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457200" y="1371600"/>
            <a:ext cx="8229600" cy="5029200"/>
          </a:xfrm>
        </p:spPr>
        <p:txBody>
          <a:bodyPr>
            <a:normAutofit fontScale="77500" lnSpcReduction="20000"/>
          </a:bodyPr>
          <a:lstStyle/>
          <a:p>
            <a:r>
              <a:rPr lang="en-US" b="1" dirty="0"/>
              <a:t>Foreign incomes and assets</a:t>
            </a:r>
          </a:p>
          <a:p>
            <a:pPr lvl="2"/>
            <a:endParaRPr lang="en-US" dirty="0"/>
          </a:p>
          <a:p>
            <a:r>
              <a:rPr lang="en-US" dirty="0"/>
              <a:t>Residential status</a:t>
            </a:r>
          </a:p>
          <a:p>
            <a:r>
              <a:rPr lang="en-US" dirty="0"/>
              <a:t>POEM</a:t>
            </a:r>
          </a:p>
          <a:p>
            <a:r>
              <a:rPr lang="en-US" dirty="0"/>
              <a:t>Business Connection &amp; PE</a:t>
            </a:r>
          </a:p>
          <a:p>
            <a:r>
              <a:rPr lang="en-US" dirty="0">
                <a:latin typeface="Book Antiqua" panose="02040602050305030304" pitchFamily="18" charset="0"/>
                <a:ea typeface="Aptos" panose="020B0004020202020204" pitchFamily="34" charset="0"/>
                <a:cs typeface="Times New Roman" panose="02020603050405020304" pitchFamily="18" charset="0"/>
              </a:rPr>
              <a:t>Section 9(1)(viii), 50CA and 56(2)(x)</a:t>
            </a:r>
          </a:p>
          <a:p>
            <a:r>
              <a:rPr lang="en-US" dirty="0">
                <a:latin typeface="Book Antiqua" panose="02040602050305030304" pitchFamily="18" charset="0"/>
                <a:ea typeface="Aptos" panose="020B0004020202020204" pitchFamily="34" charset="0"/>
                <a:cs typeface="Times New Roman" panose="02020603050405020304" pitchFamily="18" charset="0"/>
              </a:rPr>
              <a:t>Transfer Pricing</a:t>
            </a:r>
          </a:p>
          <a:p>
            <a:r>
              <a:rPr lang="en-US" dirty="0">
                <a:latin typeface="Book Antiqua" panose="02040602050305030304" pitchFamily="18" charset="0"/>
                <a:ea typeface="Aptos" panose="020B0004020202020204" pitchFamily="34" charset="0"/>
                <a:cs typeface="Times New Roman" panose="02020603050405020304" pitchFamily="18" charset="0"/>
              </a:rPr>
              <a:t>Section 93, 94A and 94B</a:t>
            </a:r>
          </a:p>
          <a:p>
            <a:r>
              <a:rPr lang="en-US" dirty="0">
                <a:latin typeface="Book Antiqua" panose="02040602050305030304" pitchFamily="18" charset="0"/>
                <a:ea typeface="Aptos" panose="020B0004020202020204" pitchFamily="34" charset="0"/>
                <a:cs typeface="Times New Roman" panose="02020603050405020304" pitchFamily="18" charset="0"/>
              </a:rPr>
              <a:t>GAAR</a:t>
            </a:r>
          </a:p>
          <a:p>
            <a:r>
              <a:rPr lang="en-US" dirty="0">
                <a:latin typeface="Book Antiqua" panose="02040602050305030304" pitchFamily="18" charset="0"/>
                <a:ea typeface="Aptos" panose="020B0004020202020204" pitchFamily="34" charset="0"/>
                <a:cs typeface="Times New Roman" panose="02020603050405020304" pitchFamily="18" charset="0"/>
              </a:rPr>
              <a:t>Anti-avoidance provisions under DTAA</a:t>
            </a:r>
          </a:p>
          <a:p>
            <a:r>
              <a:rPr lang="en-US" dirty="0">
                <a:latin typeface="Book Antiqua" panose="02040602050305030304" pitchFamily="18" charset="0"/>
                <a:ea typeface="Aptos" panose="020B0004020202020204" pitchFamily="34" charset="0"/>
                <a:cs typeface="Times New Roman" panose="02020603050405020304" pitchFamily="18" charset="0"/>
              </a:rPr>
              <a:t>Multi-lateral Instrument (MLI) </a:t>
            </a:r>
          </a:p>
          <a:p>
            <a:pPr lvl="2"/>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Tax return filing</a:t>
            </a:r>
          </a:p>
          <a:p>
            <a:r>
              <a:rPr lang="en-US" dirty="0">
                <a:latin typeface="Book Antiqua" panose="02040602050305030304" pitchFamily="18" charset="0"/>
                <a:ea typeface="Aptos" panose="020B0004020202020204" pitchFamily="34" charset="0"/>
                <a:cs typeface="Times New Roman" panose="02020603050405020304" pitchFamily="18" charset="0"/>
              </a:rPr>
              <a:t>Change of PAN jurisdiction; updating IT profile</a:t>
            </a:r>
          </a:p>
          <a:p>
            <a:r>
              <a:rPr lang="en-US" dirty="0">
                <a:latin typeface="Book Antiqua" panose="02040602050305030304" pitchFamily="18" charset="0"/>
                <a:ea typeface="Aptos" panose="020B0004020202020204" pitchFamily="34" charset="0"/>
                <a:cs typeface="Times New Roman" panose="02020603050405020304" pitchFamily="18" charset="0"/>
              </a:rPr>
              <a:t>Conditions for claiming DTAA benefit</a:t>
            </a:r>
          </a:p>
          <a:p>
            <a:r>
              <a:rPr lang="en-US" dirty="0">
                <a:latin typeface="Book Antiqua" panose="02040602050305030304" pitchFamily="18" charset="0"/>
                <a:ea typeface="Aptos" panose="020B0004020202020204" pitchFamily="34" charset="0"/>
                <a:cs typeface="Times New Roman" panose="02020603050405020304" pitchFamily="18" charset="0"/>
              </a:rPr>
              <a:t>TDS/ TCS obligations</a:t>
            </a:r>
          </a:p>
          <a:p>
            <a:r>
              <a:rPr lang="en-US" dirty="0">
                <a:latin typeface="Book Antiqua" panose="02040602050305030304" pitchFamily="18" charset="0"/>
                <a:ea typeface="Aptos" panose="020B0004020202020204" pitchFamily="34" charset="0"/>
                <a:cs typeface="Times New Roman" panose="02020603050405020304" pitchFamily="18" charset="0"/>
              </a:rPr>
              <a:t>Reporting requirements – Form 15CA-CB</a:t>
            </a: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107</a:t>
            </a:fld>
            <a:endParaRPr lang="en-IN" dirty="0"/>
          </a:p>
        </p:txBody>
      </p:sp>
    </p:spTree>
    <p:extLst>
      <p:ext uri="{BB962C8B-B14F-4D97-AF65-F5344CB8AC3E}">
        <p14:creationId xmlns:p14="http://schemas.microsoft.com/office/powerpoint/2010/main" val="1050368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8C68-F4DC-12CB-90B5-467255F76CDF}"/>
            </a:ext>
          </a:extLst>
        </p:cNvPr>
        <p:cNvGrpSpPr/>
        <p:nvPr/>
      </p:nvGrpSpPr>
      <p:grpSpPr>
        <a:xfrm>
          <a:off x="0" y="0"/>
          <a:ext cx="0" cy="0"/>
          <a:chOff x="0" y="0"/>
          <a:chExt cx="0" cy="0"/>
        </a:xfrm>
      </p:grpSpPr>
      <p:sp>
        <p:nvSpPr>
          <p:cNvPr id="159745" name="Title 1">
            <a:extLst>
              <a:ext uri="{FF2B5EF4-FFF2-40B4-BE49-F238E27FC236}">
                <a16:creationId xmlns:a16="http://schemas.microsoft.com/office/drawing/2014/main" id="{5958DEEE-5A46-D3E0-2013-E263892591DB}"/>
              </a:ext>
            </a:extLst>
          </p:cNvPr>
          <p:cNvSpPr>
            <a:spLocks noGrp="1"/>
          </p:cNvSpPr>
          <p:nvPr>
            <p:ph type="title"/>
          </p:nvPr>
        </p:nvSpPr>
        <p:spPr/>
        <p:txBody>
          <a:bodyPr/>
          <a:lstStyle/>
          <a:p>
            <a:r>
              <a:rPr lang="en-IN" dirty="0">
                <a:latin typeface="+mj-lt"/>
                <a:cs typeface="Arial" charset="0"/>
              </a:rPr>
              <a:t>Peculiar situations</a:t>
            </a:r>
          </a:p>
        </p:txBody>
      </p:sp>
      <p:sp>
        <p:nvSpPr>
          <p:cNvPr id="6" name="Content Placeholder 5">
            <a:extLst>
              <a:ext uri="{FF2B5EF4-FFF2-40B4-BE49-F238E27FC236}">
                <a16:creationId xmlns:a16="http://schemas.microsoft.com/office/drawing/2014/main" id="{50C75B17-72F8-81CA-0F14-4E7416FA3249}"/>
              </a:ext>
            </a:extLst>
          </p:cNvPr>
          <p:cNvSpPr>
            <a:spLocks noGrp="1"/>
          </p:cNvSpPr>
          <p:nvPr>
            <p:ph idx="1"/>
          </p:nvPr>
        </p:nvSpPr>
        <p:spPr>
          <a:xfrm>
            <a:off x="304800" y="1371600"/>
            <a:ext cx="8534400" cy="5105400"/>
          </a:xfrm>
        </p:spPr>
        <p:txBody>
          <a:bodyPr>
            <a:normAutofit/>
          </a:bodyPr>
          <a:lstStyle/>
          <a:p>
            <a:r>
              <a:rPr lang="en-US" dirty="0">
                <a:latin typeface="Book Antiqua" panose="02040602050305030304" pitchFamily="18" charset="0"/>
                <a:ea typeface="Aptos" panose="020B0004020202020204" pitchFamily="34" charset="0"/>
                <a:cs typeface="Times New Roman" panose="02020603050405020304" pitchFamily="18" charset="0"/>
              </a:rPr>
              <a:t>Different residential status under ITA and FEMA</a:t>
            </a:r>
          </a:p>
          <a:p>
            <a:pPr lvl="1"/>
            <a:r>
              <a:rPr lang="en-US" dirty="0">
                <a:latin typeface="Book Antiqua" panose="02040602050305030304" pitchFamily="18" charset="0"/>
                <a:ea typeface="Aptos" panose="020B0004020202020204" pitchFamily="34" charset="0"/>
                <a:cs typeface="Times New Roman" panose="02020603050405020304" pitchFamily="18" charset="0"/>
              </a:rPr>
              <a:t>Technical issues</a:t>
            </a:r>
          </a:p>
          <a:p>
            <a:pPr lvl="1"/>
            <a:r>
              <a:rPr lang="en-US" dirty="0">
                <a:latin typeface="Book Antiqua" panose="02040602050305030304" pitchFamily="18" charset="0"/>
                <a:ea typeface="Aptos" panose="020B0004020202020204" pitchFamily="34" charset="0"/>
                <a:cs typeface="Times New Roman" panose="02020603050405020304" pitchFamily="18" charset="0"/>
              </a:rPr>
              <a:t>Practical difficulties</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Change of residence for a short period of time</a:t>
            </a:r>
          </a:p>
          <a:p>
            <a:pPr lvl="1"/>
            <a:r>
              <a:rPr lang="en-US" dirty="0">
                <a:latin typeface="Book Antiqua" panose="02040602050305030304" pitchFamily="18" charset="0"/>
                <a:ea typeface="Aptos" panose="020B0004020202020204" pitchFamily="34" charset="0"/>
                <a:cs typeface="Times New Roman" panose="02020603050405020304" pitchFamily="18" charset="0"/>
              </a:rPr>
              <a:t>Exercise caution before taking benefits</a:t>
            </a:r>
          </a:p>
          <a:p>
            <a:pPr lvl="1"/>
            <a:r>
              <a:rPr lang="en-US" dirty="0">
                <a:latin typeface="Book Antiqua" panose="02040602050305030304" pitchFamily="18" charset="0"/>
                <a:ea typeface="Aptos" panose="020B0004020202020204" pitchFamily="34" charset="0"/>
                <a:cs typeface="Times New Roman" panose="02020603050405020304" pitchFamily="18" charset="0"/>
              </a:rPr>
              <a:t>For instance – a person goes abroad; claims NRI status; claims DTAA benefit &amp; remits USD 1 million abroad and returns to India – all within 1-2 years</a:t>
            </a:r>
          </a:p>
          <a:p>
            <a:pPr lvl="1"/>
            <a:r>
              <a:rPr lang="en-US" dirty="0">
                <a:latin typeface="Book Antiqua" panose="02040602050305030304" pitchFamily="18" charset="0"/>
                <a:ea typeface="Aptos" panose="020B0004020202020204" pitchFamily="34" charset="0"/>
                <a:cs typeface="Times New Roman" panose="02020603050405020304" pitchFamily="18" charset="0"/>
              </a:rPr>
              <a:t>Exposure of regulator questioning the whole arrangement</a:t>
            </a:r>
          </a:p>
          <a:p>
            <a:pPr lvl="1"/>
            <a:r>
              <a:rPr lang="en-US" dirty="0">
                <a:latin typeface="Book Antiqua" panose="02040602050305030304" pitchFamily="18" charset="0"/>
                <a:ea typeface="Aptos" panose="020B0004020202020204" pitchFamily="34" charset="0"/>
                <a:cs typeface="Times New Roman" panose="02020603050405020304" pitchFamily="18" charset="0"/>
              </a:rPr>
              <a:t>Keep clarity on residential status, </a:t>
            </a:r>
            <a:r>
              <a:rPr lang="en-US" dirty="0" err="1">
                <a:latin typeface="Book Antiqua" panose="02040602050305030304" pitchFamily="18" charset="0"/>
                <a:ea typeface="Aptos" panose="020B0004020202020204" pitchFamily="34" charset="0"/>
                <a:cs typeface="Times New Roman" panose="02020603050405020304" pitchFamily="18" charset="0"/>
              </a:rPr>
              <a:t>bonafides</a:t>
            </a:r>
            <a:r>
              <a:rPr lang="en-US" dirty="0">
                <a:latin typeface="Book Antiqua" panose="02040602050305030304" pitchFamily="18" charset="0"/>
                <a:ea typeface="Aptos" panose="020B0004020202020204" pitchFamily="34" charset="0"/>
                <a:cs typeface="Times New Roman" panose="02020603050405020304" pitchFamily="18" charset="0"/>
              </a:rPr>
              <a:t> and genuineness</a:t>
            </a:r>
          </a:p>
          <a:p>
            <a:pPr lvl="1"/>
            <a:r>
              <a:rPr lang="en-US" b="1" dirty="0">
                <a:latin typeface="Book Antiqua" panose="02040602050305030304" pitchFamily="18" charset="0"/>
                <a:ea typeface="Aptos" panose="020B0004020202020204" pitchFamily="34" charset="0"/>
                <a:cs typeface="Times New Roman" panose="02020603050405020304" pitchFamily="18" charset="0"/>
              </a:rPr>
              <a:t>Ideal to claim benefits only after the status is established</a:t>
            </a:r>
          </a:p>
          <a:p>
            <a:pPr lvl="1"/>
            <a:endParaRPr lang="en-US" dirty="0">
              <a:latin typeface="Book Antiqua" panose="02040602050305030304" pitchFamily="18" charset="0"/>
              <a:ea typeface="Aptos" panose="020B0004020202020204" pitchFamily="34" charset="0"/>
              <a:cs typeface="Times New Roman" panose="02020603050405020304" pitchFamily="18" charset="0"/>
            </a:endParaRPr>
          </a:p>
          <a:p>
            <a:endParaRPr lang="en-US" dirty="0">
              <a:latin typeface="Book Antiqua" panose="02040602050305030304" pitchFamily="18" charset="0"/>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14806A2-23B8-E2DE-F2B5-516F9C6820A3}"/>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AEE252D2-85AB-8F95-E80F-FEEBDB4C6CD5}"/>
              </a:ext>
            </a:extLst>
          </p:cNvPr>
          <p:cNvSpPr>
            <a:spLocks noGrp="1"/>
          </p:cNvSpPr>
          <p:nvPr>
            <p:ph type="sldNum" sz="quarter" idx="12"/>
          </p:nvPr>
        </p:nvSpPr>
        <p:spPr/>
        <p:txBody>
          <a:bodyPr/>
          <a:lstStyle/>
          <a:p>
            <a:pPr>
              <a:defRPr/>
            </a:pPr>
            <a:fld id="{C503C718-66A1-400B-9A5D-49F68E98E691}" type="slidenum">
              <a:rPr lang="en-IN" smtClean="0"/>
              <a:pPr>
                <a:defRPr/>
              </a:pPr>
              <a:t>108</a:t>
            </a:fld>
            <a:endParaRPr lang="en-IN" dirty="0"/>
          </a:p>
        </p:txBody>
      </p:sp>
    </p:spTree>
    <p:extLst>
      <p:ext uri="{BB962C8B-B14F-4D97-AF65-F5344CB8AC3E}">
        <p14:creationId xmlns:p14="http://schemas.microsoft.com/office/powerpoint/2010/main" val="37098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Foreign assets held by a Resident – under Income-tax Act</a:t>
            </a:r>
          </a:p>
        </p:txBody>
      </p:sp>
      <p:sp>
        <p:nvSpPr>
          <p:cNvPr id="3" name="Content Placeholder 2"/>
          <p:cNvSpPr>
            <a:spLocks noGrp="1"/>
          </p:cNvSpPr>
          <p:nvPr>
            <p:ph idx="1"/>
          </p:nvPr>
        </p:nvSpPr>
        <p:spPr>
          <a:xfrm>
            <a:off x="457200" y="1556792"/>
            <a:ext cx="8229600" cy="4844008"/>
          </a:xfrm>
        </p:spPr>
        <p:txBody>
          <a:bodyPr rtlCol="0">
            <a:normAutofit/>
          </a:bodyPr>
          <a:lstStyle/>
          <a:p>
            <a:pPr fontAlgn="auto">
              <a:spcAft>
                <a:spcPts val="0"/>
              </a:spcAft>
              <a:defRPr/>
            </a:pPr>
            <a:r>
              <a:rPr lang="en-IN" dirty="0"/>
              <a:t>Penal provisions under Black Money Act</a:t>
            </a:r>
          </a:p>
          <a:p>
            <a:pPr lvl="1" fontAlgn="auto">
              <a:spcAft>
                <a:spcPts val="0"/>
              </a:spcAft>
              <a:defRPr/>
            </a:pPr>
            <a:r>
              <a:rPr lang="en-IN" dirty="0"/>
              <a:t>Even for </a:t>
            </a:r>
            <a:r>
              <a:rPr lang="en-IN" u="sng" dirty="0"/>
              <a:t>non-disclosure</a:t>
            </a:r>
            <a:r>
              <a:rPr lang="en-IN" dirty="0"/>
              <a:t> of foreign assets acquired lawfully</a:t>
            </a:r>
          </a:p>
          <a:p>
            <a:pPr lvl="1" fontAlgn="auto">
              <a:spcAft>
                <a:spcPts val="0"/>
              </a:spcAft>
              <a:defRPr/>
            </a:pPr>
            <a:r>
              <a:rPr lang="en-IN" dirty="0"/>
              <a:t>Can lead to prosecution as well</a:t>
            </a:r>
          </a:p>
          <a:p>
            <a:pPr lvl="1" fontAlgn="auto">
              <a:spcAft>
                <a:spcPts val="0"/>
              </a:spcAft>
              <a:defRPr/>
            </a:pPr>
            <a:r>
              <a:rPr lang="en-IN" dirty="0"/>
              <a:t>Recent long-awaited and welcome moves: </a:t>
            </a:r>
          </a:p>
          <a:p>
            <a:pPr lvl="2" fontAlgn="auto">
              <a:spcAft>
                <a:spcPts val="0"/>
              </a:spcAft>
              <a:defRPr/>
            </a:pPr>
            <a:r>
              <a:rPr lang="en-IN" dirty="0"/>
              <a:t>Threshold of INR 20 lakhs for assets other than immovable property</a:t>
            </a:r>
          </a:p>
          <a:p>
            <a:pPr lvl="2" fontAlgn="auto">
              <a:spcAft>
                <a:spcPts val="0"/>
              </a:spcAft>
              <a:defRPr/>
            </a:pPr>
            <a:r>
              <a:rPr lang="en-IN" dirty="0"/>
              <a:t>Compliance-awareness campaign by CBDT pertaining to disclosure of foreign assets &amp; incomes</a:t>
            </a:r>
          </a:p>
          <a:p>
            <a:pPr lvl="4">
              <a:defRPr/>
            </a:pPr>
            <a:endParaRPr lang="en-IN" dirty="0"/>
          </a:p>
          <a:p>
            <a:pPr fontAlgn="auto">
              <a:spcAft>
                <a:spcPts val="0"/>
              </a:spcAft>
              <a:defRPr/>
            </a:pPr>
            <a:endParaRPr lang="en-IN" u="sng" dirty="0"/>
          </a:p>
        </p:txBody>
      </p:sp>
      <p:sp>
        <p:nvSpPr>
          <p:cNvPr id="2" name="Footer Placeholder 1">
            <a:extLst>
              <a:ext uri="{FF2B5EF4-FFF2-40B4-BE49-F238E27FC236}">
                <a16:creationId xmlns:a16="http://schemas.microsoft.com/office/drawing/2014/main" id="{1DFDE8A4-6179-0A89-3A8C-BC4AA03A67DF}"/>
              </a:ext>
            </a:extLst>
          </p:cNvPr>
          <p:cNvSpPr>
            <a:spLocks noGrp="1"/>
          </p:cNvSpPr>
          <p:nvPr>
            <p:ph type="ftr" sz="quarter" idx="11"/>
          </p:nvPr>
        </p:nvSpPr>
        <p:spPr/>
        <p:txBody>
          <a:bodyPr/>
          <a:lstStyle/>
          <a:p>
            <a:pPr>
              <a:defRPr/>
            </a:pPr>
            <a:r>
              <a:rPr lang="en-IN"/>
              <a:t>CA Bhavya Gandhi</a:t>
            </a:r>
          </a:p>
        </p:txBody>
      </p:sp>
      <p:sp>
        <p:nvSpPr>
          <p:cNvPr id="6" name="Slide Number Placeholder 5">
            <a:extLst>
              <a:ext uri="{FF2B5EF4-FFF2-40B4-BE49-F238E27FC236}">
                <a16:creationId xmlns:a16="http://schemas.microsoft.com/office/drawing/2014/main" id="{858BC8F6-A580-9C62-FF98-A74D72709D45}"/>
              </a:ext>
            </a:extLst>
          </p:cNvPr>
          <p:cNvSpPr>
            <a:spLocks noGrp="1"/>
          </p:cNvSpPr>
          <p:nvPr>
            <p:ph type="sldNum" sz="quarter" idx="12"/>
          </p:nvPr>
        </p:nvSpPr>
        <p:spPr/>
        <p:txBody>
          <a:bodyPr/>
          <a:lstStyle/>
          <a:p>
            <a:pPr>
              <a:defRPr/>
            </a:pPr>
            <a:fld id="{C503C718-66A1-400B-9A5D-49F68E98E691}" type="slidenum">
              <a:rPr lang="en-IN" smtClean="0"/>
              <a:pPr>
                <a:defRPr/>
              </a:pPr>
              <a:t>10</a:t>
            </a:fld>
            <a:endParaRPr lang="en-IN" dirty="0"/>
          </a:p>
        </p:txBody>
      </p:sp>
      <p:sp>
        <p:nvSpPr>
          <p:cNvPr id="4" name="Rectangle: Rounded Corners 3">
            <a:extLst>
              <a:ext uri="{FF2B5EF4-FFF2-40B4-BE49-F238E27FC236}">
                <a16:creationId xmlns:a16="http://schemas.microsoft.com/office/drawing/2014/main" id="{EA6466B5-2F3F-D52B-9C5C-D2054832D06E}"/>
              </a:ext>
            </a:extLst>
          </p:cNvPr>
          <p:cNvSpPr/>
          <p:nvPr/>
        </p:nvSpPr>
        <p:spPr>
          <a:xfrm>
            <a:off x="609600" y="4719290"/>
            <a:ext cx="7924800" cy="10139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Aft>
                <a:spcPts val="0"/>
              </a:spcAft>
              <a:defRPr/>
            </a:pPr>
            <a:r>
              <a:rPr lang="en-IN" sz="2800" u="sng" dirty="0"/>
              <a:t>Resident  </a:t>
            </a:r>
            <a:r>
              <a:rPr lang="en-IN" sz="2800" b="1" u="sng" dirty="0"/>
              <a:t>+</a:t>
            </a:r>
            <a:r>
              <a:rPr lang="en-IN" sz="2800" u="sng" dirty="0"/>
              <a:t>  Foreign assets  =  </a:t>
            </a:r>
            <a:r>
              <a:rPr lang="en-IN" sz="2800" b="1" u="sng" dirty="0"/>
              <a:t>Be careful!</a:t>
            </a:r>
          </a:p>
        </p:txBody>
      </p:sp>
    </p:spTree>
    <p:extLst>
      <p:ext uri="{BB962C8B-B14F-4D97-AF65-F5344CB8AC3E}">
        <p14:creationId xmlns:p14="http://schemas.microsoft.com/office/powerpoint/2010/main" val="257114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Jurisdictional factors</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304800" y="1447800"/>
            <a:ext cx="8534400" cy="5105400"/>
          </a:xfrm>
        </p:spPr>
        <p:txBody>
          <a:bodyPr>
            <a:normAutofit/>
          </a:bodyPr>
          <a:lstStyle/>
          <a:p>
            <a:r>
              <a:rPr lang="en-US" dirty="0"/>
              <a:t>Road to citizenship in the foreign country</a:t>
            </a:r>
          </a:p>
          <a:p>
            <a:r>
              <a:rPr lang="en-US" dirty="0">
                <a:latin typeface="Book Antiqua" panose="02040602050305030304" pitchFamily="18" charset="0"/>
                <a:ea typeface="Aptos" panose="020B0004020202020204" pitchFamily="34" charset="0"/>
                <a:cs typeface="Times New Roman" panose="02020603050405020304" pitchFamily="18" charset="0"/>
              </a:rPr>
              <a:t>Tax, corporate and regulatory laws of the host country</a:t>
            </a:r>
          </a:p>
          <a:p>
            <a:r>
              <a:rPr lang="en-US" dirty="0">
                <a:latin typeface="Book Antiqua" panose="02040602050305030304" pitchFamily="18" charset="0"/>
                <a:ea typeface="Aptos" panose="020B0004020202020204" pitchFamily="34" charset="0"/>
                <a:cs typeface="Times New Roman" panose="02020603050405020304" pitchFamily="18" charset="0"/>
              </a:rPr>
              <a:t>Disclosure of foreign incomes and assets</a:t>
            </a:r>
          </a:p>
          <a:p>
            <a:r>
              <a:rPr lang="en-US" dirty="0">
                <a:latin typeface="Book Antiqua" panose="02040602050305030304" pitchFamily="18" charset="0"/>
                <a:ea typeface="Aptos" panose="020B0004020202020204" pitchFamily="34" charset="0"/>
                <a:cs typeface="Times New Roman" panose="02020603050405020304" pitchFamily="18" charset="0"/>
              </a:rPr>
              <a:t>Gift Tax</a:t>
            </a:r>
          </a:p>
          <a:p>
            <a:r>
              <a:rPr lang="en-US" dirty="0">
                <a:latin typeface="Book Antiqua" panose="02040602050305030304" pitchFamily="18" charset="0"/>
                <a:ea typeface="Aptos" panose="020B0004020202020204" pitchFamily="34" charset="0"/>
                <a:cs typeface="Times New Roman" panose="02020603050405020304" pitchFamily="18" charset="0"/>
              </a:rPr>
              <a:t>Estate Duty/ Inheritance Tax</a:t>
            </a:r>
          </a:p>
          <a:p>
            <a:r>
              <a:rPr lang="en-US" dirty="0">
                <a:latin typeface="Book Antiqua" panose="02040602050305030304" pitchFamily="18" charset="0"/>
                <a:ea typeface="Aptos" panose="020B0004020202020204" pitchFamily="34" charset="0"/>
                <a:cs typeface="Times New Roman" panose="02020603050405020304" pitchFamily="18" charset="0"/>
              </a:rPr>
              <a:t>Exit Tax/ Departure Tax</a:t>
            </a:r>
          </a:p>
          <a:p>
            <a:r>
              <a:rPr lang="en-US" dirty="0">
                <a:latin typeface="Book Antiqua" panose="02040602050305030304" pitchFamily="18" charset="0"/>
                <a:ea typeface="Aptos" panose="020B0004020202020204" pitchFamily="34" charset="0"/>
                <a:cs typeface="Times New Roman" panose="02020603050405020304" pitchFamily="18" charset="0"/>
              </a:rPr>
              <a:t>Succession laws</a:t>
            </a:r>
          </a:p>
          <a:p>
            <a:endParaRPr lang="en-US" dirty="0">
              <a:latin typeface="Book Antiqua" panose="02040602050305030304" pitchFamily="18" charset="0"/>
              <a:ea typeface="Aptos" panose="020B0004020202020204" pitchFamily="34" charset="0"/>
              <a:cs typeface="Times New Roman" panose="02020603050405020304" pitchFamily="18" charset="0"/>
            </a:endParaRPr>
          </a:p>
          <a:p>
            <a:endParaRPr lang="en-US" dirty="0">
              <a:latin typeface="Book Antiqua" panose="02040602050305030304" pitchFamily="18" charset="0"/>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109</a:t>
            </a:fld>
            <a:endParaRPr lang="en-IN" dirty="0"/>
          </a:p>
        </p:txBody>
      </p:sp>
    </p:spTree>
    <p:extLst>
      <p:ext uri="{BB962C8B-B14F-4D97-AF65-F5344CB8AC3E}">
        <p14:creationId xmlns:p14="http://schemas.microsoft.com/office/powerpoint/2010/main" val="6856049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Miscellaneous issues</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457200" y="1371600"/>
            <a:ext cx="7467600" cy="4908550"/>
          </a:xfrm>
        </p:spPr>
        <p:txBody>
          <a:bodyPr>
            <a:normAutofit/>
          </a:bodyPr>
          <a:lstStyle/>
          <a:p>
            <a:r>
              <a:rPr lang="en-US" dirty="0">
                <a:latin typeface="Book Antiqua" panose="02040602050305030304" pitchFamily="18" charset="0"/>
                <a:ea typeface="Aptos" panose="020B0004020202020204" pitchFamily="34" charset="0"/>
                <a:cs typeface="Times New Roman" panose="02020603050405020304" pitchFamily="18" charset="0"/>
              </a:rPr>
              <a:t>Succession Planning </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ITA can go back 10 years</a:t>
            </a:r>
          </a:p>
          <a:p>
            <a:r>
              <a:rPr lang="en-US" dirty="0">
                <a:latin typeface="Book Antiqua" panose="02040602050305030304" pitchFamily="18" charset="0"/>
                <a:ea typeface="Aptos" panose="020B0004020202020204" pitchFamily="34" charset="0"/>
                <a:cs typeface="Times New Roman" panose="02020603050405020304" pitchFamily="18" charset="0"/>
              </a:rPr>
              <a:t>BMA has no time limit</a:t>
            </a:r>
          </a:p>
          <a:p>
            <a:r>
              <a:rPr lang="en-US" dirty="0">
                <a:latin typeface="Book Antiqua" panose="02040602050305030304" pitchFamily="18" charset="0"/>
                <a:ea typeface="Aptos" panose="020B0004020202020204" pitchFamily="34" charset="0"/>
                <a:cs typeface="Times New Roman" panose="02020603050405020304" pitchFamily="18" charset="0"/>
              </a:rPr>
              <a:t>FEMA has no time limit</a:t>
            </a:r>
          </a:p>
          <a:p>
            <a:r>
              <a:rPr lang="en-US" dirty="0">
                <a:latin typeface="Book Antiqua" panose="02040602050305030304" pitchFamily="18" charset="0"/>
                <a:ea typeface="Aptos" panose="020B0004020202020204" pitchFamily="34" charset="0"/>
                <a:cs typeface="Times New Roman" panose="02020603050405020304" pitchFamily="18" charset="0"/>
              </a:rPr>
              <a:t>Documentation and record-keeping</a:t>
            </a:r>
          </a:p>
          <a:p>
            <a:pPr lvl="1"/>
            <a:r>
              <a:rPr lang="en-US" dirty="0">
                <a:latin typeface="Book Antiqua" panose="02040602050305030304" pitchFamily="18" charset="0"/>
                <a:ea typeface="Aptos" panose="020B0004020202020204" pitchFamily="34" charset="0"/>
                <a:cs typeface="Times New Roman" panose="02020603050405020304" pitchFamily="18" charset="0"/>
              </a:rPr>
              <a:t>Passport copies, agreements, transaction statements, source of funds, tax returns filed abroad. </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360</a:t>
            </a:r>
            <a:r>
              <a:rPr lang="en-IN" b="0" i="0" dirty="0">
                <a:solidFill>
                  <a:srgbClr val="333333"/>
                </a:solidFill>
                <a:effectLst/>
                <a:highlight>
                  <a:srgbClr val="FFFFFF"/>
                </a:highlight>
                <a:latin typeface="system-ui"/>
              </a:rPr>
              <a:t>°</a:t>
            </a:r>
            <a:r>
              <a:rPr lang="en-US" dirty="0">
                <a:latin typeface="Book Antiqua" panose="02040602050305030304" pitchFamily="18" charset="0"/>
                <a:ea typeface="Aptos" panose="020B0004020202020204" pitchFamily="34" charset="0"/>
                <a:cs typeface="Times New Roman" panose="02020603050405020304" pitchFamily="18" charset="0"/>
              </a:rPr>
              <a:t> profiling by government</a:t>
            </a:r>
          </a:p>
          <a:p>
            <a:r>
              <a:rPr lang="en-US" dirty="0">
                <a:latin typeface="Book Antiqua" panose="02040602050305030304" pitchFamily="18" charset="0"/>
                <a:ea typeface="Aptos" panose="020B0004020202020204" pitchFamily="34" charset="0"/>
                <a:cs typeface="Times New Roman" panose="02020603050405020304" pitchFamily="18" charset="0"/>
              </a:rPr>
              <a:t>Facilities for officers to analyze and investigate</a:t>
            </a:r>
          </a:p>
          <a:p>
            <a:r>
              <a:rPr lang="en-US" dirty="0">
                <a:latin typeface="Book Antiqua" panose="02040602050305030304" pitchFamily="18" charset="0"/>
                <a:ea typeface="Aptos" panose="020B0004020202020204" pitchFamily="34" charset="0"/>
                <a:cs typeface="Times New Roman" panose="02020603050405020304" pitchFamily="18" charset="0"/>
              </a:rPr>
              <a:t>Sharing of information between agencies</a:t>
            </a: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110</a:t>
            </a:fld>
            <a:endParaRPr lang="en-IN" dirty="0"/>
          </a:p>
        </p:txBody>
      </p:sp>
    </p:spTree>
    <p:extLst>
      <p:ext uri="{BB962C8B-B14F-4D97-AF65-F5344CB8AC3E}">
        <p14:creationId xmlns:p14="http://schemas.microsoft.com/office/powerpoint/2010/main" val="25470023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Conclusion</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304800" y="1447800"/>
            <a:ext cx="8534400" cy="4953000"/>
          </a:xfrm>
        </p:spPr>
        <p:txBody>
          <a:bodyPr>
            <a:normAutofit fontScale="92500" lnSpcReduction="10000"/>
          </a:bodyPr>
          <a:lstStyle/>
          <a:p>
            <a:r>
              <a:rPr lang="en-US" dirty="0">
                <a:latin typeface="Book Antiqua" panose="02040602050305030304" pitchFamily="18" charset="0"/>
                <a:ea typeface="Aptos" panose="020B0004020202020204" pitchFamily="34" charset="0"/>
                <a:cs typeface="Times New Roman" panose="02020603050405020304" pitchFamily="18" charset="0"/>
              </a:rPr>
              <a:t>180</a:t>
            </a:r>
            <a:r>
              <a:rPr lang="en-IN" b="0" i="0" dirty="0">
                <a:solidFill>
                  <a:srgbClr val="333333"/>
                </a:solidFill>
                <a:effectLst/>
                <a:highlight>
                  <a:srgbClr val="FFFFFF"/>
                </a:highlight>
                <a:latin typeface="system-ui"/>
              </a:rPr>
              <a:t>°</a:t>
            </a:r>
            <a:r>
              <a:rPr lang="en-US" dirty="0">
                <a:latin typeface="Book Antiqua" panose="02040602050305030304" pitchFamily="18" charset="0"/>
                <a:ea typeface="Aptos" panose="020B0004020202020204" pitchFamily="34" charset="0"/>
                <a:cs typeface="Times New Roman" panose="02020603050405020304" pitchFamily="18" charset="0"/>
              </a:rPr>
              <a:t> turn in the legal position surrounding the person</a:t>
            </a:r>
          </a:p>
          <a:p>
            <a:pPr lvl="1"/>
            <a:r>
              <a:rPr lang="en-US" dirty="0">
                <a:latin typeface="Book Antiqua" panose="02040602050305030304" pitchFamily="18" charset="0"/>
                <a:ea typeface="Aptos" panose="020B0004020202020204" pitchFamily="34" charset="0"/>
                <a:cs typeface="Times New Roman" panose="02020603050405020304" pitchFamily="18" charset="0"/>
              </a:rPr>
              <a:t>On change of residence</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Two or more countries involved</a:t>
            </a:r>
          </a:p>
          <a:p>
            <a:r>
              <a:rPr lang="en-US" dirty="0">
                <a:latin typeface="Book Antiqua" panose="02040602050305030304" pitchFamily="18" charset="0"/>
                <a:ea typeface="Aptos" panose="020B0004020202020204" pitchFamily="34" charset="0"/>
                <a:cs typeface="Times New Roman" panose="02020603050405020304" pitchFamily="18" charset="0"/>
              </a:rPr>
              <a:t>Multiple laws involved</a:t>
            </a:r>
          </a:p>
          <a:p>
            <a:r>
              <a:rPr lang="en-US" dirty="0">
                <a:latin typeface="Book Antiqua" panose="02040602050305030304" pitchFamily="18" charset="0"/>
                <a:ea typeface="Aptos" panose="020B0004020202020204" pitchFamily="34" charset="0"/>
                <a:cs typeface="Times New Roman" panose="02020603050405020304" pitchFamily="18" charset="0"/>
              </a:rPr>
              <a:t>Grey areas </a:t>
            </a:r>
          </a:p>
          <a:p>
            <a:r>
              <a:rPr lang="en-US" dirty="0">
                <a:latin typeface="Book Antiqua" panose="02040602050305030304" pitchFamily="18" charset="0"/>
                <a:ea typeface="Aptos" panose="020B0004020202020204" pitchFamily="34" charset="0"/>
                <a:cs typeface="Times New Roman" panose="02020603050405020304" pitchFamily="18" charset="0"/>
              </a:rPr>
              <a:t>Multiple people interpreting the law</a:t>
            </a:r>
          </a:p>
          <a:p>
            <a:pPr lvl="1"/>
            <a:r>
              <a:rPr lang="en-US" dirty="0">
                <a:latin typeface="Book Antiqua" panose="02040602050305030304" pitchFamily="18" charset="0"/>
                <a:ea typeface="Aptos" panose="020B0004020202020204" pitchFamily="34" charset="0"/>
                <a:cs typeface="Times New Roman" panose="02020603050405020304" pitchFamily="18" charset="0"/>
              </a:rPr>
              <a:t>Government</a:t>
            </a:r>
          </a:p>
          <a:p>
            <a:pPr lvl="1"/>
            <a:r>
              <a:rPr lang="en-US" dirty="0">
                <a:latin typeface="Book Antiqua" panose="02040602050305030304" pitchFamily="18" charset="0"/>
                <a:ea typeface="Aptos" panose="020B0004020202020204" pitchFamily="34" charset="0"/>
                <a:cs typeface="Times New Roman" panose="02020603050405020304" pitchFamily="18" charset="0"/>
              </a:rPr>
              <a:t>Regulator</a:t>
            </a:r>
          </a:p>
          <a:p>
            <a:pPr lvl="1"/>
            <a:r>
              <a:rPr lang="en-US" dirty="0">
                <a:latin typeface="Book Antiqua" panose="02040602050305030304" pitchFamily="18" charset="0"/>
                <a:ea typeface="Aptos" panose="020B0004020202020204" pitchFamily="34" charset="0"/>
                <a:cs typeface="Times New Roman" panose="02020603050405020304" pitchFamily="18" charset="0"/>
              </a:rPr>
              <a:t>Consultant</a:t>
            </a:r>
          </a:p>
          <a:p>
            <a:pPr lvl="1"/>
            <a:r>
              <a:rPr lang="en-US" dirty="0">
                <a:latin typeface="Book Antiqua" panose="02040602050305030304" pitchFamily="18" charset="0"/>
                <a:ea typeface="Aptos" panose="020B0004020202020204" pitchFamily="34" charset="0"/>
                <a:cs typeface="Times New Roman" panose="02020603050405020304" pitchFamily="18" charset="0"/>
              </a:rPr>
              <a:t>Regular CA/ In-house legal team</a:t>
            </a:r>
          </a:p>
          <a:p>
            <a:pPr lvl="1"/>
            <a:r>
              <a:rPr lang="en-US" dirty="0">
                <a:latin typeface="Book Antiqua" panose="02040602050305030304" pitchFamily="18" charset="0"/>
                <a:ea typeface="Aptos" panose="020B0004020202020204" pitchFamily="34" charset="0"/>
                <a:cs typeface="Times New Roman" panose="02020603050405020304" pitchFamily="18" charset="0"/>
              </a:rPr>
              <a:t>The clients themselves!</a:t>
            </a:r>
          </a:p>
          <a:p>
            <a:pPr lvl="3"/>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Consider all legal implications &amp; take informed decisions. </a:t>
            </a: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111</a:t>
            </a:fld>
            <a:endParaRPr lang="en-IN" dirty="0"/>
          </a:p>
        </p:txBody>
      </p:sp>
    </p:spTree>
    <p:extLst>
      <p:ext uri="{BB962C8B-B14F-4D97-AF65-F5344CB8AC3E}">
        <p14:creationId xmlns:p14="http://schemas.microsoft.com/office/powerpoint/2010/main" val="29902015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8A6D-F9BC-4052-A1F1-45B1F5378CEF}"/>
              </a:ext>
            </a:extLst>
          </p:cNvPr>
          <p:cNvSpPr>
            <a:spLocks noGrp="1"/>
          </p:cNvSpPr>
          <p:nvPr>
            <p:ph type="title"/>
          </p:nvPr>
        </p:nvSpPr>
        <p:spPr/>
        <p:txBody>
          <a:bodyPr/>
          <a:lstStyle/>
          <a:p>
            <a:r>
              <a:rPr lang="en-IN" dirty="0"/>
              <a:t>Thanks!</a:t>
            </a:r>
          </a:p>
        </p:txBody>
      </p:sp>
      <p:sp>
        <p:nvSpPr>
          <p:cNvPr id="3" name="Content Placeholder 2">
            <a:extLst>
              <a:ext uri="{FF2B5EF4-FFF2-40B4-BE49-F238E27FC236}">
                <a16:creationId xmlns:a16="http://schemas.microsoft.com/office/drawing/2014/main" id="{5E920D67-65E6-43BF-A43C-47CD1F7A38E4}"/>
              </a:ext>
            </a:extLst>
          </p:cNvPr>
          <p:cNvSpPr>
            <a:spLocks noGrp="1"/>
          </p:cNvSpPr>
          <p:nvPr>
            <p:ph idx="1"/>
          </p:nvPr>
        </p:nvSpPr>
        <p:spPr>
          <a:xfrm>
            <a:off x="539552" y="1628800"/>
            <a:ext cx="7994848" cy="4467200"/>
          </a:xfrm>
        </p:spPr>
        <p:txBody>
          <a:bodyPr>
            <a:normAutofit/>
          </a:bodyPr>
          <a:lstStyle/>
          <a:p>
            <a:r>
              <a:rPr lang="en-IN" dirty="0"/>
              <a:t>Questions?</a:t>
            </a:r>
          </a:p>
          <a:p>
            <a:endParaRPr lang="en-IN" dirty="0"/>
          </a:p>
          <a:p>
            <a:endParaRPr lang="en-IN" dirty="0"/>
          </a:p>
          <a:p>
            <a:r>
              <a:rPr lang="en-IN" b="1" dirty="0"/>
              <a:t>Email: </a:t>
            </a:r>
            <a:r>
              <a:rPr lang="en-IN" dirty="0">
                <a:hlinkClick r:id="rId3"/>
              </a:rPr>
              <a:t>bhavya@rashminsanghvi.com</a:t>
            </a:r>
            <a:endParaRPr lang="en-IN" dirty="0"/>
          </a:p>
          <a:p>
            <a:endParaRPr lang="en-IN" dirty="0">
              <a:hlinkClick r:id="rId4"/>
            </a:endParaRPr>
          </a:p>
          <a:p>
            <a:r>
              <a:rPr lang="en-IN" b="1" dirty="0"/>
              <a:t>Website: </a:t>
            </a:r>
            <a:r>
              <a:rPr lang="en-IN" dirty="0">
                <a:hlinkClick r:id="rId4"/>
              </a:rPr>
              <a:t>www.rashminsanghvi.com</a:t>
            </a:r>
            <a:r>
              <a:rPr lang="en-IN" dirty="0"/>
              <a:t> </a:t>
            </a:r>
          </a:p>
          <a:p>
            <a:endParaRPr lang="en-IN" dirty="0"/>
          </a:p>
          <a:p>
            <a:endParaRPr lang="en-IN" dirty="0"/>
          </a:p>
          <a:p>
            <a:r>
              <a:rPr lang="en-IN" b="1" dirty="0"/>
              <a:t>Acknowledgements:</a:t>
            </a:r>
            <a:r>
              <a:rPr lang="en-IN" dirty="0"/>
              <a:t> CA Rutvik Sanghvi</a:t>
            </a:r>
          </a:p>
        </p:txBody>
      </p:sp>
      <p:sp>
        <p:nvSpPr>
          <p:cNvPr id="5" name="Footer Placeholder 4">
            <a:extLst>
              <a:ext uri="{FF2B5EF4-FFF2-40B4-BE49-F238E27FC236}">
                <a16:creationId xmlns:a16="http://schemas.microsoft.com/office/drawing/2014/main" id="{EEE4AD39-6C13-4EA3-B4E3-39168EDE66E8}"/>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30E0D2DC-14C9-4D4C-A696-C0D0809635D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112</a:t>
            </a:fld>
            <a:endParaRPr lang="en-US" altLang="en-US" dirty="0"/>
          </a:p>
        </p:txBody>
      </p:sp>
    </p:spTree>
    <p:extLst>
      <p:ext uri="{BB962C8B-B14F-4D97-AF65-F5344CB8AC3E}">
        <p14:creationId xmlns:p14="http://schemas.microsoft.com/office/powerpoint/2010/main" val="373717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D6D582C-F541-47E3-A72A-9779617DEE04}"/>
              </a:ext>
            </a:extLst>
          </p:cNvPr>
          <p:cNvSpPr>
            <a:spLocks noGrp="1" noChangeArrowheads="1"/>
          </p:cNvSpPr>
          <p:nvPr>
            <p:ph type="title"/>
          </p:nvPr>
        </p:nvSpPr>
        <p:spPr/>
        <p:txBody>
          <a:bodyPr/>
          <a:lstStyle/>
          <a:p>
            <a:r>
              <a:rPr lang="en-US" altLang="en-US"/>
              <a:t>Various terms for status of non-resident</a:t>
            </a:r>
          </a:p>
        </p:txBody>
      </p:sp>
      <p:sp>
        <p:nvSpPr>
          <p:cNvPr id="15363" name="Content Placeholder 2">
            <a:extLst>
              <a:ext uri="{FF2B5EF4-FFF2-40B4-BE49-F238E27FC236}">
                <a16:creationId xmlns:a16="http://schemas.microsoft.com/office/drawing/2014/main" id="{714324FD-683A-4F39-9BF0-E50843141F42}"/>
              </a:ext>
            </a:extLst>
          </p:cNvPr>
          <p:cNvSpPr>
            <a:spLocks noGrp="1"/>
          </p:cNvSpPr>
          <p:nvPr>
            <p:ph idx="1"/>
          </p:nvPr>
        </p:nvSpPr>
        <p:spPr>
          <a:xfrm>
            <a:off x="539552" y="1412776"/>
            <a:ext cx="8147248" cy="4248472"/>
          </a:xfrm>
        </p:spPr>
        <p:txBody>
          <a:bodyPr rtlCol="0">
            <a:normAutofit fontScale="85000" lnSpcReduction="20000"/>
          </a:bodyPr>
          <a:lstStyle/>
          <a:p>
            <a:pPr algn="just" fontAlgn="auto">
              <a:spcAft>
                <a:spcPts val="0"/>
              </a:spcAft>
              <a:defRPr/>
            </a:pPr>
            <a:r>
              <a:rPr lang="en-US" altLang="en-US" b="1" dirty="0"/>
              <a:t>Resident / Non-resident: </a:t>
            </a:r>
            <a:r>
              <a:rPr lang="en-US" altLang="en-US" dirty="0"/>
              <a:t>For Income-tax and FEMA</a:t>
            </a:r>
          </a:p>
          <a:p>
            <a:pPr lvl="2">
              <a:defRPr/>
            </a:pPr>
            <a:endParaRPr lang="en-US" altLang="en-US" b="1" dirty="0"/>
          </a:p>
          <a:p>
            <a:pPr algn="just" fontAlgn="auto">
              <a:spcAft>
                <a:spcPts val="0"/>
              </a:spcAft>
              <a:defRPr/>
            </a:pPr>
            <a:r>
              <a:rPr lang="en-US" b="1" dirty="0"/>
              <a:t>Not Ordinarily Resident (NOR): </a:t>
            </a:r>
            <a:r>
              <a:rPr lang="en-US" dirty="0"/>
              <a:t>Category of residential status under Income-tax</a:t>
            </a:r>
          </a:p>
          <a:p>
            <a:pPr lvl="2">
              <a:defRPr/>
            </a:pPr>
            <a:endParaRPr lang="en-US" altLang="en-US" b="1" dirty="0"/>
          </a:p>
          <a:p>
            <a:pPr fontAlgn="auto">
              <a:spcAft>
                <a:spcPts val="0"/>
              </a:spcAft>
              <a:defRPr/>
            </a:pPr>
            <a:r>
              <a:rPr lang="en-US" altLang="en-US" b="1" dirty="0"/>
              <a:t>NRI: </a:t>
            </a:r>
            <a:r>
              <a:rPr lang="en-US" altLang="en-US" dirty="0"/>
              <a:t>Non-resident under FEMA but Citizen of India</a:t>
            </a:r>
          </a:p>
          <a:p>
            <a:pPr lvl="2" algn="just">
              <a:defRPr/>
            </a:pPr>
            <a:endParaRPr lang="en-US" altLang="en-US" b="1" dirty="0"/>
          </a:p>
          <a:p>
            <a:pPr algn="just" fontAlgn="auto">
              <a:spcAft>
                <a:spcPts val="0"/>
              </a:spcAft>
              <a:defRPr/>
            </a:pPr>
            <a:r>
              <a:rPr lang="en-US" altLang="en-US" b="1" dirty="0"/>
              <a:t>OCI (Overseas Citizen of India)</a:t>
            </a:r>
          </a:p>
          <a:p>
            <a:pPr lvl="1" algn="just" fontAlgn="auto">
              <a:spcAft>
                <a:spcPts val="0"/>
              </a:spcAft>
              <a:defRPr/>
            </a:pPr>
            <a:r>
              <a:rPr lang="en-US" altLang="en-US" dirty="0"/>
              <a:t>A Person who has obtained OCI card </a:t>
            </a:r>
          </a:p>
          <a:p>
            <a:pPr lvl="1" algn="just" fontAlgn="auto">
              <a:spcAft>
                <a:spcPts val="0"/>
              </a:spcAft>
              <a:defRPr/>
            </a:pPr>
            <a:r>
              <a:rPr lang="en-US" altLang="en-US" dirty="0"/>
              <a:t>This is different from “citizenship”. </a:t>
            </a:r>
          </a:p>
          <a:p>
            <a:pPr lvl="1" algn="just" fontAlgn="auto">
              <a:spcAft>
                <a:spcPts val="0"/>
              </a:spcAft>
              <a:defRPr/>
            </a:pPr>
            <a:r>
              <a:rPr lang="en-US" altLang="en-US" dirty="0"/>
              <a:t>It is relevant for FEMA</a:t>
            </a:r>
          </a:p>
          <a:p>
            <a:pPr lvl="2" algn="just">
              <a:defRPr/>
            </a:pPr>
            <a:endParaRPr lang="en-US" altLang="en-US" b="1" dirty="0"/>
          </a:p>
          <a:p>
            <a:pPr algn="just" fontAlgn="auto">
              <a:spcAft>
                <a:spcPts val="0"/>
              </a:spcAft>
              <a:defRPr/>
            </a:pPr>
            <a:r>
              <a:rPr lang="en-US" altLang="en-US" b="1" dirty="0"/>
              <a:t>PIO (Person of Indian Origin)</a:t>
            </a:r>
            <a:r>
              <a:rPr lang="en-US" altLang="en-US" dirty="0"/>
              <a:t> </a:t>
            </a:r>
          </a:p>
          <a:p>
            <a:pPr lvl="1" algn="just" fontAlgn="auto">
              <a:spcAft>
                <a:spcPts val="0"/>
              </a:spcAft>
              <a:defRPr/>
            </a:pPr>
            <a:r>
              <a:rPr lang="en-US" altLang="en-US" dirty="0"/>
              <a:t>For Income-tax and FEMA</a:t>
            </a:r>
          </a:p>
          <a:p>
            <a:pPr lvl="1" algn="just" fontAlgn="auto">
              <a:spcAft>
                <a:spcPts val="0"/>
              </a:spcAft>
              <a:defRPr/>
            </a:pPr>
            <a:r>
              <a:rPr lang="en-US" altLang="en-US" dirty="0"/>
              <a:t>No fresh PIO cards are issued. Advisable to obtain OCI card. </a:t>
            </a:r>
          </a:p>
          <a:p>
            <a:pPr lvl="1" algn="just" fontAlgn="auto">
              <a:spcAft>
                <a:spcPts val="0"/>
              </a:spcAft>
              <a:defRPr/>
            </a:pPr>
            <a:endParaRPr lang="en-US" altLang="en-US" dirty="0"/>
          </a:p>
        </p:txBody>
      </p:sp>
      <p:sp>
        <p:nvSpPr>
          <p:cNvPr id="7" name="Footer Placeholder 6">
            <a:extLst>
              <a:ext uri="{FF2B5EF4-FFF2-40B4-BE49-F238E27FC236}">
                <a16:creationId xmlns:a16="http://schemas.microsoft.com/office/drawing/2014/main" id="{57BB5565-378E-49A3-89A0-7ED4BC9CDC89}"/>
              </a:ext>
            </a:extLst>
          </p:cNvPr>
          <p:cNvSpPr>
            <a:spLocks noGrp="1"/>
          </p:cNvSpPr>
          <p:nvPr>
            <p:ph type="ftr" sz="quarter" idx="11"/>
          </p:nvPr>
        </p:nvSpPr>
        <p:spPr/>
        <p:txBody>
          <a:bodyPr/>
          <a:lstStyle/>
          <a:p>
            <a:r>
              <a:rPr lang="en-IN" dirty="0"/>
              <a:t>CA Bhavya Gandhi</a:t>
            </a:r>
          </a:p>
        </p:txBody>
      </p:sp>
      <p:sp>
        <p:nvSpPr>
          <p:cNvPr id="2" name="Oval 1">
            <a:extLst>
              <a:ext uri="{FF2B5EF4-FFF2-40B4-BE49-F238E27FC236}">
                <a16:creationId xmlns:a16="http://schemas.microsoft.com/office/drawing/2014/main" id="{7990DB7F-219E-41FE-B774-BEBA82E95D44}"/>
              </a:ext>
            </a:extLst>
          </p:cNvPr>
          <p:cNvSpPr/>
          <p:nvPr/>
        </p:nvSpPr>
        <p:spPr>
          <a:xfrm>
            <a:off x="755576" y="5537125"/>
            <a:ext cx="7200800" cy="70018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en-US" dirty="0"/>
              <a:t>OCI cardholders can be PIOs. </a:t>
            </a:r>
          </a:p>
          <a:p>
            <a:pPr algn="ctr"/>
            <a:r>
              <a:rPr lang="en-US" altLang="en-US" dirty="0"/>
              <a:t>But PIOs are not automatically OCIs.</a:t>
            </a:r>
          </a:p>
        </p:txBody>
      </p:sp>
      <p:sp>
        <p:nvSpPr>
          <p:cNvPr id="3" name="Slide Number Placeholder 2">
            <a:extLst>
              <a:ext uri="{FF2B5EF4-FFF2-40B4-BE49-F238E27FC236}">
                <a16:creationId xmlns:a16="http://schemas.microsoft.com/office/drawing/2014/main" id="{F21B4DF1-F553-4803-9B85-AC264DA5415E}"/>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11</a:t>
            </a:fld>
            <a:endParaRPr lang="en-US" altLang="en-US" dirty="0"/>
          </a:p>
        </p:txBody>
      </p:sp>
    </p:spTree>
    <p:extLst>
      <p:ext uri="{BB962C8B-B14F-4D97-AF65-F5344CB8AC3E}">
        <p14:creationId xmlns:p14="http://schemas.microsoft.com/office/powerpoint/2010/main" val="426877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D035-767B-19DB-25AE-7258799432E9}"/>
              </a:ext>
            </a:extLst>
          </p:cNvPr>
          <p:cNvSpPr>
            <a:spLocks noGrp="1"/>
          </p:cNvSpPr>
          <p:nvPr>
            <p:ph type="ctrTitle"/>
          </p:nvPr>
        </p:nvSpPr>
        <p:spPr>
          <a:xfrm>
            <a:off x="685800" y="2130425"/>
            <a:ext cx="7558608" cy="1470025"/>
          </a:xfrm>
        </p:spPr>
        <p:txBody>
          <a:bodyPr>
            <a:normAutofit/>
          </a:bodyPr>
          <a:lstStyle/>
          <a:p>
            <a:r>
              <a:rPr lang="en-US" sz="3600" dirty="0"/>
              <a:t>Residential Status under Income-tax</a:t>
            </a:r>
            <a:endParaRPr lang="en-IN" sz="3600" dirty="0"/>
          </a:p>
        </p:txBody>
      </p:sp>
    </p:spTree>
    <p:extLst>
      <p:ext uri="{BB962C8B-B14F-4D97-AF65-F5344CB8AC3E}">
        <p14:creationId xmlns:p14="http://schemas.microsoft.com/office/powerpoint/2010/main" val="17574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A74F-8867-ED55-FF76-07C44F3F1FD9}"/>
              </a:ext>
            </a:extLst>
          </p:cNvPr>
          <p:cNvSpPr>
            <a:spLocks noGrp="1"/>
          </p:cNvSpPr>
          <p:nvPr>
            <p:ph type="title"/>
          </p:nvPr>
        </p:nvSpPr>
        <p:spPr/>
        <p:txBody>
          <a:bodyPr/>
          <a:lstStyle/>
          <a:p>
            <a:r>
              <a:rPr lang="en-IN" dirty="0"/>
              <a:t>Background</a:t>
            </a:r>
            <a:endParaRPr lang="en-GB" dirty="0"/>
          </a:p>
        </p:txBody>
      </p:sp>
      <p:sp>
        <p:nvSpPr>
          <p:cNvPr id="3" name="Content Placeholder 2">
            <a:extLst>
              <a:ext uri="{FF2B5EF4-FFF2-40B4-BE49-F238E27FC236}">
                <a16:creationId xmlns:a16="http://schemas.microsoft.com/office/drawing/2014/main" id="{1E6EF9EA-9EBF-2600-7B23-B9B184D0355D}"/>
              </a:ext>
            </a:extLst>
          </p:cNvPr>
          <p:cNvSpPr>
            <a:spLocks noGrp="1"/>
          </p:cNvSpPr>
          <p:nvPr>
            <p:ph idx="1"/>
          </p:nvPr>
        </p:nvSpPr>
        <p:spPr>
          <a:xfrm>
            <a:off x="395536" y="1484784"/>
            <a:ext cx="8291264" cy="4871566"/>
          </a:xfrm>
        </p:spPr>
        <p:txBody>
          <a:bodyPr>
            <a:normAutofit fontScale="85000" lnSpcReduction="20000"/>
          </a:bodyPr>
          <a:lstStyle/>
          <a:p>
            <a:pPr>
              <a:lnSpc>
                <a:spcPct val="120000"/>
              </a:lnSpc>
            </a:pPr>
            <a:r>
              <a:rPr lang="en-IN" dirty="0"/>
              <a:t>Section 6 defines Residential status under Income-tax Act </a:t>
            </a:r>
          </a:p>
          <a:p>
            <a:pPr>
              <a:lnSpc>
                <a:spcPct val="120000"/>
              </a:lnSpc>
            </a:pPr>
            <a:r>
              <a:rPr lang="en-IN" dirty="0"/>
              <a:t>One of the most clear provisions across the world for a long time for determining residential status</a:t>
            </a:r>
          </a:p>
          <a:p>
            <a:pPr>
              <a:lnSpc>
                <a:spcPct val="120000"/>
              </a:lnSpc>
            </a:pPr>
            <a:r>
              <a:rPr lang="en-IN" dirty="0"/>
              <a:t>Simple and objective “number-of-days” test</a:t>
            </a:r>
          </a:p>
          <a:p>
            <a:pPr>
              <a:lnSpc>
                <a:spcPct val="120000"/>
              </a:lnSpc>
            </a:pPr>
            <a:r>
              <a:rPr lang="en-IN" dirty="0"/>
              <a:t>Threshold for NRIs visiting India increased from 90 to 150 to 182 days over the years</a:t>
            </a:r>
          </a:p>
          <a:p>
            <a:pPr lvl="2">
              <a:lnSpc>
                <a:spcPct val="120000"/>
              </a:lnSpc>
            </a:pPr>
            <a:endParaRPr lang="en-IN" dirty="0"/>
          </a:p>
          <a:p>
            <a:pPr>
              <a:lnSpc>
                <a:spcPct val="120000"/>
              </a:lnSpc>
            </a:pPr>
            <a:r>
              <a:rPr lang="en-IN" dirty="0"/>
              <a:t>Led to abuse where persons carried out substantial economic activities from India while claiming NRI status</a:t>
            </a:r>
          </a:p>
          <a:p>
            <a:pPr lvl="2">
              <a:lnSpc>
                <a:spcPct val="120000"/>
              </a:lnSpc>
            </a:pPr>
            <a:endParaRPr lang="en-GB" dirty="0"/>
          </a:p>
          <a:p>
            <a:pPr>
              <a:lnSpc>
                <a:spcPct val="120000"/>
              </a:lnSpc>
            </a:pPr>
            <a:r>
              <a:rPr lang="en-GB" dirty="0"/>
              <a:t>Changes brought in from Finance Act 2020 w.e.f AY 2021-22 (FY 2020-21) to counter such abuse</a:t>
            </a:r>
          </a:p>
          <a:p>
            <a:pPr lvl="1">
              <a:lnSpc>
                <a:spcPct val="120000"/>
              </a:lnSpc>
            </a:pPr>
            <a:r>
              <a:rPr lang="en-GB" dirty="0"/>
              <a:t>But effectively very less income brought to tax </a:t>
            </a:r>
          </a:p>
          <a:p>
            <a:pPr lvl="1">
              <a:lnSpc>
                <a:spcPct val="120000"/>
              </a:lnSpc>
            </a:pPr>
            <a:r>
              <a:rPr lang="en-GB" dirty="0"/>
              <a:t>Mountain made out of a molehill</a:t>
            </a:r>
          </a:p>
        </p:txBody>
      </p:sp>
      <p:sp>
        <p:nvSpPr>
          <p:cNvPr id="4" name="Footer Placeholder 3">
            <a:extLst>
              <a:ext uri="{FF2B5EF4-FFF2-40B4-BE49-F238E27FC236}">
                <a16:creationId xmlns:a16="http://schemas.microsoft.com/office/drawing/2014/main" id="{8DF833AF-A2FF-58DD-C44C-F16BA4F13CD3}"/>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36F5ACF5-B9AE-5144-7941-BEFDE97E37B0}"/>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13</a:t>
            </a:fld>
            <a:endParaRPr lang="en-US" altLang="en-US" dirty="0"/>
          </a:p>
        </p:txBody>
      </p:sp>
    </p:spTree>
    <p:extLst>
      <p:ext uri="{BB962C8B-B14F-4D97-AF65-F5344CB8AC3E}">
        <p14:creationId xmlns:p14="http://schemas.microsoft.com/office/powerpoint/2010/main" val="26321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86FD-6637-4093-243E-3D17AF984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0D84C-E401-ADE6-11F8-8652D8B1B158}"/>
              </a:ext>
            </a:extLst>
          </p:cNvPr>
          <p:cNvSpPr>
            <a:spLocks noGrp="1"/>
          </p:cNvSpPr>
          <p:nvPr>
            <p:ph type="title"/>
          </p:nvPr>
        </p:nvSpPr>
        <p:spPr/>
        <p:txBody>
          <a:bodyPr/>
          <a:lstStyle/>
          <a:p>
            <a:r>
              <a:rPr lang="en-IN" dirty="0"/>
              <a:t>Residential status under Section 6(1)</a:t>
            </a:r>
            <a:endParaRPr lang="en-GB" dirty="0"/>
          </a:p>
        </p:txBody>
      </p:sp>
      <p:sp>
        <p:nvSpPr>
          <p:cNvPr id="4" name="Footer Placeholder 3">
            <a:extLst>
              <a:ext uri="{FF2B5EF4-FFF2-40B4-BE49-F238E27FC236}">
                <a16:creationId xmlns:a16="http://schemas.microsoft.com/office/drawing/2014/main" id="{CDBD3568-3FF9-4C41-BF57-FD285C73631A}"/>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F0013F14-BEC8-670A-3809-6360C6C873E7}"/>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14</a:t>
            </a:fld>
            <a:endParaRPr lang="en-US" altLang="en-US" dirty="0"/>
          </a:p>
        </p:txBody>
      </p:sp>
      <p:sp>
        <p:nvSpPr>
          <p:cNvPr id="9" name="Oval 8">
            <a:extLst>
              <a:ext uri="{FF2B5EF4-FFF2-40B4-BE49-F238E27FC236}">
                <a16:creationId xmlns:a16="http://schemas.microsoft.com/office/drawing/2014/main" id="{0628C9C7-D6E2-2D56-C71E-2BB83C2B6906}"/>
              </a:ext>
            </a:extLst>
          </p:cNvPr>
          <p:cNvSpPr/>
          <p:nvPr/>
        </p:nvSpPr>
        <p:spPr>
          <a:xfrm>
            <a:off x="2339752" y="1268760"/>
            <a:ext cx="2520280" cy="6463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t>Resident</a:t>
            </a:r>
            <a:endParaRPr lang="en-IN" sz="2800" b="1" dirty="0"/>
          </a:p>
        </p:txBody>
      </p:sp>
      <p:sp>
        <p:nvSpPr>
          <p:cNvPr id="12" name="Rectangle 11">
            <a:extLst>
              <a:ext uri="{FF2B5EF4-FFF2-40B4-BE49-F238E27FC236}">
                <a16:creationId xmlns:a16="http://schemas.microsoft.com/office/drawing/2014/main" id="{DA696121-FE5F-4B0D-E3A3-4B579B79A5F3}"/>
              </a:ext>
            </a:extLst>
          </p:cNvPr>
          <p:cNvSpPr/>
          <p:nvPr/>
        </p:nvSpPr>
        <p:spPr>
          <a:xfrm>
            <a:off x="4355976" y="2197673"/>
            <a:ext cx="2957301" cy="64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t>60 + 365 days test</a:t>
            </a:r>
          </a:p>
        </p:txBody>
      </p:sp>
      <p:sp>
        <p:nvSpPr>
          <p:cNvPr id="13" name="Rectangle 12">
            <a:extLst>
              <a:ext uri="{FF2B5EF4-FFF2-40B4-BE49-F238E27FC236}">
                <a16:creationId xmlns:a16="http://schemas.microsoft.com/office/drawing/2014/main" id="{92DA5A54-30DB-7E42-1811-6905886340D8}"/>
              </a:ext>
            </a:extLst>
          </p:cNvPr>
          <p:cNvSpPr/>
          <p:nvPr/>
        </p:nvSpPr>
        <p:spPr>
          <a:xfrm>
            <a:off x="390563" y="2197673"/>
            <a:ext cx="2112270" cy="64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t>182-days Test</a:t>
            </a:r>
            <a:endParaRPr lang="en-IN" sz="2400" dirty="0"/>
          </a:p>
        </p:txBody>
      </p:sp>
      <p:sp>
        <p:nvSpPr>
          <p:cNvPr id="14" name="Rectangle 13">
            <a:extLst>
              <a:ext uri="{FF2B5EF4-FFF2-40B4-BE49-F238E27FC236}">
                <a16:creationId xmlns:a16="http://schemas.microsoft.com/office/drawing/2014/main" id="{2D370C8C-2576-C9BD-D81A-0F9BAEC66AEA}"/>
              </a:ext>
            </a:extLst>
          </p:cNvPr>
          <p:cNvSpPr/>
          <p:nvPr/>
        </p:nvSpPr>
        <p:spPr>
          <a:xfrm>
            <a:off x="323528" y="4077072"/>
            <a:ext cx="5232652" cy="970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800" dirty="0"/>
              <a:t>IC </a:t>
            </a:r>
            <a:r>
              <a:rPr lang="en-IN" sz="1800" b="1" u="sng" dirty="0"/>
              <a:t>leaving India</a:t>
            </a:r>
            <a:r>
              <a:rPr lang="en-IN" sz="1800" b="1" dirty="0"/>
              <a:t>: </a:t>
            </a:r>
          </a:p>
          <a:p>
            <a:pPr marL="285750" lvl="0" indent="-285750">
              <a:buFont typeface="Arial" panose="020B0604020202020204" pitchFamily="34" charset="0"/>
              <a:buChar char="•"/>
            </a:pPr>
            <a:r>
              <a:rPr lang="en-IN" sz="1800" dirty="0"/>
              <a:t>for purposes of </a:t>
            </a:r>
            <a:r>
              <a:rPr lang="en-IN" sz="1800" b="1" u="sng" dirty="0"/>
              <a:t>employment outside India</a:t>
            </a:r>
            <a:r>
              <a:rPr lang="en-IN" sz="1800" b="1" dirty="0"/>
              <a:t>; or </a:t>
            </a:r>
          </a:p>
          <a:p>
            <a:pPr marL="285750" lvl="0" indent="-285750">
              <a:buFont typeface="Arial" panose="020B0604020202020204" pitchFamily="34" charset="0"/>
              <a:buChar char="•"/>
            </a:pPr>
            <a:r>
              <a:rPr lang="en-IN" sz="1800" dirty="0"/>
              <a:t>as </a:t>
            </a:r>
            <a:r>
              <a:rPr lang="en-IN" sz="1800" b="1" u="sng" dirty="0"/>
              <a:t>crew member</a:t>
            </a:r>
            <a:r>
              <a:rPr lang="en-IN" sz="1800" dirty="0"/>
              <a:t> on an </a:t>
            </a:r>
            <a:r>
              <a:rPr lang="en-IN" sz="1800" b="1" u="sng" dirty="0"/>
              <a:t>Indian ship</a:t>
            </a:r>
          </a:p>
        </p:txBody>
      </p:sp>
      <p:sp>
        <p:nvSpPr>
          <p:cNvPr id="16" name="Rectangle 15">
            <a:extLst>
              <a:ext uri="{FF2B5EF4-FFF2-40B4-BE49-F238E27FC236}">
                <a16:creationId xmlns:a16="http://schemas.microsoft.com/office/drawing/2014/main" id="{58BB8752-F2F3-E2E5-7CF9-DD1473B50E77}"/>
              </a:ext>
            </a:extLst>
          </p:cNvPr>
          <p:cNvSpPr/>
          <p:nvPr/>
        </p:nvSpPr>
        <p:spPr>
          <a:xfrm>
            <a:off x="5868250" y="4077072"/>
            <a:ext cx="2746542" cy="970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1800" b="1" dirty="0"/>
              <a:t>IC or PIO</a:t>
            </a:r>
            <a:r>
              <a:rPr lang="en-IN" sz="1800" dirty="0"/>
              <a:t>, </a:t>
            </a:r>
          </a:p>
          <a:p>
            <a:pPr lvl="0"/>
            <a:r>
              <a:rPr lang="en-IN" sz="1800" b="1" u="sng" dirty="0"/>
              <a:t>being outside India</a:t>
            </a:r>
            <a:r>
              <a:rPr lang="en-IN" sz="1800" dirty="0"/>
              <a:t>, comes </a:t>
            </a:r>
            <a:r>
              <a:rPr lang="en-IN" sz="1800" b="1" dirty="0"/>
              <a:t>on a </a:t>
            </a:r>
            <a:r>
              <a:rPr lang="en-IN" sz="1800" b="1" u="sng" dirty="0"/>
              <a:t>visit to India</a:t>
            </a:r>
          </a:p>
        </p:txBody>
      </p:sp>
      <p:sp>
        <p:nvSpPr>
          <p:cNvPr id="17" name="TextBox 16">
            <a:extLst>
              <a:ext uri="{FF2B5EF4-FFF2-40B4-BE49-F238E27FC236}">
                <a16:creationId xmlns:a16="http://schemas.microsoft.com/office/drawing/2014/main" id="{CD5A8CAB-53D8-5E0A-D811-2C8BE4C004BA}"/>
              </a:ext>
            </a:extLst>
          </p:cNvPr>
          <p:cNvSpPr txBox="1"/>
          <p:nvPr/>
        </p:nvSpPr>
        <p:spPr>
          <a:xfrm>
            <a:off x="3059832" y="3212976"/>
            <a:ext cx="5554960" cy="369332"/>
          </a:xfrm>
          <a:prstGeom prst="rect">
            <a:avLst/>
          </a:prstGeom>
          <a:noFill/>
          <a:ln>
            <a:solidFill>
              <a:srgbClr val="000000"/>
            </a:solidFill>
          </a:ln>
        </p:spPr>
        <p:txBody>
          <a:bodyPr wrap="square" rtlCol="0">
            <a:spAutoFit/>
          </a:bodyPr>
          <a:lstStyle/>
          <a:p>
            <a:r>
              <a:rPr lang="en-US" b="1" dirty="0"/>
              <a:t>60 days substituted by 182 days in following cases </a:t>
            </a:r>
            <a:endParaRPr lang="en-IN" b="1" dirty="0"/>
          </a:p>
        </p:txBody>
      </p:sp>
      <p:sp>
        <p:nvSpPr>
          <p:cNvPr id="18" name="Rectangle 17">
            <a:extLst>
              <a:ext uri="{FF2B5EF4-FFF2-40B4-BE49-F238E27FC236}">
                <a16:creationId xmlns:a16="http://schemas.microsoft.com/office/drawing/2014/main" id="{691B9AE9-BEA8-24DF-72A4-8C054CB8037C}"/>
              </a:ext>
            </a:extLst>
          </p:cNvPr>
          <p:cNvSpPr/>
          <p:nvPr/>
        </p:nvSpPr>
        <p:spPr>
          <a:xfrm>
            <a:off x="4067944" y="5541972"/>
            <a:ext cx="4618856" cy="70430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IN" sz="1800" b="1" dirty="0"/>
              <a:t>182 days </a:t>
            </a:r>
            <a:r>
              <a:rPr lang="en-IN" sz="1800" dirty="0"/>
              <a:t>relief </a:t>
            </a:r>
            <a:r>
              <a:rPr lang="en-IN" sz="1800" u="sng" dirty="0"/>
              <a:t>reduced to</a:t>
            </a:r>
            <a:r>
              <a:rPr lang="en-IN" sz="1800" dirty="0"/>
              <a:t> </a:t>
            </a:r>
            <a:r>
              <a:rPr lang="en-IN" sz="1800" b="1" dirty="0"/>
              <a:t>120 days </a:t>
            </a:r>
            <a:r>
              <a:rPr lang="en-IN" sz="1800" dirty="0"/>
              <a:t>if Total Income from Indian sources &gt; INR 15 lakhs</a:t>
            </a:r>
          </a:p>
        </p:txBody>
      </p:sp>
      <p:cxnSp>
        <p:nvCxnSpPr>
          <p:cNvPr id="21" name="Straight Arrow Connector 20">
            <a:extLst>
              <a:ext uri="{FF2B5EF4-FFF2-40B4-BE49-F238E27FC236}">
                <a16:creationId xmlns:a16="http://schemas.microsoft.com/office/drawing/2014/main" id="{65A889DB-9300-B908-1F9E-22D40C432991}"/>
              </a:ext>
            </a:extLst>
          </p:cNvPr>
          <p:cNvCxnSpPr>
            <a:cxnSpLocks/>
            <a:stCxn id="9" idx="2"/>
            <a:endCxn id="13" idx="0"/>
          </p:cNvCxnSpPr>
          <p:nvPr/>
        </p:nvCxnSpPr>
        <p:spPr>
          <a:xfrm rot="10800000" flipV="1">
            <a:off x="1446698" y="1591925"/>
            <a:ext cx="893054" cy="6057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5401505-ECA9-CF08-E493-B4B0180A9A54}"/>
              </a:ext>
            </a:extLst>
          </p:cNvPr>
          <p:cNvCxnSpPr>
            <a:cxnSpLocks/>
            <a:stCxn id="12" idx="2"/>
            <a:endCxn id="17" idx="0"/>
          </p:cNvCxnSpPr>
          <p:nvPr/>
        </p:nvCxnSpPr>
        <p:spPr>
          <a:xfrm>
            <a:off x="5834627" y="2844366"/>
            <a:ext cx="2685" cy="368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783A6BB-B8A1-1B37-508C-B7754A62398E}"/>
              </a:ext>
            </a:extLst>
          </p:cNvPr>
          <p:cNvCxnSpPr>
            <a:cxnSpLocks/>
            <a:stCxn id="17" idx="2"/>
            <a:endCxn id="16" idx="0"/>
          </p:cNvCxnSpPr>
          <p:nvPr/>
        </p:nvCxnSpPr>
        <p:spPr>
          <a:xfrm>
            <a:off x="5837312" y="3582308"/>
            <a:ext cx="1404209" cy="494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11BC5A-F082-0C1C-B81C-60CEAB3AF2C9}"/>
              </a:ext>
            </a:extLst>
          </p:cNvPr>
          <p:cNvCxnSpPr>
            <a:cxnSpLocks/>
            <a:stCxn id="16" idx="2"/>
            <a:endCxn id="18" idx="0"/>
          </p:cNvCxnSpPr>
          <p:nvPr/>
        </p:nvCxnSpPr>
        <p:spPr>
          <a:xfrm flipH="1">
            <a:off x="6377372" y="5047209"/>
            <a:ext cx="864149" cy="49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0">
            <a:extLst>
              <a:ext uri="{FF2B5EF4-FFF2-40B4-BE49-F238E27FC236}">
                <a16:creationId xmlns:a16="http://schemas.microsoft.com/office/drawing/2014/main" id="{E7BA97C1-0932-FE30-BB27-41E668CEBD83}"/>
              </a:ext>
            </a:extLst>
          </p:cNvPr>
          <p:cNvCxnSpPr>
            <a:cxnSpLocks/>
            <a:stCxn id="9" idx="6"/>
            <a:endCxn id="12" idx="0"/>
          </p:cNvCxnSpPr>
          <p:nvPr/>
        </p:nvCxnSpPr>
        <p:spPr>
          <a:xfrm>
            <a:off x="4860032" y="1591926"/>
            <a:ext cx="974595" cy="6057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193BFEF-2EC0-3F47-CA7F-ADFDEC379B91}"/>
              </a:ext>
            </a:extLst>
          </p:cNvPr>
          <p:cNvCxnSpPr>
            <a:cxnSpLocks/>
            <a:stCxn id="17" idx="2"/>
            <a:endCxn id="14" idx="0"/>
          </p:cNvCxnSpPr>
          <p:nvPr/>
        </p:nvCxnSpPr>
        <p:spPr>
          <a:xfrm flipH="1">
            <a:off x="2939854" y="3582308"/>
            <a:ext cx="2897458" cy="494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CB60705-0372-883C-817B-B217AD10569B}"/>
              </a:ext>
            </a:extLst>
          </p:cNvPr>
          <p:cNvSpPr txBox="1"/>
          <p:nvPr/>
        </p:nvSpPr>
        <p:spPr>
          <a:xfrm>
            <a:off x="6876256" y="5109924"/>
            <a:ext cx="2054840" cy="369332"/>
          </a:xfrm>
          <a:prstGeom prst="rect">
            <a:avLst/>
          </a:prstGeom>
          <a:noFill/>
          <a:ln>
            <a:noFill/>
          </a:ln>
        </p:spPr>
        <p:txBody>
          <a:bodyPr wrap="square" rtlCol="0">
            <a:spAutoFit/>
          </a:bodyPr>
          <a:lstStyle/>
          <a:p>
            <a:r>
              <a:rPr lang="en-US" b="1" dirty="0"/>
              <a:t>Since FY 2020-21</a:t>
            </a:r>
            <a:endParaRPr lang="en-IN" b="1" dirty="0"/>
          </a:p>
        </p:txBody>
      </p:sp>
    </p:spTree>
    <p:extLst>
      <p:ext uri="{BB962C8B-B14F-4D97-AF65-F5344CB8AC3E}">
        <p14:creationId xmlns:p14="http://schemas.microsoft.com/office/powerpoint/2010/main" val="23431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500"/>
                                        <p:tgtEl>
                                          <p:spTgt spid="1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DAD4-230C-47EE-B2E8-8006705E76F9}"/>
              </a:ext>
            </a:extLst>
          </p:cNvPr>
          <p:cNvSpPr>
            <a:spLocks noGrp="1"/>
          </p:cNvSpPr>
          <p:nvPr>
            <p:ph type="title"/>
          </p:nvPr>
        </p:nvSpPr>
        <p:spPr/>
        <p:txBody>
          <a:bodyPr/>
          <a:lstStyle/>
          <a:p>
            <a:r>
              <a:rPr lang="en-IN" dirty="0"/>
              <a:t>Section 6(1)</a:t>
            </a:r>
          </a:p>
        </p:txBody>
      </p:sp>
      <p:sp>
        <p:nvSpPr>
          <p:cNvPr id="7" name="Content Placeholder 6">
            <a:extLst>
              <a:ext uri="{FF2B5EF4-FFF2-40B4-BE49-F238E27FC236}">
                <a16:creationId xmlns:a16="http://schemas.microsoft.com/office/drawing/2014/main" id="{DF4A8D8E-1DB4-E186-ED40-A722EAAF82F3}"/>
              </a:ext>
            </a:extLst>
          </p:cNvPr>
          <p:cNvSpPr>
            <a:spLocks noGrp="1"/>
          </p:cNvSpPr>
          <p:nvPr>
            <p:ph idx="1"/>
          </p:nvPr>
        </p:nvSpPr>
        <p:spPr>
          <a:xfrm>
            <a:off x="304800" y="1295400"/>
            <a:ext cx="8659688" cy="5157936"/>
          </a:xfrm>
        </p:spPr>
        <p:txBody>
          <a:bodyPr>
            <a:normAutofit fontScale="70000" lnSpcReduction="20000"/>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IN" sz="2400" b="1" i="0" u="none" strike="noStrike" kern="1200" cap="none" spc="0" normalizeH="0" baseline="0" noProof="0" dirty="0">
                <a:ln>
                  <a:noFill/>
                </a:ln>
                <a:solidFill>
                  <a:srgbClr val="444444"/>
                </a:solidFill>
                <a:effectLst/>
                <a:uLnTx/>
                <a:uFillTx/>
                <a:ea typeface="Times New Roman" panose="02020603050405020304" pitchFamily="18" charset="0"/>
                <a:cs typeface="+mn-cs"/>
              </a:rPr>
              <a:t>6.</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For the purposes of this Act,—</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252095" algn="just" defTabSz="914400" rtl="0" eaLnBrk="1" fontAlgn="auto" latinLnBrk="0" hangingPunct="1">
              <a:lnSpc>
                <a:spcPct val="100000"/>
              </a:lnSpc>
              <a:spcBef>
                <a:spcPts val="0"/>
              </a:spcBef>
              <a:spcAft>
                <a:spcPts val="40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1</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An individual is said to be resident in India in any previous year, if he—</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91845" marR="0" lvl="0" indent="-288290" algn="just" defTabSz="914400" rtl="0" eaLnBrk="1" fontAlgn="auto" latinLnBrk="0" hangingPunct="1">
              <a:lnSpc>
                <a:spcPct val="100000"/>
              </a:lnSpc>
              <a:spcBef>
                <a:spcPts val="0"/>
              </a:spcBef>
              <a:spcAft>
                <a:spcPts val="40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a</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is in India in that year for a period or periods amounting in all to one hundred and eighty-two days or more ; or</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91845" marR="0" lvl="0" indent="-288290" algn="just" defTabSz="914400" rtl="0" eaLnBrk="1" fontAlgn="auto" latinLnBrk="0" hangingPunct="1">
              <a:lnSpc>
                <a:spcPct val="100000"/>
              </a:lnSpc>
              <a:spcBef>
                <a:spcPts val="0"/>
              </a:spcBef>
              <a:spcAft>
                <a:spcPts val="40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b</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91845" marR="0" lvl="0" indent="-288290" algn="just" defTabSz="914400" rtl="0" eaLnBrk="1" fontAlgn="auto" latinLnBrk="0" hangingPunct="1">
              <a:lnSpc>
                <a:spcPct val="100000"/>
              </a:lnSpc>
              <a:spcBef>
                <a:spcPts val="0"/>
              </a:spcBef>
              <a:spcAft>
                <a:spcPts val="40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c</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having within the four years preceding that year been in India for a period or periods amounting in all to three hundred and sixty-five days or more, is in India for a period or periods amounting in all to sixty days or more in that year.</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	Explanation 1</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—In the case of an individual,—</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91845" marR="0" lvl="0" indent="-288290" algn="just" defTabSz="914400" rtl="0" eaLnBrk="1" fontAlgn="auto" latinLnBrk="0" hangingPunct="1">
              <a:lnSpc>
                <a:spcPct val="100000"/>
              </a:lnSpc>
              <a:spcBef>
                <a:spcPts val="0"/>
              </a:spcBef>
              <a:spcAft>
                <a:spcPts val="40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a</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a:t>
            </a:r>
            <a:endParaRPr kumimoji="0" lang="en-IN" sz="24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90575" marR="0" lvl="0" indent="-25400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b</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being a citizen of India, or a person of Indian origin within the meaning of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Explanation</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to clause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e</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of </a:t>
            </a:r>
            <a:r>
              <a:rPr kumimoji="0" lang="en-IN" sz="2400" b="0" i="0" u="sng" strike="noStrike" kern="1200" cap="none" spc="0" normalizeH="0" baseline="0" noProof="0" dirty="0">
                <a:ln>
                  <a:noFill/>
                </a:ln>
                <a:solidFill>
                  <a:srgbClr val="663399"/>
                </a:solidFill>
                <a:effectLst/>
                <a:uLnTx/>
                <a:uFillTx/>
                <a:ea typeface="Times New Roman" panose="02020603050405020304" pitchFamily="18" charset="0"/>
                <a:cs typeface="+mn-cs"/>
              </a:rPr>
              <a:t>section 115C</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who, being outside India, comes on a visit to India in any previous year, the provisions of sub-clause (</a:t>
            </a:r>
            <a:r>
              <a:rPr kumimoji="0" lang="en-IN" sz="2400" b="0" i="1" u="none" strike="noStrike" kern="1200" cap="none" spc="0" normalizeH="0" baseline="0" noProof="0" dirty="0">
                <a:ln>
                  <a:noFill/>
                </a:ln>
                <a:solidFill>
                  <a:srgbClr val="444444"/>
                </a:solidFill>
                <a:effectLst/>
                <a:uLnTx/>
                <a:uFillTx/>
                <a:ea typeface="Times New Roman" panose="02020603050405020304" pitchFamily="18" charset="0"/>
                <a:cs typeface="+mn-cs"/>
              </a:rPr>
              <a:t>c</a:t>
            </a:r>
            <a:r>
              <a:rPr kumimoji="0" lang="en-IN" sz="2400" b="0" i="0" u="none" strike="noStrike" kern="1200" cap="none" spc="0" normalizeH="0" baseline="0" noProof="0" dirty="0">
                <a:ln>
                  <a:noFill/>
                </a:ln>
                <a:solidFill>
                  <a:srgbClr val="444444"/>
                </a:solidFill>
                <a:effectLst/>
                <a:uLnTx/>
                <a:uFillTx/>
                <a:ea typeface="Times New Roman" panose="02020603050405020304" pitchFamily="18" charset="0"/>
                <a:cs typeface="+mn-cs"/>
              </a:rPr>
              <a:t>) shall apply in relation to that year as if for the words "sixty days", occurring therein, the words "one hundred and eighty-two days" had been substituted </a:t>
            </a:r>
            <a:r>
              <a:rPr kumimoji="0" lang="en-IN" sz="2400" b="0" u="none" strike="noStrike" kern="1200" cap="none" spc="0" normalizeH="0" baseline="0" noProof="0" dirty="0">
                <a:ln>
                  <a:noFill/>
                </a:ln>
                <a:solidFill>
                  <a:srgbClr val="FF0000"/>
                </a:solidFill>
                <a:effectLst/>
                <a:uLnTx/>
                <a:uFillTx/>
                <a:ea typeface="Times New Roman" panose="02020603050405020304" pitchFamily="18" charset="0"/>
                <a:cs typeface="+mn-cs"/>
              </a:rPr>
              <a:t>and in case of the citizen or person of Indian origin having total income, other than the income from foreign sources, exceeding fifteen lakh rupees during the previous year, for the words “sixty days” occurring therein, the words “one hundred and twenty days” had been substituted</a:t>
            </a:r>
          </a:p>
          <a:p>
            <a:pPr marL="536575" indent="0" algn="just">
              <a:buNone/>
              <a:defRPr/>
            </a:pPr>
            <a:r>
              <a:rPr lang="en-IN" sz="2400" b="1" dirty="0">
                <a:solidFill>
                  <a:srgbClr val="FF0000"/>
                </a:solidFill>
              </a:rPr>
              <a:t>Explanation</a:t>
            </a:r>
            <a:r>
              <a:rPr lang="en-IN" sz="2400" dirty="0">
                <a:solidFill>
                  <a:srgbClr val="FF0000"/>
                </a:solidFill>
              </a:rPr>
              <a:t>.-For the purposes of this section, the expression “income from foreign sources” means income which accrues or arises outside India (except income derived from a business controlled in or a profession set up in India).</a:t>
            </a:r>
            <a:endParaRPr lang="en-IN" sz="2000" dirty="0">
              <a:solidFill>
                <a:srgbClr val="FF0000"/>
              </a:solidFill>
            </a:endParaRPr>
          </a:p>
        </p:txBody>
      </p:sp>
      <p:sp>
        <p:nvSpPr>
          <p:cNvPr id="4" name="Slide Number Placeholder 3"/>
          <p:cNvSpPr>
            <a:spLocks noGrp="1"/>
          </p:cNvSpPr>
          <p:nvPr>
            <p:ph type="sldNum" sz="quarter" idx="12"/>
          </p:nvPr>
        </p:nvSpPr>
        <p:spPr/>
        <p:txBody>
          <a:bodyPr/>
          <a:lstStyle/>
          <a:p>
            <a:pPr lvl="0"/>
            <a:fld id="{100EBC6C-3DE2-4F02-AA53-968D91434D44}" type="slidenum">
              <a:rPr lang="en-IN" noProof="0" smtClean="0"/>
              <a:pPr lvl="0"/>
              <a:t>15</a:t>
            </a:fld>
            <a:endParaRPr lang="en-IN" noProof="0" dirty="0"/>
          </a:p>
        </p:txBody>
      </p:sp>
      <p:sp>
        <p:nvSpPr>
          <p:cNvPr id="8" name="Footer Placeholder 7">
            <a:extLst>
              <a:ext uri="{FF2B5EF4-FFF2-40B4-BE49-F238E27FC236}">
                <a16:creationId xmlns:a16="http://schemas.microsoft.com/office/drawing/2014/main" id="{06F7B148-7590-BD83-2D27-F92BED6E6A98}"/>
              </a:ext>
            </a:extLst>
          </p:cNvPr>
          <p:cNvSpPr>
            <a:spLocks noGrp="1"/>
          </p:cNvSpPr>
          <p:nvPr>
            <p:ph type="ftr" sz="quarter" idx="11"/>
          </p:nvPr>
        </p:nvSpPr>
        <p:spPr/>
        <p:txBody>
          <a:bodyPr/>
          <a:lstStyle/>
          <a:p>
            <a:r>
              <a:rPr lang="en-IN"/>
              <a:t>CA Bhavya Gandhi</a:t>
            </a:r>
            <a:endParaRPr lang="en-IN" dirty="0"/>
          </a:p>
        </p:txBody>
      </p:sp>
    </p:spTree>
    <p:extLst>
      <p:ext uri="{BB962C8B-B14F-4D97-AF65-F5344CB8AC3E}">
        <p14:creationId xmlns:p14="http://schemas.microsoft.com/office/powerpoint/2010/main" val="3177869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E54D9-4A95-4727-950E-F2445B738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FD476-1443-51B9-B825-5EC5AB5A0914}"/>
              </a:ext>
            </a:extLst>
          </p:cNvPr>
          <p:cNvSpPr>
            <a:spLocks noGrp="1"/>
          </p:cNvSpPr>
          <p:nvPr>
            <p:ph type="title"/>
          </p:nvPr>
        </p:nvSpPr>
        <p:spPr>
          <a:xfrm>
            <a:off x="0" y="-66761"/>
            <a:ext cx="9144000" cy="1143000"/>
          </a:xfrm>
        </p:spPr>
        <p:txBody>
          <a:bodyPr/>
          <a:lstStyle/>
          <a:p>
            <a:r>
              <a:rPr lang="en-IN" dirty="0"/>
              <a:t>Not Ordinarily Resident </a:t>
            </a:r>
            <a:r>
              <a:rPr lang="en-IN" u="sng" dirty="0"/>
              <a:t>or</a:t>
            </a:r>
            <a:r>
              <a:rPr lang="en-IN" dirty="0"/>
              <a:t> Resident &amp; Ordinarily Resident</a:t>
            </a:r>
            <a:endParaRPr lang="en-US" dirty="0"/>
          </a:p>
        </p:txBody>
      </p:sp>
      <p:sp>
        <p:nvSpPr>
          <p:cNvPr id="5" name="Footer Placeholder 4">
            <a:extLst>
              <a:ext uri="{FF2B5EF4-FFF2-40B4-BE49-F238E27FC236}">
                <a16:creationId xmlns:a16="http://schemas.microsoft.com/office/drawing/2014/main" id="{27163C52-BD33-8A4F-2BE9-D966A72CA032}"/>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44F08EF8-A601-5797-7C86-764AA39EE475}"/>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16</a:t>
            </a:fld>
            <a:endParaRPr lang="en-US" altLang="en-US"/>
          </a:p>
        </p:txBody>
      </p:sp>
      <p:graphicFrame>
        <p:nvGraphicFramePr>
          <p:cNvPr id="7" name="Diagram 6">
            <a:extLst>
              <a:ext uri="{FF2B5EF4-FFF2-40B4-BE49-F238E27FC236}">
                <a16:creationId xmlns:a16="http://schemas.microsoft.com/office/drawing/2014/main" id="{5C29CFD0-1E7A-1BF2-B4B2-958D1A6D9E83}"/>
              </a:ext>
            </a:extLst>
          </p:cNvPr>
          <p:cNvGraphicFramePr/>
          <p:nvPr>
            <p:extLst>
              <p:ext uri="{D42A27DB-BD31-4B8C-83A1-F6EECF244321}">
                <p14:modId xmlns:p14="http://schemas.microsoft.com/office/powerpoint/2010/main" val="3689319072"/>
              </p:ext>
            </p:extLst>
          </p:nvPr>
        </p:nvGraphicFramePr>
        <p:xfrm>
          <a:off x="395536" y="1196752"/>
          <a:ext cx="874846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2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11C73-F26D-EF9A-23B3-A59C3C255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548E0-61C4-BF2C-7109-7CF6AA4D7616}"/>
              </a:ext>
            </a:extLst>
          </p:cNvPr>
          <p:cNvSpPr>
            <a:spLocks noGrp="1"/>
          </p:cNvSpPr>
          <p:nvPr>
            <p:ph type="title"/>
          </p:nvPr>
        </p:nvSpPr>
        <p:spPr/>
        <p:txBody>
          <a:bodyPr/>
          <a:lstStyle/>
          <a:p>
            <a:r>
              <a:rPr lang="en-IN" dirty="0"/>
              <a:t>Residential status under Section 6(1A)</a:t>
            </a:r>
            <a:endParaRPr lang="en-GB" dirty="0"/>
          </a:p>
        </p:txBody>
      </p:sp>
      <p:sp>
        <p:nvSpPr>
          <p:cNvPr id="4" name="Footer Placeholder 3">
            <a:extLst>
              <a:ext uri="{FF2B5EF4-FFF2-40B4-BE49-F238E27FC236}">
                <a16:creationId xmlns:a16="http://schemas.microsoft.com/office/drawing/2014/main" id="{D017BD67-05B5-9BA3-CA2F-76E3DBCA8706}"/>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76FE0F3D-087B-FB31-05F2-F98CA7156FC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17</a:t>
            </a:fld>
            <a:endParaRPr lang="en-US" altLang="en-US" dirty="0"/>
          </a:p>
        </p:txBody>
      </p:sp>
      <p:graphicFrame>
        <p:nvGraphicFramePr>
          <p:cNvPr id="32" name="Diagram 31">
            <a:extLst>
              <a:ext uri="{FF2B5EF4-FFF2-40B4-BE49-F238E27FC236}">
                <a16:creationId xmlns:a16="http://schemas.microsoft.com/office/drawing/2014/main" id="{FEA76855-9E68-09BF-866C-0402AE431931}"/>
              </a:ext>
            </a:extLst>
          </p:cNvPr>
          <p:cNvGraphicFramePr/>
          <p:nvPr>
            <p:extLst>
              <p:ext uri="{D42A27DB-BD31-4B8C-83A1-F6EECF244321}">
                <p14:modId xmlns:p14="http://schemas.microsoft.com/office/powerpoint/2010/main" val="3694202638"/>
              </p:ext>
            </p:extLst>
          </p:nvPr>
        </p:nvGraphicFramePr>
        <p:xfrm>
          <a:off x="251520" y="1196752"/>
          <a:ext cx="84352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588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07B0-F026-43A4-BB0A-C3358A0FB156}"/>
              </a:ext>
            </a:extLst>
          </p:cNvPr>
          <p:cNvSpPr>
            <a:spLocks noGrp="1"/>
          </p:cNvSpPr>
          <p:nvPr>
            <p:ph type="title"/>
          </p:nvPr>
        </p:nvSpPr>
        <p:spPr/>
        <p:txBody>
          <a:bodyPr/>
          <a:lstStyle/>
          <a:p>
            <a:r>
              <a:rPr lang="en-IN" dirty="0"/>
              <a:t>Section 6(1A)</a:t>
            </a:r>
          </a:p>
        </p:txBody>
      </p:sp>
      <p:sp>
        <p:nvSpPr>
          <p:cNvPr id="3" name="Content Placeholder 2">
            <a:extLst>
              <a:ext uri="{FF2B5EF4-FFF2-40B4-BE49-F238E27FC236}">
                <a16:creationId xmlns:a16="http://schemas.microsoft.com/office/drawing/2014/main" id="{3CBDFCD3-505E-43BE-8BB2-C13DE3F748E1}"/>
              </a:ext>
            </a:extLst>
          </p:cNvPr>
          <p:cNvSpPr>
            <a:spLocks noGrp="1"/>
          </p:cNvSpPr>
          <p:nvPr>
            <p:ph idx="1"/>
          </p:nvPr>
        </p:nvSpPr>
        <p:spPr>
          <a:xfrm>
            <a:off x="374848" y="1392386"/>
            <a:ext cx="8229600" cy="5060950"/>
          </a:xfrm>
        </p:spPr>
        <p:txBody>
          <a:bodyPr>
            <a:normAutofit/>
          </a:bodyPr>
          <a:lstStyle/>
          <a:p>
            <a:r>
              <a:rPr lang="en-IN" b="1" dirty="0"/>
              <a:t>New sub-section introduced from 1.4.2020</a:t>
            </a:r>
          </a:p>
          <a:p>
            <a:r>
              <a:rPr lang="en-IN" dirty="0">
                <a:solidFill>
                  <a:srgbClr val="FF0000"/>
                </a:solidFill>
              </a:rPr>
              <a:t>Notwithstanding anything contained in clause (1) an individual, being a citizen of India, having total income, other than the income from foreign sources, exceeding fifteen lakh rupees during the previous year shall be deemed to be resident in India in that previous year, if he is not liable to tax in any other country or territory by reason of his domicile or residence or any other criteria of similar nature.</a:t>
            </a:r>
          </a:p>
          <a:p>
            <a:pPr lvl="1"/>
            <a:r>
              <a:rPr lang="en-US" dirty="0">
                <a:solidFill>
                  <a:srgbClr val="FF0000"/>
                </a:solidFill>
              </a:rPr>
              <a:t>Explanation.—For the removal of doubts, it is hereby declared that this clause shall not apply in case of an individual who is said to be resident in India in the previous year under clause (1).</a:t>
            </a:r>
            <a:endParaRPr lang="en-IN" dirty="0">
              <a:solidFill>
                <a:srgbClr val="FF0000"/>
              </a:solidFill>
            </a:endParaRPr>
          </a:p>
          <a:p>
            <a:endParaRPr lang="en-IN" dirty="0"/>
          </a:p>
        </p:txBody>
      </p:sp>
      <p:sp>
        <p:nvSpPr>
          <p:cNvPr id="5" name="Footer Placeholder 4">
            <a:extLst>
              <a:ext uri="{FF2B5EF4-FFF2-40B4-BE49-F238E27FC236}">
                <a16:creationId xmlns:a16="http://schemas.microsoft.com/office/drawing/2014/main" id="{F7AD9FB2-F474-4C70-AFF8-2B5926A4752A}"/>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03C3D1C8-B03F-43B5-B3A9-25531C47AE96}"/>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18</a:t>
            </a:fld>
            <a:endParaRPr lang="en-US" altLang="en-US" dirty="0"/>
          </a:p>
        </p:txBody>
      </p:sp>
    </p:spTree>
    <p:extLst>
      <p:ext uri="{BB962C8B-B14F-4D97-AF65-F5344CB8AC3E}">
        <p14:creationId xmlns:p14="http://schemas.microsoft.com/office/powerpoint/2010/main" val="416379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B412-B69C-4BA6-ACFC-7A8D0E43CCFC}"/>
              </a:ext>
            </a:extLst>
          </p:cNvPr>
          <p:cNvSpPr>
            <a:spLocks noGrp="1"/>
          </p:cNvSpPr>
          <p:nvPr>
            <p:ph type="title"/>
          </p:nvPr>
        </p:nvSpPr>
        <p:spPr/>
        <p:txBody>
          <a:bodyPr/>
          <a:lstStyle/>
          <a:p>
            <a:r>
              <a:rPr lang="en-US" sz="2400" dirty="0"/>
              <a:t>NRI Investments – FEMA &amp; Tax issues – </a:t>
            </a:r>
            <a:r>
              <a:rPr lang="en-US" dirty="0"/>
              <a:t>Presentation Layout</a:t>
            </a:r>
          </a:p>
        </p:txBody>
      </p:sp>
      <p:sp>
        <p:nvSpPr>
          <p:cNvPr id="6" name="Footer Placeholder 5">
            <a:extLst>
              <a:ext uri="{FF2B5EF4-FFF2-40B4-BE49-F238E27FC236}">
                <a16:creationId xmlns:a16="http://schemas.microsoft.com/office/drawing/2014/main" id="{1DE44A7D-08EE-446A-B79D-69FDA6ACEE0B}"/>
              </a:ext>
            </a:extLst>
          </p:cNvPr>
          <p:cNvSpPr>
            <a:spLocks noGrp="1"/>
          </p:cNvSpPr>
          <p:nvPr>
            <p:ph type="ftr" sz="quarter" idx="11"/>
          </p:nvPr>
        </p:nvSpPr>
        <p:spPr/>
        <p:txBody>
          <a:bodyPr/>
          <a:lstStyle/>
          <a:p>
            <a:r>
              <a:rPr lang="en-IN" dirty="0"/>
              <a:t>CA Bhavya Gandhi</a:t>
            </a:r>
          </a:p>
        </p:txBody>
      </p:sp>
      <p:graphicFrame>
        <p:nvGraphicFramePr>
          <p:cNvPr id="5" name="Table 4">
            <a:extLst>
              <a:ext uri="{FF2B5EF4-FFF2-40B4-BE49-F238E27FC236}">
                <a16:creationId xmlns:a16="http://schemas.microsoft.com/office/drawing/2014/main" id="{B1B86FF0-1434-4A58-85ED-7F91E0D08493}"/>
              </a:ext>
            </a:extLst>
          </p:cNvPr>
          <p:cNvGraphicFramePr>
            <a:graphicFrameLocks noGrp="1"/>
          </p:cNvGraphicFramePr>
          <p:nvPr>
            <p:extLst>
              <p:ext uri="{D42A27DB-BD31-4B8C-83A1-F6EECF244321}">
                <p14:modId xmlns:p14="http://schemas.microsoft.com/office/powerpoint/2010/main" val="3828485848"/>
              </p:ext>
            </p:extLst>
          </p:nvPr>
        </p:nvGraphicFramePr>
        <p:xfrm>
          <a:off x="0" y="1143000"/>
          <a:ext cx="9144000" cy="5213352"/>
        </p:xfrm>
        <a:graphic>
          <a:graphicData uri="http://schemas.openxmlformats.org/drawingml/2006/table">
            <a:tbl>
              <a:tblPr firstRow="1" bandRow="1">
                <a:tableStyleId>{5C22544A-7EE6-4342-B048-85BDC9FD1C3A}</a:tableStyleId>
              </a:tblPr>
              <a:tblGrid>
                <a:gridCol w="1295401">
                  <a:extLst>
                    <a:ext uri="{9D8B030D-6E8A-4147-A177-3AD203B41FA5}">
                      <a16:colId xmlns:a16="http://schemas.microsoft.com/office/drawing/2014/main" val="20000"/>
                    </a:ext>
                  </a:extLst>
                </a:gridCol>
                <a:gridCol w="7848599">
                  <a:extLst>
                    <a:ext uri="{9D8B030D-6E8A-4147-A177-3AD203B41FA5}">
                      <a16:colId xmlns:a16="http://schemas.microsoft.com/office/drawing/2014/main" val="20001"/>
                    </a:ext>
                  </a:extLst>
                </a:gridCol>
              </a:tblGrid>
              <a:tr h="651669">
                <a:tc>
                  <a:txBody>
                    <a:bodyPr/>
                    <a:lstStyle/>
                    <a:p>
                      <a:pPr algn="ctr"/>
                      <a:r>
                        <a:rPr lang="en-US" sz="2400" dirty="0">
                          <a:latin typeface="+mn-lt"/>
                        </a:rPr>
                        <a:t>Sr. No.</a:t>
                      </a:r>
                      <a:endParaRPr lang="en-US" sz="2400" dirty="0">
                        <a:solidFill>
                          <a:schemeClr val="tx1"/>
                        </a:solidFill>
                        <a:latin typeface="+mn-lt"/>
                        <a:cs typeface="Arial" panose="020B0604020202020204" pitchFamily="34" charset="0"/>
                      </a:endParaRPr>
                    </a:p>
                  </a:txBody>
                  <a:tcPr marL="68580" marR="68580" marT="34290" marB="34290" anchor="ctr"/>
                </a:tc>
                <a:tc>
                  <a:txBody>
                    <a:bodyPr/>
                    <a:lstStyle/>
                    <a:p>
                      <a:pPr lvl="1" algn="l"/>
                      <a:r>
                        <a:rPr lang="en-US" sz="2400" dirty="0"/>
                        <a:t>Particulars</a:t>
                      </a:r>
                      <a:endParaRPr lang="en-US" sz="2400" dirty="0">
                        <a:solidFill>
                          <a:schemeClr val="tx1"/>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0"/>
                  </a:ext>
                </a:extLst>
              </a:tr>
              <a:tr h="651669">
                <a:tc>
                  <a:txBody>
                    <a:bodyPr/>
                    <a:lstStyle/>
                    <a:p>
                      <a:pPr algn="ctr"/>
                      <a:r>
                        <a:rPr lang="en-US" sz="2000" dirty="0">
                          <a:latin typeface="+mn-lt"/>
                        </a:rPr>
                        <a:t>1 </a:t>
                      </a:r>
                      <a:endParaRPr lang="en-US" sz="2000" dirty="0">
                        <a:solidFill>
                          <a:schemeClr val="tx1"/>
                        </a:solidFill>
                        <a:latin typeface="+mn-lt"/>
                        <a:cs typeface="Arial" panose="020B0604020202020204" pitchFamily="34" charset="0"/>
                      </a:endParaRP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Background</a:t>
                      </a:r>
                      <a:endParaRPr lang="en-IN" sz="2000" b="0" dirty="0"/>
                    </a:p>
                  </a:txBody>
                  <a:tcPr marL="68580" marR="68580" marT="34290" marB="34290" anchor="ctr"/>
                </a:tc>
                <a:extLst>
                  <a:ext uri="{0D108BD9-81ED-4DB2-BD59-A6C34878D82A}">
                    <a16:rowId xmlns:a16="http://schemas.microsoft.com/office/drawing/2014/main" val="10001"/>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2</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IN" sz="2000" b="0" dirty="0"/>
                        <a:t>Residential Status under FEMA &amp; Income-tax</a:t>
                      </a:r>
                    </a:p>
                  </a:txBody>
                  <a:tcPr marL="68580" marR="68580" marT="34290" marB="34290" anchor="ctr"/>
                </a:tc>
                <a:extLst>
                  <a:ext uri="{0D108BD9-81ED-4DB2-BD59-A6C34878D82A}">
                    <a16:rowId xmlns:a16="http://schemas.microsoft.com/office/drawing/2014/main" val="3500052746"/>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3</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Common FEMA &amp; Tax issues for NRIs – Case studies</a:t>
                      </a:r>
                      <a:endParaRPr lang="en-IN" sz="2000" b="0" dirty="0"/>
                    </a:p>
                  </a:txBody>
                  <a:tcPr marL="68580" marR="68580" marT="34290" marB="34290" anchor="ctr"/>
                </a:tc>
                <a:extLst>
                  <a:ext uri="{0D108BD9-81ED-4DB2-BD59-A6C34878D82A}">
                    <a16:rowId xmlns:a16="http://schemas.microsoft.com/office/drawing/2014/main" val="4175962352"/>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4</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Returning Indian</a:t>
                      </a:r>
                      <a:endParaRPr lang="en-IN" sz="2000" b="0" dirty="0"/>
                    </a:p>
                  </a:txBody>
                  <a:tcPr marL="68580" marR="68580" marT="34290" marB="34290" anchor="ctr"/>
                </a:tc>
                <a:extLst>
                  <a:ext uri="{0D108BD9-81ED-4DB2-BD59-A6C34878D82A}">
                    <a16:rowId xmlns:a16="http://schemas.microsoft.com/office/drawing/2014/main" val="3077617113"/>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5</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Remittances and reporting requirements</a:t>
                      </a:r>
                      <a:endParaRPr lang="en-IN" sz="2000" b="0" dirty="0"/>
                    </a:p>
                  </a:txBody>
                  <a:tcPr marL="68580" marR="68580" marT="34290" marB="34290" anchor="ctr"/>
                </a:tc>
                <a:extLst>
                  <a:ext uri="{0D108BD9-81ED-4DB2-BD59-A6C34878D82A}">
                    <a16:rowId xmlns:a16="http://schemas.microsoft.com/office/drawing/2014/main" val="2182381453"/>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6</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Recent Developments</a:t>
                      </a:r>
                      <a:endParaRPr lang="en-IN" sz="2000" b="0" dirty="0"/>
                    </a:p>
                  </a:txBody>
                  <a:tcPr marL="68580" marR="68580" marT="34290" marB="34290" anchor="ctr"/>
                </a:tc>
                <a:extLst>
                  <a:ext uri="{0D108BD9-81ED-4DB2-BD59-A6C34878D82A}">
                    <a16:rowId xmlns:a16="http://schemas.microsoft.com/office/drawing/2014/main" val="2349660923"/>
                  </a:ext>
                </a:extLst>
              </a:tr>
              <a:tr h="651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Arial" panose="020B0604020202020204" pitchFamily="34" charset="0"/>
                        </a:rPr>
                        <a:t>7</a:t>
                      </a:r>
                    </a:p>
                  </a:txBody>
                  <a:tcPr marL="68580" marR="68580" marT="34290" marB="34290" anchor="ct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b="0" dirty="0"/>
                        <a:t>Change of Citizenship &amp; Other issues</a:t>
                      </a:r>
                      <a:endParaRPr lang="en-IN" sz="2000" b="0" dirty="0"/>
                    </a:p>
                  </a:txBody>
                  <a:tcPr marL="68580" marR="68580" marT="34290" marB="34290" anchor="ctr"/>
                </a:tc>
                <a:extLst>
                  <a:ext uri="{0D108BD9-81ED-4DB2-BD59-A6C34878D82A}">
                    <a16:rowId xmlns:a16="http://schemas.microsoft.com/office/drawing/2014/main" val="2071130162"/>
                  </a:ext>
                </a:extLst>
              </a:tr>
            </a:tbl>
          </a:graphicData>
        </a:graphic>
      </p:graphicFrame>
      <p:sp>
        <p:nvSpPr>
          <p:cNvPr id="7" name="Slide Number Placeholder 6">
            <a:extLst>
              <a:ext uri="{FF2B5EF4-FFF2-40B4-BE49-F238E27FC236}">
                <a16:creationId xmlns:a16="http://schemas.microsoft.com/office/drawing/2014/main" id="{62831ED3-9C82-4B06-85AF-B01815800A3A}"/>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1</a:t>
            </a:fld>
            <a:endParaRPr lang="en-US" altLang="en-US" dirty="0"/>
          </a:p>
        </p:txBody>
      </p:sp>
    </p:spTree>
    <p:extLst>
      <p:ext uri="{BB962C8B-B14F-4D97-AF65-F5344CB8AC3E}">
        <p14:creationId xmlns:p14="http://schemas.microsoft.com/office/powerpoint/2010/main" val="147278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DAD4-230C-47EE-B2E8-8006705E76F9}"/>
              </a:ext>
            </a:extLst>
          </p:cNvPr>
          <p:cNvSpPr>
            <a:spLocks noGrp="1"/>
          </p:cNvSpPr>
          <p:nvPr>
            <p:ph type="title"/>
          </p:nvPr>
        </p:nvSpPr>
        <p:spPr/>
        <p:txBody>
          <a:bodyPr/>
          <a:lstStyle/>
          <a:p>
            <a:r>
              <a:rPr lang="en-IN" dirty="0"/>
              <a:t>Amended Section 6(6) – RNOR Status expanded </a:t>
            </a:r>
          </a:p>
        </p:txBody>
      </p:sp>
      <p:sp>
        <p:nvSpPr>
          <p:cNvPr id="7" name="Content Placeholder 6">
            <a:extLst>
              <a:ext uri="{FF2B5EF4-FFF2-40B4-BE49-F238E27FC236}">
                <a16:creationId xmlns:a16="http://schemas.microsoft.com/office/drawing/2014/main" id="{3426A84E-E9AD-FD7E-ECD8-1630B763A2EE}"/>
              </a:ext>
            </a:extLst>
          </p:cNvPr>
          <p:cNvSpPr>
            <a:spLocks noGrp="1"/>
          </p:cNvSpPr>
          <p:nvPr>
            <p:ph idx="1"/>
          </p:nvPr>
        </p:nvSpPr>
        <p:spPr>
          <a:xfrm>
            <a:off x="251520" y="1340768"/>
            <a:ext cx="8435280" cy="5184576"/>
          </a:xfrm>
        </p:spPr>
        <p:txBody>
          <a:bodyPr>
            <a:normAutofit fontScale="70000" lnSpcReduction="20000"/>
          </a:bodyPr>
          <a:lstStyle/>
          <a:p>
            <a:r>
              <a:rPr lang="en-US" dirty="0"/>
              <a:t>6. For the purposes of this Act,—</a:t>
            </a:r>
          </a:p>
          <a:p>
            <a:r>
              <a:rPr lang="en-US" dirty="0"/>
              <a:t>(6) A person is said to be "not ordinarily resident" in India in any previous year if such person is—</a:t>
            </a:r>
          </a:p>
          <a:p>
            <a:pPr lvl="2"/>
            <a:endParaRPr lang="en-US" dirty="0"/>
          </a:p>
          <a:p>
            <a:r>
              <a:rPr lang="en-US" dirty="0"/>
              <a:t>(a) an individual who has been a non-resident in India in nine out of the ten previous years preceding that year, or has during the seven previous years preceding that year been in India for a period of, or periods amounting in all to, seven hundred and twenty-nine days or less; or</a:t>
            </a:r>
          </a:p>
          <a:p>
            <a:pPr lvl="2"/>
            <a:endParaRPr lang="en-US" dirty="0"/>
          </a:p>
          <a:p>
            <a:r>
              <a:rPr lang="en-US" dirty="0"/>
              <a:t>(b) a Hindu undivided family….; or</a:t>
            </a:r>
          </a:p>
          <a:p>
            <a:pPr lvl="2"/>
            <a:endParaRPr lang="en-US" dirty="0"/>
          </a:p>
          <a:p>
            <a:r>
              <a:rPr lang="en-US" dirty="0">
                <a:solidFill>
                  <a:srgbClr val="FF0000"/>
                </a:solidFill>
              </a:rPr>
              <a:t>(c) a citizen of India, or a person of Indian origin, having total income, other than the income from foreign sources, exceeding fifteen lakh rupees during the previous year, as referred to in clause (b) of Explanation 1 to clause (1), who has been in India for a period or periods amounting in all to one hundred and twenty days or more but less than one hundred and eighty-two days; or</a:t>
            </a:r>
          </a:p>
          <a:p>
            <a:pPr lvl="2"/>
            <a:endParaRPr lang="en-US" dirty="0">
              <a:solidFill>
                <a:srgbClr val="FF0000"/>
              </a:solidFill>
            </a:endParaRPr>
          </a:p>
          <a:p>
            <a:r>
              <a:rPr lang="en-US" dirty="0">
                <a:solidFill>
                  <a:srgbClr val="FF0000"/>
                </a:solidFill>
              </a:rPr>
              <a:t>(d) a citizen of India who is deemed to be resident in India under clause (1A).</a:t>
            </a:r>
          </a:p>
          <a:p>
            <a:pPr lvl="2"/>
            <a:endParaRPr lang="en-US" dirty="0">
              <a:solidFill>
                <a:srgbClr val="FF0000"/>
              </a:solidFill>
            </a:endParaRPr>
          </a:p>
          <a:p>
            <a:r>
              <a:rPr lang="en-US" dirty="0">
                <a:solidFill>
                  <a:srgbClr val="FF0000"/>
                </a:solidFill>
              </a:rPr>
              <a:t>Explanation.-For the purposes of this section, the expression “income from foreign sources” means income which accrues or arises outside India (except income derived from a business controlled in or a profession set up in India).</a:t>
            </a:r>
          </a:p>
          <a:p>
            <a:endParaRPr lang="en-GB" dirty="0"/>
          </a:p>
        </p:txBody>
      </p:sp>
      <p:sp>
        <p:nvSpPr>
          <p:cNvPr id="4" name="Slide Number Placeholder 3"/>
          <p:cNvSpPr>
            <a:spLocks noGrp="1"/>
          </p:cNvSpPr>
          <p:nvPr>
            <p:ph type="sldNum" sz="quarter" idx="12"/>
          </p:nvPr>
        </p:nvSpPr>
        <p:spPr/>
        <p:txBody>
          <a:bodyPr/>
          <a:lstStyle/>
          <a:p>
            <a:pPr lvl="0"/>
            <a:fld id="{100EBC6C-3DE2-4F02-AA53-968D91434D44}" type="slidenum">
              <a:rPr lang="en-IN" noProof="0" smtClean="0"/>
              <a:pPr lvl="0"/>
              <a:t>19</a:t>
            </a:fld>
            <a:endParaRPr lang="en-IN" noProof="0" dirty="0"/>
          </a:p>
        </p:txBody>
      </p:sp>
      <p:sp>
        <p:nvSpPr>
          <p:cNvPr id="8" name="Footer Placeholder 7">
            <a:extLst>
              <a:ext uri="{FF2B5EF4-FFF2-40B4-BE49-F238E27FC236}">
                <a16:creationId xmlns:a16="http://schemas.microsoft.com/office/drawing/2014/main" id="{96EFA6F3-CB8F-08D9-C42F-7A1F6AD1A451}"/>
              </a:ext>
            </a:extLst>
          </p:cNvPr>
          <p:cNvSpPr>
            <a:spLocks noGrp="1"/>
          </p:cNvSpPr>
          <p:nvPr>
            <p:ph type="ftr" sz="quarter" idx="11"/>
          </p:nvPr>
        </p:nvSpPr>
        <p:spPr/>
        <p:txBody>
          <a:bodyPr/>
          <a:lstStyle/>
          <a:p>
            <a:r>
              <a:rPr lang="en-IN"/>
              <a:t>CA Bhavya Gandhi</a:t>
            </a:r>
            <a:endParaRPr lang="en-IN" dirty="0"/>
          </a:p>
        </p:txBody>
      </p:sp>
    </p:spTree>
    <p:extLst>
      <p:ext uri="{BB962C8B-B14F-4D97-AF65-F5344CB8AC3E}">
        <p14:creationId xmlns:p14="http://schemas.microsoft.com/office/powerpoint/2010/main" val="372948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CF59D-1372-7720-065B-56AA276C1E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DBA04-0632-10A1-1B68-E9745FCC1DB0}"/>
              </a:ext>
            </a:extLst>
          </p:cNvPr>
          <p:cNvSpPr>
            <a:spLocks noGrp="1"/>
          </p:cNvSpPr>
          <p:nvPr>
            <p:ph type="title"/>
          </p:nvPr>
        </p:nvSpPr>
        <p:spPr/>
        <p:txBody>
          <a:bodyPr/>
          <a:lstStyle/>
          <a:p>
            <a:r>
              <a:rPr lang="en-IN" dirty="0"/>
              <a:t>Impact of FA 2020 amendments</a:t>
            </a:r>
          </a:p>
        </p:txBody>
      </p:sp>
      <p:sp>
        <p:nvSpPr>
          <p:cNvPr id="3" name="Content Placeholder 2">
            <a:extLst>
              <a:ext uri="{FF2B5EF4-FFF2-40B4-BE49-F238E27FC236}">
                <a16:creationId xmlns:a16="http://schemas.microsoft.com/office/drawing/2014/main" id="{0AF8FE6C-6248-EB2E-89B9-887C3D6B5135}"/>
              </a:ext>
            </a:extLst>
          </p:cNvPr>
          <p:cNvSpPr>
            <a:spLocks noGrp="1"/>
          </p:cNvSpPr>
          <p:nvPr>
            <p:ph idx="1"/>
          </p:nvPr>
        </p:nvSpPr>
        <p:spPr>
          <a:xfrm>
            <a:off x="457200" y="1484784"/>
            <a:ext cx="8229600" cy="4871566"/>
          </a:xfrm>
        </p:spPr>
        <p:txBody>
          <a:bodyPr>
            <a:normAutofit/>
          </a:bodyPr>
          <a:lstStyle/>
          <a:p>
            <a:r>
              <a:rPr lang="en-IN" dirty="0"/>
              <a:t>Paired with introduction of new category of NOR status</a:t>
            </a:r>
          </a:p>
          <a:p>
            <a:r>
              <a:rPr lang="en-IN" dirty="0"/>
              <a:t>Persons becoming residents due to these 2 amendments will be NORs in each such year</a:t>
            </a:r>
          </a:p>
          <a:p>
            <a:endParaRPr lang="en-IN" dirty="0"/>
          </a:p>
          <a:p>
            <a:r>
              <a:rPr lang="en-IN" b="1" dirty="0"/>
              <a:t>Consequence:</a:t>
            </a:r>
            <a:r>
              <a:rPr lang="en-IN" dirty="0"/>
              <a:t> </a:t>
            </a:r>
          </a:p>
          <a:p>
            <a:r>
              <a:rPr lang="en-IN" dirty="0"/>
              <a:t>Someone who would have been NR – becomes NOR. </a:t>
            </a:r>
          </a:p>
          <a:p>
            <a:endParaRPr lang="en-IN" dirty="0"/>
          </a:p>
          <a:p>
            <a:r>
              <a:rPr lang="en-IN" dirty="0"/>
              <a:t>Let us see the implications. </a:t>
            </a:r>
          </a:p>
        </p:txBody>
      </p:sp>
      <p:sp>
        <p:nvSpPr>
          <p:cNvPr id="5" name="Footer Placeholder 4">
            <a:extLst>
              <a:ext uri="{FF2B5EF4-FFF2-40B4-BE49-F238E27FC236}">
                <a16:creationId xmlns:a16="http://schemas.microsoft.com/office/drawing/2014/main" id="{9A630F4D-F1C1-96E3-AE48-A3BB879CD167}"/>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C1A02945-9779-D8ED-9A40-15B7771A0B45}"/>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20</a:t>
            </a:fld>
            <a:endParaRPr lang="en-US" altLang="en-US" dirty="0"/>
          </a:p>
        </p:txBody>
      </p:sp>
    </p:spTree>
    <p:extLst>
      <p:ext uri="{BB962C8B-B14F-4D97-AF65-F5344CB8AC3E}">
        <p14:creationId xmlns:p14="http://schemas.microsoft.com/office/powerpoint/2010/main" val="215213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D18D7-E3ED-A4F7-ADA1-95E21F5CC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31068-302E-DA83-6226-D85D9B2F00F0}"/>
              </a:ext>
            </a:extLst>
          </p:cNvPr>
          <p:cNvSpPr>
            <a:spLocks noGrp="1"/>
          </p:cNvSpPr>
          <p:nvPr>
            <p:ph type="title"/>
          </p:nvPr>
        </p:nvSpPr>
        <p:spPr/>
        <p:txBody>
          <a:bodyPr/>
          <a:lstStyle/>
          <a:p>
            <a:r>
              <a:rPr lang="en-IN" dirty="0"/>
              <a:t>NR vis-à-vis NOR</a:t>
            </a:r>
          </a:p>
        </p:txBody>
      </p:sp>
      <p:sp>
        <p:nvSpPr>
          <p:cNvPr id="5" name="Footer Placeholder 4">
            <a:extLst>
              <a:ext uri="{FF2B5EF4-FFF2-40B4-BE49-F238E27FC236}">
                <a16:creationId xmlns:a16="http://schemas.microsoft.com/office/drawing/2014/main" id="{6FD28787-62C8-9ABC-EFA6-56C3BD62583C}"/>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EE6DFAC6-DEA1-93B5-5A2D-2317903B11FD}"/>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21</a:t>
            </a:fld>
            <a:endParaRPr lang="en-US" altLang="en-US" dirty="0"/>
          </a:p>
        </p:txBody>
      </p:sp>
      <p:graphicFrame>
        <p:nvGraphicFramePr>
          <p:cNvPr id="8" name="Table 7">
            <a:extLst>
              <a:ext uri="{FF2B5EF4-FFF2-40B4-BE49-F238E27FC236}">
                <a16:creationId xmlns:a16="http://schemas.microsoft.com/office/drawing/2014/main" id="{16DB1D7B-CC96-101E-477F-AA1542E28C40}"/>
              </a:ext>
            </a:extLst>
          </p:cNvPr>
          <p:cNvGraphicFramePr>
            <a:graphicFrameLocks noGrp="1"/>
          </p:cNvGraphicFramePr>
          <p:nvPr>
            <p:extLst>
              <p:ext uri="{D42A27DB-BD31-4B8C-83A1-F6EECF244321}">
                <p14:modId xmlns:p14="http://schemas.microsoft.com/office/powerpoint/2010/main" val="100471448"/>
              </p:ext>
            </p:extLst>
          </p:nvPr>
        </p:nvGraphicFramePr>
        <p:xfrm>
          <a:off x="0" y="1124744"/>
          <a:ext cx="4572000" cy="356694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204995861"/>
                    </a:ext>
                  </a:extLst>
                </a:gridCol>
              </a:tblGrid>
              <a:tr h="447824">
                <a:tc>
                  <a:txBody>
                    <a:bodyPr/>
                    <a:lstStyle/>
                    <a:p>
                      <a:pPr algn="ctr"/>
                      <a:r>
                        <a:rPr lang="en-US" u="none" dirty="0"/>
                        <a:t>Adverse Points</a:t>
                      </a:r>
                      <a:endParaRPr lang="en-IN" u="none" dirty="0"/>
                    </a:p>
                  </a:txBody>
                  <a:tcPr/>
                </a:tc>
                <a:extLst>
                  <a:ext uri="{0D108BD9-81ED-4DB2-BD59-A6C34878D82A}">
                    <a16:rowId xmlns:a16="http://schemas.microsoft.com/office/drawing/2014/main" val="1730777269"/>
                  </a:ext>
                </a:extLst>
              </a:tr>
              <a:tr h="370840">
                <a:tc>
                  <a:txBody>
                    <a:bodyPr/>
                    <a:lstStyle/>
                    <a:p>
                      <a:pPr marL="285750" indent="-285750">
                        <a:buFont typeface="Arial" panose="020B0604020202020204" pitchFamily="34" charset="0"/>
                        <a:buChar char="•"/>
                      </a:pPr>
                      <a:r>
                        <a:rPr lang="en-US" sz="1800" u="none" kern="1200" dirty="0">
                          <a:solidFill>
                            <a:schemeClr val="dk1"/>
                          </a:solidFill>
                          <a:effectLst/>
                          <a:latin typeface="+mn-lt"/>
                          <a:ea typeface="+mn-ea"/>
                          <a:cs typeface="+mn-cs"/>
                        </a:rPr>
                        <a:t>Limited increase in scope of income – income from </a:t>
                      </a:r>
                      <a:r>
                        <a:rPr lang="en-US" sz="1800" b="1" u="none" kern="1200" dirty="0">
                          <a:solidFill>
                            <a:schemeClr val="dk1"/>
                          </a:solidFill>
                          <a:effectLst/>
                          <a:latin typeface="+mn-lt"/>
                          <a:ea typeface="+mn-ea"/>
                          <a:cs typeface="+mn-cs"/>
                        </a:rPr>
                        <a:t>business controlled or profession set-up in India.</a:t>
                      </a:r>
                      <a:endParaRPr lang="en-IN" sz="1800" b="1" u="none" kern="1200" dirty="0">
                        <a:solidFill>
                          <a:schemeClr val="dk1"/>
                        </a:solidFill>
                        <a:effectLst/>
                        <a:latin typeface="+mn-lt"/>
                        <a:ea typeface="+mn-ea"/>
                        <a:cs typeface="+mn-cs"/>
                      </a:endParaRPr>
                    </a:p>
                    <a:p>
                      <a:pPr marL="285750" indent="-285750">
                        <a:buFont typeface="Arial" panose="020B0604020202020204" pitchFamily="34" charset="0"/>
                        <a:buChar char="•"/>
                      </a:pPr>
                      <a:endParaRPr lang="en-US" sz="1800" b="1" u="none"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1" u="none" kern="1200" dirty="0">
                          <a:solidFill>
                            <a:schemeClr val="dk1"/>
                          </a:solidFill>
                          <a:effectLst/>
                          <a:latin typeface="+mn-lt"/>
                          <a:ea typeface="+mn-ea"/>
                          <a:cs typeface="+mn-cs"/>
                        </a:rPr>
                        <a:t>Some exemptions</a:t>
                      </a:r>
                      <a:r>
                        <a:rPr lang="en-US" sz="1800" b="0" u="none" kern="1200" dirty="0">
                          <a:solidFill>
                            <a:schemeClr val="dk1"/>
                          </a:solidFill>
                          <a:effectLst/>
                          <a:latin typeface="+mn-lt"/>
                          <a:ea typeface="+mn-ea"/>
                          <a:cs typeface="+mn-cs"/>
                        </a:rPr>
                        <a:t> &amp; </a:t>
                      </a:r>
                      <a:r>
                        <a:rPr lang="en-US" sz="1800" b="1" u="none" kern="1200" dirty="0">
                          <a:solidFill>
                            <a:schemeClr val="dk1"/>
                          </a:solidFill>
                          <a:effectLst/>
                          <a:latin typeface="+mn-lt"/>
                          <a:ea typeface="+mn-ea"/>
                          <a:cs typeface="+mn-cs"/>
                        </a:rPr>
                        <a:t>Chap. XIIA benefit </a:t>
                      </a:r>
                      <a:r>
                        <a:rPr lang="en-US" sz="1800" u="none" kern="1200" dirty="0">
                          <a:solidFill>
                            <a:schemeClr val="dk1"/>
                          </a:solidFill>
                          <a:effectLst/>
                          <a:latin typeface="+mn-lt"/>
                          <a:ea typeface="+mn-ea"/>
                          <a:cs typeface="+mn-cs"/>
                        </a:rPr>
                        <a:t>are available only to NR &amp; not to RNOR. </a:t>
                      </a:r>
                    </a:p>
                    <a:p>
                      <a:pPr marL="285750" indent="-285750">
                        <a:buFont typeface="Arial" panose="020B0604020202020204" pitchFamily="34" charset="0"/>
                        <a:buChar char="•"/>
                      </a:pPr>
                      <a:endParaRPr lang="en-US" sz="1800" b="1" u="none"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1" u="none" kern="1200" dirty="0">
                          <a:solidFill>
                            <a:schemeClr val="dk1"/>
                          </a:solidFill>
                          <a:effectLst/>
                          <a:latin typeface="+mn-lt"/>
                          <a:ea typeface="+mn-ea"/>
                          <a:cs typeface="+mn-cs"/>
                        </a:rPr>
                        <a:t>DTAA benefit</a:t>
                      </a:r>
                      <a:r>
                        <a:rPr lang="en-US" sz="1800" u="none" kern="1200" dirty="0">
                          <a:solidFill>
                            <a:schemeClr val="dk1"/>
                          </a:solidFill>
                          <a:effectLst/>
                          <a:latin typeface="+mn-lt"/>
                          <a:ea typeface="+mn-ea"/>
                          <a:cs typeface="+mn-cs"/>
                        </a:rPr>
                        <a:t> available </a:t>
                      </a:r>
                      <a:r>
                        <a:rPr lang="en-US" sz="1800" b="1" u="none" kern="1200" dirty="0">
                          <a:solidFill>
                            <a:schemeClr val="dk1"/>
                          </a:solidFill>
                          <a:effectLst/>
                          <a:latin typeface="+mn-lt"/>
                          <a:ea typeface="+mn-ea"/>
                          <a:cs typeface="+mn-cs"/>
                        </a:rPr>
                        <a:t>only if tie breaks towards foreign country. </a:t>
                      </a:r>
                      <a:endParaRPr lang="en-IN" sz="1800" b="1" u="none" kern="1200" dirty="0">
                        <a:solidFill>
                          <a:schemeClr val="dk1"/>
                        </a:solidFill>
                        <a:effectLst/>
                        <a:latin typeface="+mn-lt"/>
                        <a:ea typeface="+mn-ea"/>
                        <a:cs typeface="+mn-cs"/>
                      </a:endParaRPr>
                    </a:p>
                    <a:p>
                      <a:pPr marL="285750" indent="-285750">
                        <a:buFont typeface="Arial" panose="020B0604020202020204" pitchFamily="34" charset="0"/>
                        <a:buChar char="•"/>
                      </a:pPr>
                      <a:endParaRPr lang="en-US" sz="1800" b="1" u="none"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1" u="none" kern="1200" dirty="0">
                          <a:solidFill>
                            <a:schemeClr val="dk1"/>
                          </a:solidFill>
                          <a:effectLst/>
                          <a:latin typeface="+mn-lt"/>
                          <a:ea typeface="+mn-ea"/>
                          <a:cs typeface="+mn-cs"/>
                        </a:rPr>
                        <a:t>Dilution in NOR status</a:t>
                      </a:r>
                      <a:r>
                        <a:rPr lang="en-US" sz="1800" u="none" kern="1200" dirty="0">
                          <a:solidFill>
                            <a:schemeClr val="dk1"/>
                          </a:solidFill>
                          <a:effectLst/>
                          <a:latin typeface="+mn-lt"/>
                          <a:ea typeface="+mn-ea"/>
                          <a:cs typeface="+mn-cs"/>
                        </a:rPr>
                        <a:t> on returning. </a:t>
                      </a:r>
                      <a:endParaRPr lang="en-IN" sz="1800" u="none" kern="1200" dirty="0">
                        <a:solidFill>
                          <a:schemeClr val="dk1"/>
                        </a:solidFill>
                        <a:effectLst/>
                        <a:latin typeface="+mn-lt"/>
                        <a:ea typeface="+mn-ea"/>
                        <a:cs typeface="+mn-cs"/>
                      </a:endParaRPr>
                    </a:p>
                  </a:txBody>
                  <a:tcPr marL="50800" marR="50800" marT="50800" marB="50800"/>
                </a:tc>
                <a:extLst>
                  <a:ext uri="{0D108BD9-81ED-4DB2-BD59-A6C34878D82A}">
                    <a16:rowId xmlns:a16="http://schemas.microsoft.com/office/drawing/2014/main" val="2431281525"/>
                  </a:ext>
                </a:extLst>
              </a:tr>
            </a:tbl>
          </a:graphicData>
        </a:graphic>
      </p:graphicFrame>
      <p:graphicFrame>
        <p:nvGraphicFramePr>
          <p:cNvPr id="3" name="Table 2">
            <a:extLst>
              <a:ext uri="{FF2B5EF4-FFF2-40B4-BE49-F238E27FC236}">
                <a16:creationId xmlns:a16="http://schemas.microsoft.com/office/drawing/2014/main" id="{0104E7EC-D098-65DB-A012-998AA45D2ECF}"/>
              </a:ext>
            </a:extLst>
          </p:cNvPr>
          <p:cNvGraphicFramePr>
            <a:graphicFrameLocks noGrp="1"/>
          </p:cNvGraphicFramePr>
          <p:nvPr>
            <p:extLst>
              <p:ext uri="{D42A27DB-BD31-4B8C-83A1-F6EECF244321}">
                <p14:modId xmlns:p14="http://schemas.microsoft.com/office/powerpoint/2010/main" val="2880196216"/>
              </p:ext>
            </p:extLst>
          </p:nvPr>
        </p:nvGraphicFramePr>
        <p:xfrm>
          <a:off x="4572000" y="1124744"/>
          <a:ext cx="4572000" cy="3556784"/>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519277849"/>
                    </a:ext>
                  </a:extLst>
                </a:gridCol>
              </a:tblGrid>
              <a:tr h="447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t>Favourable</a:t>
                      </a:r>
                      <a:r>
                        <a:rPr lang="en-US" dirty="0"/>
                        <a:t> Points</a:t>
                      </a:r>
                      <a:endParaRPr lang="en-IN" dirty="0"/>
                    </a:p>
                  </a:txBody>
                  <a:tcPr/>
                </a:tc>
                <a:extLst>
                  <a:ext uri="{0D108BD9-81ED-4DB2-BD59-A6C34878D82A}">
                    <a16:rowId xmlns:a16="http://schemas.microsoft.com/office/drawing/2014/main" val="2937265107"/>
                  </a:ext>
                </a:extLst>
              </a:tr>
              <a:tr h="370840">
                <a:tc>
                  <a:txBody>
                    <a:bodyPr/>
                    <a:lstStyle/>
                    <a:p>
                      <a:pPr marL="285750" indent="-285750">
                        <a:buFont typeface="Arial" panose="020B0604020202020204" pitchFamily="34" charset="0"/>
                        <a:buChar char="•"/>
                      </a:pPr>
                      <a:r>
                        <a:rPr lang="en-US" sz="1800" b="1" kern="1200" dirty="0">
                          <a:solidFill>
                            <a:schemeClr val="dk1"/>
                          </a:solidFill>
                          <a:effectLst/>
                          <a:latin typeface="+mn-lt"/>
                          <a:ea typeface="+mn-ea"/>
                          <a:cs typeface="+mn-cs"/>
                        </a:rPr>
                        <a:t>Benefits to senior citizens available only if they are Residents:</a:t>
                      </a:r>
                      <a:r>
                        <a:rPr lang="en-US" sz="1800" kern="1200" dirty="0">
                          <a:solidFill>
                            <a:schemeClr val="dk1"/>
                          </a:solidFill>
                          <a:effectLst/>
                          <a:latin typeface="+mn-lt"/>
                          <a:ea typeface="+mn-ea"/>
                          <a:cs typeface="+mn-cs"/>
                        </a:rPr>
                        <a:t> Relief from advance tax payment, higher threshold for slab rates, higher deduction u/s. 80D, 80TTB, etc.</a:t>
                      </a:r>
                      <a:endParaRPr lang="en-IN" sz="1800" kern="1200" dirty="0">
                        <a:solidFill>
                          <a:schemeClr val="dk1"/>
                        </a:solidFill>
                        <a:effectLst/>
                        <a:latin typeface="+mn-lt"/>
                        <a:ea typeface="+mn-ea"/>
                        <a:cs typeface="+mn-cs"/>
                      </a:endParaRPr>
                    </a:p>
                    <a:p>
                      <a:pPr marL="285750" indent="-285750">
                        <a:buFont typeface="Arial" panose="020B0604020202020204" pitchFamily="34" charset="0"/>
                        <a:buChar char="•"/>
                      </a:pPr>
                      <a:endParaRPr lang="en-US"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1" kern="1200" dirty="0">
                          <a:solidFill>
                            <a:schemeClr val="dk1"/>
                          </a:solidFill>
                          <a:effectLst/>
                          <a:latin typeface="+mn-lt"/>
                          <a:ea typeface="+mn-ea"/>
                          <a:cs typeface="+mn-cs"/>
                        </a:rPr>
                        <a:t>TDS </a:t>
                      </a:r>
                      <a:r>
                        <a:rPr lang="en-US" sz="1800" kern="1200" dirty="0">
                          <a:solidFill>
                            <a:schemeClr val="dk1"/>
                          </a:solidFill>
                          <a:effectLst/>
                          <a:latin typeface="+mn-lt"/>
                          <a:ea typeface="+mn-ea"/>
                          <a:cs typeface="+mn-cs"/>
                        </a:rPr>
                        <a:t>Deduction as per </a:t>
                      </a:r>
                      <a:r>
                        <a:rPr lang="en-US" sz="1800" b="0" kern="1200" dirty="0">
                          <a:solidFill>
                            <a:schemeClr val="dk1"/>
                          </a:solidFill>
                          <a:effectLst/>
                          <a:latin typeface="+mn-lt"/>
                          <a:ea typeface="+mn-ea"/>
                          <a:cs typeface="+mn-cs"/>
                        </a:rPr>
                        <a:t>rates </a:t>
                      </a:r>
                      <a:r>
                        <a:rPr lang="en-US" sz="1800" b="1" kern="1200" dirty="0">
                          <a:solidFill>
                            <a:schemeClr val="dk1"/>
                          </a:solidFill>
                          <a:effectLst/>
                          <a:latin typeface="+mn-lt"/>
                          <a:ea typeface="+mn-ea"/>
                          <a:cs typeface="+mn-cs"/>
                        </a:rPr>
                        <a:t>for Residents</a:t>
                      </a:r>
                      <a:r>
                        <a:rPr lang="en-US" sz="1800" kern="1200" dirty="0">
                          <a:solidFill>
                            <a:schemeClr val="dk1"/>
                          </a:solidFill>
                          <a:effectLst/>
                          <a:latin typeface="+mn-lt"/>
                          <a:ea typeface="+mn-ea"/>
                          <a:cs typeface="+mn-cs"/>
                        </a:rPr>
                        <a:t>; and not as per Section 195 </a:t>
                      </a:r>
                      <a:r>
                        <a:rPr lang="en-US" sz="1800" b="1" kern="1200" dirty="0">
                          <a:solidFill>
                            <a:schemeClr val="dk1"/>
                          </a:solidFill>
                          <a:effectLst/>
                          <a:latin typeface="+mn-lt"/>
                          <a:ea typeface="+mn-ea"/>
                          <a:cs typeface="+mn-cs"/>
                        </a:rPr>
                        <a:t>lowering rates in most cases</a:t>
                      </a:r>
                      <a:r>
                        <a:rPr lang="en-US" sz="1800" kern="1200" dirty="0">
                          <a:solidFill>
                            <a:schemeClr val="dk1"/>
                          </a:solidFill>
                          <a:effectLst/>
                          <a:latin typeface="+mn-lt"/>
                          <a:ea typeface="+mn-ea"/>
                          <a:cs typeface="+mn-cs"/>
                        </a:rPr>
                        <a:t>. </a:t>
                      </a:r>
                    </a:p>
                    <a:p>
                      <a:pPr marL="285750" indent="-285750">
                        <a:buFont typeface="Arial" panose="020B0604020202020204" pitchFamily="34" charset="0"/>
                        <a:buChar char="•"/>
                      </a:pPr>
                      <a:endParaRPr lang="en-US" sz="18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kern="1200" dirty="0">
                          <a:solidFill>
                            <a:schemeClr val="dk1"/>
                          </a:solidFill>
                          <a:effectLst/>
                          <a:latin typeface="+mn-lt"/>
                          <a:ea typeface="+mn-ea"/>
                          <a:cs typeface="+mn-cs"/>
                        </a:rPr>
                        <a:t>Payer need not file Form 15CA-CB. </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2835236794"/>
                  </a:ext>
                </a:extLst>
              </a:tr>
            </a:tbl>
          </a:graphicData>
        </a:graphic>
      </p:graphicFrame>
      <p:graphicFrame>
        <p:nvGraphicFramePr>
          <p:cNvPr id="4" name="Table 3">
            <a:extLst>
              <a:ext uri="{FF2B5EF4-FFF2-40B4-BE49-F238E27FC236}">
                <a16:creationId xmlns:a16="http://schemas.microsoft.com/office/drawing/2014/main" id="{2D0AA639-8ECA-9225-66C3-49D982B50EB6}"/>
              </a:ext>
            </a:extLst>
          </p:cNvPr>
          <p:cNvGraphicFramePr>
            <a:graphicFrameLocks noGrp="1"/>
          </p:cNvGraphicFramePr>
          <p:nvPr>
            <p:extLst>
              <p:ext uri="{D42A27DB-BD31-4B8C-83A1-F6EECF244321}">
                <p14:modId xmlns:p14="http://schemas.microsoft.com/office/powerpoint/2010/main" val="252552134"/>
              </p:ext>
            </p:extLst>
          </p:nvPr>
        </p:nvGraphicFramePr>
        <p:xfrm>
          <a:off x="0" y="4731539"/>
          <a:ext cx="9144000" cy="15748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583800811"/>
                    </a:ext>
                  </a:extLst>
                </a:gridCol>
              </a:tblGrid>
              <a:tr h="370840">
                <a:tc>
                  <a:txBody>
                    <a:bodyPr/>
                    <a:lstStyle/>
                    <a:p>
                      <a:pPr marL="0" indent="0" algn="ctr" defTabSz="914400" rtl="0" eaLnBrk="1" latinLnBrk="0" hangingPunct="1">
                        <a:buFont typeface="Arial" panose="020B0604020202020204" pitchFamily="34" charset="0"/>
                        <a:buNone/>
                      </a:pPr>
                      <a:r>
                        <a:rPr lang="en-US" sz="1800" b="1" kern="1200" noProof="0" dirty="0">
                          <a:solidFill>
                            <a:schemeClr val="lt1"/>
                          </a:solidFill>
                          <a:latin typeface="+mn-lt"/>
                          <a:ea typeface="+mn-ea"/>
                          <a:cs typeface="+mn-cs"/>
                        </a:rPr>
                        <a:t>Neutral Points</a:t>
                      </a:r>
                      <a:endParaRPr lang="en-IN" sz="1800" b="1" kern="1200" noProof="0" dirty="0">
                        <a:solidFill>
                          <a:schemeClr val="lt1"/>
                        </a:solidFill>
                        <a:latin typeface="+mn-lt"/>
                        <a:ea typeface="+mn-ea"/>
                        <a:cs typeface="+mn-cs"/>
                      </a:endParaRPr>
                    </a:p>
                  </a:txBody>
                  <a:tcPr marL="50800" marR="50800" marT="50800" marB="50800">
                    <a:solidFill>
                      <a:schemeClr val="accent6">
                        <a:lumMod val="50000"/>
                      </a:schemeClr>
                    </a:solidFill>
                  </a:tcPr>
                </a:tc>
                <a:extLst>
                  <a:ext uri="{0D108BD9-81ED-4DB2-BD59-A6C34878D82A}">
                    <a16:rowId xmlns:a16="http://schemas.microsoft.com/office/drawing/2014/main" val="3917163601"/>
                  </a:ext>
                </a:extLst>
              </a:tr>
              <a:tr h="370840">
                <a:tc>
                  <a:txBody>
                    <a:bodyPr/>
                    <a:lstStyle/>
                    <a:p>
                      <a:pPr marL="285750" indent="-285750">
                        <a:buFont typeface="Arial" panose="020B0604020202020204" pitchFamily="34" charset="0"/>
                        <a:buChar char="•"/>
                      </a:pPr>
                      <a:r>
                        <a:rPr kumimoji="0" lang="en-US" sz="1800" b="0" i="0" u="none" strike="noStrike" kern="1200" cap="none" spc="0" normalizeH="0" baseline="0" noProof="0" dirty="0">
                          <a:ln>
                            <a:noFill/>
                          </a:ln>
                          <a:solidFill>
                            <a:srgbClr val="424242"/>
                          </a:solidFill>
                          <a:effectLst/>
                          <a:uLnTx/>
                          <a:uFillTx/>
                          <a:latin typeface="+mn-lt"/>
                          <a:ea typeface="+mn-ea"/>
                          <a:cs typeface="+mn-cs"/>
                        </a:rPr>
                        <a:t>No obligation to report foreign assets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Assessee continues to be treated as NR for determining the AE relationship for transfer pricing regulations and for the purposes of Section 93.</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It would not impact FEMA's non-residential status automatically.</a:t>
                      </a:r>
                      <a:endParaRPr kumimoji="0" lang="en-IN" sz="1800" b="0" i="0" u="none" strike="noStrike" kern="1200" cap="none" spc="0" normalizeH="0" baseline="0" noProof="0" dirty="0">
                        <a:ln>
                          <a:noFill/>
                        </a:ln>
                        <a:solidFill>
                          <a:srgbClr val="424242"/>
                        </a:solidFill>
                        <a:effectLst/>
                        <a:uLnTx/>
                        <a:uFillTx/>
                        <a:latin typeface="+mn-lt"/>
                        <a:ea typeface="+mn-ea"/>
                        <a:cs typeface="+mn-cs"/>
                      </a:endParaRPr>
                    </a:p>
                  </a:txBody>
                  <a:tcPr marL="50800" marR="50800" marT="50800" marB="50800"/>
                </a:tc>
                <a:extLst>
                  <a:ext uri="{0D108BD9-81ED-4DB2-BD59-A6C34878D82A}">
                    <a16:rowId xmlns:a16="http://schemas.microsoft.com/office/drawing/2014/main" val="525302600"/>
                  </a:ext>
                </a:extLst>
              </a:tr>
            </a:tbl>
          </a:graphicData>
        </a:graphic>
      </p:graphicFrame>
    </p:spTree>
    <p:extLst>
      <p:ext uri="{BB962C8B-B14F-4D97-AF65-F5344CB8AC3E}">
        <p14:creationId xmlns:p14="http://schemas.microsoft.com/office/powerpoint/2010/main" val="380881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71D92F9E-5473-4B9B-8CBE-5023E429623A}"/>
              </a:ext>
            </a:extLst>
          </p:cNvPr>
          <p:cNvSpPr/>
          <p:nvPr/>
        </p:nvSpPr>
        <p:spPr>
          <a:xfrm rot="18932675">
            <a:off x="2119032" y="3279516"/>
            <a:ext cx="3768115" cy="338554"/>
          </a:xfrm>
          <a:prstGeom prst="rect">
            <a:avLst/>
          </a:prstGeom>
          <a:noFill/>
        </p:spPr>
        <p:txBody>
          <a:bodyPr wrap="square" lIns="91440" tIns="45720" rIns="91440" bIns="45720">
            <a:spAutoFit/>
          </a:bodyPr>
          <a:lstStyle/>
          <a:p>
            <a:pPr algn="ctr"/>
            <a:r>
              <a:rPr lang="en-US" sz="1600" cap="none" spc="0" dirty="0">
                <a:ln w="10160">
                  <a:noFill/>
                  <a:prstDash val="solid"/>
                </a:ln>
                <a:solidFill>
                  <a:srgbClr val="FFFFFF"/>
                </a:solidFill>
                <a:effectLst>
                  <a:outerShdw blurRad="38100" dist="22860" dir="5400000" algn="tl" rotWithShape="0">
                    <a:srgbClr val="000000">
                      <a:alpha val="30000"/>
                    </a:srgbClr>
                  </a:outerShdw>
                </a:effectLst>
              </a:rPr>
              <a:t>CA Rutvik Sanghvi</a:t>
            </a:r>
          </a:p>
        </p:txBody>
      </p:sp>
      <p:sp>
        <p:nvSpPr>
          <p:cNvPr id="11" name="Title 1">
            <a:extLst>
              <a:ext uri="{FF2B5EF4-FFF2-40B4-BE49-F238E27FC236}">
                <a16:creationId xmlns:a16="http://schemas.microsoft.com/office/drawing/2014/main" id="{E8B2051E-1265-4EE6-B8F3-65B277903EB5}"/>
              </a:ext>
            </a:extLst>
          </p:cNvPr>
          <p:cNvSpPr>
            <a:spLocks noGrp="1"/>
          </p:cNvSpPr>
          <p:nvPr>
            <p:ph type="title"/>
          </p:nvPr>
        </p:nvSpPr>
        <p:spPr/>
        <p:txBody>
          <a:bodyPr>
            <a:normAutofit/>
          </a:bodyPr>
          <a:lstStyle/>
          <a:p>
            <a:r>
              <a:rPr lang="en-US" dirty="0"/>
              <a:t>Residential Status for Individuals under Income Tax – </a:t>
            </a:r>
            <a:br>
              <a:rPr lang="en-US" dirty="0"/>
            </a:br>
            <a:r>
              <a:rPr lang="en-US" dirty="0"/>
              <a:t>Flow Chart</a:t>
            </a:r>
            <a:endParaRPr lang="en-IN" dirty="0"/>
          </a:p>
        </p:txBody>
      </p:sp>
      <p:sp>
        <p:nvSpPr>
          <p:cNvPr id="55" name="Rounded Rectangle 54"/>
          <p:cNvSpPr/>
          <p:nvPr/>
        </p:nvSpPr>
        <p:spPr>
          <a:xfrm>
            <a:off x="611560" y="1233000"/>
            <a:ext cx="1304901" cy="663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In India </a:t>
            </a:r>
            <a:r>
              <a:rPr lang="en-IN" sz="1600" u="sng" dirty="0"/>
              <a:t>&gt;</a:t>
            </a:r>
            <a:r>
              <a:rPr lang="en-IN" sz="1600" dirty="0"/>
              <a:t> 182 days</a:t>
            </a:r>
          </a:p>
        </p:txBody>
      </p:sp>
      <p:sp>
        <p:nvSpPr>
          <p:cNvPr id="56" name="Rounded Rectangle 55"/>
          <p:cNvSpPr/>
          <p:nvPr/>
        </p:nvSpPr>
        <p:spPr>
          <a:xfrm>
            <a:off x="3105552" y="1210986"/>
            <a:ext cx="2999435" cy="1303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r>
              <a:rPr lang="en-US" sz="1600" dirty="0"/>
              <a:t>a) NR for 9 out of 10 preceding PYs; or </a:t>
            </a:r>
          </a:p>
          <a:p>
            <a:pPr marL="261938" indent="-261938"/>
            <a:r>
              <a:rPr lang="en-US" sz="1600" dirty="0"/>
              <a:t>b) been in India for &lt; 729 days in 7 preceding PYs?</a:t>
            </a:r>
          </a:p>
        </p:txBody>
      </p:sp>
      <p:sp>
        <p:nvSpPr>
          <p:cNvPr id="60" name="Rounded Rectangle 59"/>
          <p:cNvSpPr/>
          <p:nvPr/>
        </p:nvSpPr>
        <p:spPr>
          <a:xfrm>
            <a:off x="142557" y="4715767"/>
            <a:ext cx="2499312" cy="1881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Is he an Indian Citizen  who </a:t>
            </a:r>
            <a:r>
              <a:rPr lang="en-US" dirty="0"/>
              <a:t>left India in PY for employment outside India; or as member of crew of an Indian ship?</a:t>
            </a:r>
          </a:p>
        </p:txBody>
      </p:sp>
      <p:sp>
        <p:nvSpPr>
          <p:cNvPr id="65" name="Rounded Rectangle 512">
            <a:extLst>
              <a:ext uri="{FF2B5EF4-FFF2-40B4-BE49-F238E27FC236}">
                <a16:creationId xmlns:a16="http://schemas.microsoft.com/office/drawing/2014/main" id="{1EC213D3-C405-47C0-9206-A543F1D10202}"/>
              </a:ext>
            </a:extLst>
          </p:cNvPr>
          <p:cNvSpPr/>
          <p:nvPr/>
        </p:nvSpPr>
        <p:spPr>
          <a:xfrm>
            <a:off x="3461926" y="5384244"/>
            <a:ext cx="2808242" cy="106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Is he an Indian Citizen or a PIO, who being outside India, came on a visit to India?</a:t>
            </a:r>
          </a:p>
        </p:txBody>
      </p:sp>
      <p:sp>
        <p:nvSpPr>
          <p:cNvPr id="66" name="Rounded Rectangle 538">
            <a:extLst>
              <a:ext uri="{FF2B5EF4-FFF2-40B4-BE49-F238E27FC236}">
                <a16:creationId xmlns:a16="http://schemas.microsoft.com/office/drawing/2014/main" id="{B67C6CDB-CE9D-4F3C-8FA0-F2EC523774E7}"/>
              </a:ext>
            </a:extLst>
          </p:cNvPr>
          <p:cNvSpPr/>
          <p:nvPr/>
        </p:nvSpPr>
        <p:spPr>
          <a:xfrm>
            <a:off x="3411907" y="3977334"/>
            <a:ext cx="2380906" cy="9467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his TI from sources other than foreign sources &gt; Rs. 15L</a:t>
            </a:r>
            <a:endParaRPr lang="en-IN" sz="1600" dirty="0"/>
          </a:p>
        </p:txBody>
      </p:sp>
      <p:sp>
        <p:nvSpPr>
          <p:cNvPr id="68" name="Rounded Rectangle 529">
            <a:extLst>
              <a:ext uri="{FF2B5EF4-FFF2-40B4-BE49-F238E27FC236}">
                <a16:creationId xmlns:a16="http://schemas.microsoft.com/office/drawing/2014/main" id="{558A23DB-74F0-42CA-929B-55DA95215711}"/>
              </a:ext>
            </a:extLst>
          </p:cNvPr>
          <p:cNvSpPr/>
          <p:nvPr/>
        </p:nvSpPr>
        <p:spPr>
          <a:xfrm>
            <a:off x="323528" y="2370757"/>
            <a:ext cx="1889838" cy="5621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In India </a:t>
            </a:r>
            <a:r>
              <a:rPr lang="en-IN" sz="1600" u="sng" dirty="0"/>
              <a:t>&gt;</a:t>
            </a:r>
            <a:r>
              <a:rPr lang="en-IN" sz="1600" dirty="0"/>
              <a:t> </a:t>
            </a:r>
          </a:p>
          <a:p>
            <a:pPr algn="ctr"/>
            <a:r>
              <a:rPr lang="en-IN" sz="1600" dirty="0"/>
              <a:t>60 days</a:t>
            </a:r>
          </a:p>
        </p:txBody>
      </p:sp>
      <p:sp>
        <p:nvSpPr>
          <p:cNvPr id="71" name="Rounded Rectangle 538">
            <a:extLst>
              <a:ext uri="{FF2B5EF4-FFF2-40B4-BE49-F238E27FC236}">
                <a16:creationId xmlns:a16="http://schemas.microsoft.com/office/drawing/2014/main" id="{746AE427-BBA7-43A5-A065-6D62705E6630}"/>
              </a:ext>
            </a:extLst>
          </p:cNvPr>
          <p:cNvSpPr/>
          <p:nvPr/>
        </p:nvSpPr>
        <p:spPr>
          <a:xfrm>
            <a:off x="3105552" y="2823160"/>
            <a:ext cx="2999440" cy="881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he an Indian Citizen &amp; not liable to tax in any other country due to residence, etc.? </a:t>
            </a:r>
            <a:endParaRPr lang="en-IN" sz="1600" dirty="0"/>
          </a:p>
        </p:txBody>
      </p:sp>
      <p:sp>
        <p:nvSpPr>
          <p:cNvPr id="72" name="Oval 71"/>
          <p:cNvSpPr/>
          <p:nvPr/>
        </p:nvSpPr>
        <p:spPr>
          <a:xfrm>
            <a:off x="6629732" y="2053199"/>
            <a:ext cx="1470659" cy="696097"/>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RNOR</a:t>
            </a:r>
          </a:p>
        </p:txBody>
      </p:sp>
      <p:sp>
        <p:nvSpPr>
          <p:cNvPr id="73" name="Oval 72"/>
          <p:cNvSpPr/>
          <p:nvPr/>
        </p:nvSpPr>
        <p:spPr>
          <a:xfrm>
            <a:off x="6511134" y="2939414"/>
            <a:ext cx="1134874" cy="663678"/>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NR</a:t>
            </a:r>
          </a:p>
        </p:txBody>
      </p:sp>
      <p:sp>
        <p:nvSpPr>
          <p:cNvPr id="77" name="Rounded Rectangle 76"/>
          <p:cNvSpPr/>
          <p:nvPr/>
        </p:nvSpPr>
        <p:spPr>
          <a:xfrm>
            <a:off x="7296362" y="5210070"/>
            <a:ext cx="1308086" cy="663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In India &gt;= 120 days</a:t>
            </a:r>
          </a:p>
        </p:txBody>
      </p:sp>
      <p:sp>
        <p:nvSpPr>
          <p:cNvPr id="15" name="Rounded Rectangle 538">
            <a:extLst>
              <a:ext uri="{FF2B5EF4-FFF2-40B4-BE49-F238E27FC236}">
                <a16:creationId xmlns:a16="http://schemas.microsoft.com/office/drawing/2014/main" id="{B67C6CDB-CE9D-4F3C-8FA0-F2EC523774E7}"/>
              </a:ext>
            </a:extLst>
          </p:cNvPr>
          <p:cNvSpPr/>
          <p:nvPr/>
        </p:nvSpPr>
        <p:spPr>
          <a:xfrm>
            <a:off x="6896182" y="3760757"/>
            <a:ext cx="2105261" cy="1008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Is his TI from sources other than foreign sources &gt; Rs. 15L</a:t>
            </a:r>
            <a:endParaRPr lang="en-IN" sz="1600" dirty="0"/>
          </a:p>
        </p:txBody>
      </p:sp>
      <p:cxnSp>
        <p:nvCxnSpPr>
          <p:cNvPr id="3" name="Straight Arrow Connector 2"/>
          <p:cNvCxnSpPr>
            <a:cxnSpLocks/>
            <a:stCxn id="55" idx="3"/>
          </p:cNvCxnSpPr>
          <p:nvPr/>
        </p:nvCxnSpPr>
        <p:spPr>
          <a:xfrm>
            <a:off x="1916461" y="1564839"/>
            <a:ext cx="1207739"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a:cxnSpLocks/>
            <a:stCxn id="56" idx="3"/>
            <a:endCxn id="72" idx="2"/>
          </p:cNvCxnSpPr>
          <p:nvPr/>
        </p:nvCxnSpPr>
        <p:spPr>
          <a:xfrm>
            <a:off x="6104987" y="1862979"/>
            <a:ext cx="524745" cy="538269"/>
          </a:xfrm>
          <a:prstGeom prst="bentConnector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cxnSpLocks/>
            <a:endCxn id="23" idx="2"/>
          </p:cNvCxnSpPr>
          <p:nvPr/>
        </p:nvCxnSpPr>
        <p:spPr>
          <a:xfrm>
            <a:off x="6104987" y="1531327"/>
            <a:ext cx="542708" cy="1620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647695" y="1199488"/>
            <a:ext cx="1106917" cy="696096"/>
          </a:xfrm>
          <a:prstGeom prst="ellipse">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ROR</a:t>
            </a:r>
          </a:p>
        </p:txBody>
      </p:sp>
      <p:cxnSp>
        <p:nvCxnSpPr>
          <p:cNvPr id="25" name="Straight Arrow Connector 24"/>
          <p:cNvCxnSpPr>
            <a:cxnSpLocks/>
            <a:stCxn id="55" idx="2"/>
            <a:endCxn id="68" idx="0"/>
          </p:cNvCxnSpPr>
          <p:nvPr/>
        </p:nvCxnSpPr>
        <p:spPr>
          <a:xfrm>
            <a:off x="1264011" y="1896678"/>
            <a:ext cx="4436" cy="47407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a:stCxn id="68" idx="3"/>
            <a:endCxn id="66" idx="1"/>
          </p:cNvCxnSpPr>
          <p:nvPr/>
        </p:nvCxnSpPr>
        <p:spPr>
          <a:xfrm>
            <a:off x="2213366" y="2651848"/>
            <a:ext cx="1198541" cy="1798845"/>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a:stCxn id="7" idx="2"/>
            <a:endCxn id="60" idx="0"/>
          </p:cNvCxnSpPr>
          <p:nvPr/>
        </p:nvCxnSpPr>
        <p:spPr>
          <a:xfrm>
            <a:off x="1261115" y="4424891"/>
            <a:ext cx="131098" cy="29087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2721010" y="4558053"/>
            <a:ext cx="690897" cy="1355116"/>
          </a:xfrm>
          <a:prstGeom prst="bentConnector3">
            <a:avLst>
              <a:gd name="adj1" fmla="val 3109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21010" y="6022353"/>
            <a:ext cx="740916" cy="780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stCxn id="66" idx="0"/>
            <a:endCxn id="71" idx="2"/>
          </p:cNvCxnSpPr>
          <p:nvPr/>
        </p:nvCxnSpPr>
        <p:spPr>
          <a:xfrm flipV="1">
            <a:off x="4602360" y="3704901"/>
            <a:ext cx="2912" cy="27243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a:endCxn id="73" idx="3"/>
          </p:cNvCxnSpPr>
          <p:nvPr/>
        </p:nvCxnSpPr>
        <p:spPr>
          <a:xfrm rot="5400000" flipH="1" flipV="1">
            <a:off x="5695347" y="3603365"/>
            <a:ext cx="1079451" cy="884520"/>
          </a:xfrm>
          <a:prstGeom prst="bentConnector3">
            <a:avLst>
              <a:gd name="adj1" fmla="val 2857"/>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cxnSpLocks/>
          </p:cNvCxnSpPr>
          <p:nvPr/>
        </p:nvCxnSpPr>
        <p:spPr>
          <a:xfrm flipV="1">
            <a:off x="6090984" y="2507155"/>
            <a:ext cx="586349" cy="465654"/>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cxnSpLocks/>
            <a:stCxn id="65" idx="3"/>
            <a:endCxn id="77" idx="1"/>
          </p:cNvCxnSpPr>
          <p:nvPr/>
        </p:nvCxnSpPr>
        <p:spPr>
          <a:xfrm flipV="1">
            <a:off x="6270168" y="5541909"/>
            <a:ext cx="1026194" cy="375877"/>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cxnSpLocks/>
            <a:endCxn id="98" idx="2"/>
          </p:cNvCxnSpPr>
          <p:nvPr/>
        </p:nvCxnSpPr>
        <p:spPr>
          <a:xfrm>
            <a:off x="6270168" y="6022353"/>
            <a:ext cx="1008901" cy="308786"/>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7279069" y="6040005"/>
            <a:ext cx="587673" cy="58226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t>*</a:t>
            </a:r>
            <a:endParaRPr lang="en-IN" sz="2000" b="1" dirty="0"/>
          </a:p>
        </p:txBody>
      </p:sp>
      <p:cxnSp>
        <p:nvCxnSpPr>
          <p:cNvPr id="100" name="Straight Arrow Connector 99"/>
          <p:cNvCxnSpPr>
            <a:cxnSpLocks/>
            <a:stCxn id="77" idx="0"/>
            <a:endCxn id="15" idx="2"/>
          </p:cNvCxnSpPr>
          <p:nvPr/>
        </p:nvCxnSpPr>
        <p:spPr>
          <a:xfrm flipH="1" flipV="1">
            <a:off x="7948813" y="4769196"/>
            <a:ext cx="1592" cy="44087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cxnSpLocks/>
            <a:endCxn id="72" idx="6"/>
          </p:cNvCxnSpPr>
          <p:nvPr/>
        </p:nvCxnSpPr>
        <p:spPr>
          <a:xfrm rot="16200000" flipV="1">
            <a:off x="7597557" y="2904082"/>
            <a:ext cx="1378652" cy="372984"/>
          </a:xfrm>
          <a:prstGeom prst="bent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cxnSpLocks/>
            <a:endCxn id="73" idx="6"/>
          </p:cNvCxnSpPr>
          <p:nvPr/>
        </p:nvCxnSpPr>
        <p:spPr>
          <a:xfrm rot="16200000" flipV="1">
            <a:off x="7628448" y="3288813"/>
            <a:ext cx="489504" cy="45438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cxnSpLocks/>
          </p:cNvCxnSpPr>
          <p:nvPr/>
        </p:nvCxnSpPr>
        <p:spPr>
          <a:xfrm rot="16200000" flipH="1">
            <a:off x="5961978" y="3382580"/>
            <a:ext cx="286018" cy="3348045"/>
          </a:xfrm>
          <a:prstGeom prst="bentConnector3">
            <a:avLst>
              <a:gd name="adj1" fmla="val 50000"/>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2267744" y="1268760"/>
            <a:ext cx="648072" cy="61526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t>R</a:t>
            </a:r>
          </a:p>
        </p:txBody>
      </p:sp>
      <p:cxnSp>
        <p:nvCxnSpPr>
          <p:cNvPr id="130" name="Straight Arrow Connector 129"/>
          <p:cNvCxnSpPr>
            <a:cxnSpLocks/>
          </p:cNvCxnSpPr>
          <p:nvPr/>
        </p:nvCxnSpPr>
        <p:spPr>
          <a:xfrm>
            <a:off x="6104987" y="3406208"/>
            <a:ext cx="44821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6" name="Slide Number Placeholder 3">
            <a:extLst>
              <a:ext uri="{FF2B5EF4-FFF2-40B4-BE49-F238E27FC236}">
                <a16:creationId xmlns:a16="http://schemas.microsoft.com/office/drawing/2014/main" id="{67A78895-E2E3-4E57-89F1-4B571082EA8B}"/>
              </a:ext>
            </a:extLst>
          </p:cNvPr>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a:t>Slide No.: </a:t>
            </a:r>
            <a:fld id="{D203EED5-EEDB-460E-9DEA-C5CDF7EE56C8}" type="slidenum">
              <a:rPr lang="en-US" altLang="en-US" smtClean="0"/>
              <a:pPr/>
              <a:t>22</a:t>
            </a:fld>
            <a:endParaRPr lang="en-US" altLang="en-US"/>
          </a:p>
        </p:txBody>
      </p:sp>
      <p:sp>
        <p:nvSpPr>
          <p:cNvPr id="2" name="Footer Placeholder 1">
            <a:extLst>
              <a:ext uri="{FF2B5EF4-FFF2-40B4-BE49-F238E27FC236}">
                <a16:creationId xmlns:a16="http://schemas.microsoft.com/office/drawing/2014/main" id="{07AD4584-DB41-454A-9868-1E5522418E26}"/>
              </a:ext>
            </a:extLst>
          </p:cNvPr>
          <p:cNvSpPr>
            <a:spLocks noGrp="1"/>
          </p:cNvSpPr>
          <p:nvPr>
            <p:ph type="ftr" sz="quarter" idx="11"/>
          </p:nvPr>
        </p:nvSpPr>
        <p:spPr/>
        <p:txBody>
          <a:bodyPr/>
          <a:lstStyle/>
          <a:p>
            <a:pPr>
              <a:defRPr/>
            </a:pPr>
            <a:r>
              <a:rPr lang="en-US"/>
              <a:t>CA Bhavya Gandhi</a:t>
            </a:r>
          </a:p>
        </p:txBody>
      </p:sp>
      <p:sp>
        <p:nvSpPr>
          <p:cNvPr id="39" name="Oval 38">
            <a:extLst>
              <a:ext uri="{FF2B5EF4-FFF2-40B4-BE49-F238E27FC236}">
                <a16:creationId xmlns:a16="http://schemas.microsoft.com/office/drawing/2014/main" id="{8A0CE493-38DF-E52F-C7A5-3BBF726C5DD3}"/>
              </a:ext>
            </a:extLst>
          </p:cNvPr>
          <p:cNvSpPr/>
          <p:nvPr/>
        </p:nvSpPr>
        <p:spPr>
          <a:xfrm>
            <a:off x="5410041" y="1055291"/>
            <a:ext cx="587673" cy="58226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t>*</a:t>
            </a:r>
            <a:endParaRPr lang="en-IN" sz="2000" b="1" dirty="0"/>
          </a:p>
        </p:txBody>
      </p:sp>
      <p:sp>
        <p:nvSpPr>
          <p:cNvPr id="7" name="Rectangle: Rounded Corners 6">
            <a:extLst>
              <a:ext uri="{FF2B5EF4-FFF2-40B4-BE49-F238E27FC236}">
                <a16:creationId xmlns:a16="http://schemas.microsoft.com/office/drawing/2014/main" id="{309C2715-3249-3C18-6818-7676ED464B79}"/>
              </a:ext>
            </a:extLst>
          </p:cNvPr>
          <p:cNvSpPr/>
          <p:nvPr/>
        </p:nvSpPr>
        <p:spPr>
          <a:xfrm>
            <a:off x="203130" y="3212976"/>
            <a:ext cx="2115970" cy="1211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Stay in India for </a:t>
            </a:r>
            <a:r>
              <a:rPr lang="en-US" sz="1800" u="sng" dirty="0"/>
              <a:t>&gt;</a:t>
            </a:r>
            <a:r>
              <a:rPr lang="en-US" sz="1800" dirty="0"/>
              <a:t> 365 days during preceding 4 PYs</a:t>
            </a:r>
            <a:endParaRPr lang="en-IN" sz="1800" dirty="0"/>
          </a:p>
        </p:txBody>
      </p:sp>
      <p:cxnSp>
        <p:nvCxnSpPr>
          <p:cNvPr id="46" name="Straight Arrow Connector 45">
            <a:extLst>
              <a:ext uri="{FF2B5EF4-FFF2-40B4-BE49-F238E27FC236}">
                <a16:creationId xmlns:a16="http://schemas.microsoft.com/office/drawing/2014/main" id="{E20E493A-C076-3604-228F-38AE54FA9AE0}"/>
              </a:ext>
            </a:extLst>
          </p:cNvPr>
          <p:cNvCxnSpPr>
            <a:cxnSpLocks/>
            <a:stCxn id="68" idx="2"/>
            <a:endCxn id="7" idx="0"/>
          </p:cNvCxnSpPr>
          <p:nvPr/>
        </p:nvCxnSpPr>
        <p:spPr>
          <a:xfrm flipH="1">
            <a:off x="1261115" y="2932939"/>
            <a:ext cx="7332" cy="28003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3D608F5D-5909-C997-D7F2-066110A16752}"/>
              </a:ext>
            </a:extLst>
          </p:cNvPr>
          <p:cNvCxnSpPr>
            <a:cxnSpLocks/>
            <a:stCxn id="7" idx="3"/>
            <a:endCxn id="66" idx="1"/>
          </p:cNvCxnSpPr>
          <p:nvPr/>
        </p:nvCxnSpPr>
        <p:spPr>
          <a:xfrm>
            <a:off x="2319100" y="3818934"/>
            <a:ext cx="1092807" cy="631759"/>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 calcmode="lin" valueType="num">
                                      <p:cBhvr additive="base">
                                        <p:cTn id="17" dur="500" fill="hold"/>
                                        <p:tgtEl>
                                          <p:spTgt spid="116"/>
                                        </p:tgtEl>
                                        <p:attrNameLst>
                                          <p:attrName>ppt_x</p:attrName>
                                        </p:attrNameLst>
                                      </p:cBhvr>
                                      <p:tavLst>
                                        <p:tav tm="0">
                                          <p:val>
                                            <p:strVal val="#ppt_x"/>
                                          </p:val>
                                        </p:tav>
                                        <p:tav tm="100000">
                                          <p:val>
                                            <p:strVal val="#ppt_x"/>
                                          </p:val>
                                        </p:tav>
                                      </p:tavLst>
                                    </p:anim>
                                    <p:anim calcmode="lin" valueType="num">
                                      <p:cBhvr additive="base">
                                        <p:cTn id="1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500" fill="hold"/>
                                        <p:tgtEl>
                                          <p:spTgt spid="56"/>
                                        </p:tgtEl>
                                        <p:attrNameLst>
                                          <p:attrName>ppt_x</p:attrName>
                                        </p:attrNameLst>
                                      </p:cBhvr>
                                      <p:tavLst>
                                        <p:tav tm="0">
                                          <p:val>
                                            <p:strVal val="#ppt_x"/>
                                          </p:val>
                                        </p:tav>
                                        <p:tav tm="100000">
                                          <p:val>
                                            <p:strVal val="#ppt_x"/>
                                          </p:val>
                                        </p:tav>
                                      </p:tavLst>
                                    </p:anim>
                                    <p:anim calcmode="lin" valueType="num">
                                      <p:cBhvr additive="base">
                                        <p:cTn id="2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additive="base">
                                        <p:cTn id="47" dur="500" fill="hold"/>
                                        <p:tgtEl>
                                          <p:spTgt spid="72"/>
                                        </p:tgtEl>
                                        <p:attrNameLst>
                                          <p:attrName>ppt_x</p:attrName>
                                        </p:attrNameLst>
                                      </p:cBhvr>
                                      <p:tavLst>
                                        <p:tav tm="0">
                                          <p:val>
                                            <p:strVal val="#ppt_x"/>
                                          </p:val>
                                        </p:tav>
                                        <p:tav tm="100000">
                                          <p:val>
                                            <p:strVal val="#ppt_x"/>
                                          </p:val>
                                        </p:tav>
                                      </p:tavLst>
                                    </p:anim>
                                    <p:anim calcmode="lin" valueType="num">
                                      <p:cBhvr additive="base">
                                        <p:cTn id="4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additive="base">
                                        <p:cTn id="59" dur="500" fill="hold"/>
                                        <p:tgtEl>
                                          <p:spTgt spid="68"/>
                                        </p:tgtEl>
                                        <p:attrNameLst>
                                          <p:attrName>ppt_x</p:attrName>
                                        </p:attrNameLst>
                                      </p:cBhvr>
                                      <p:tavLst>
                                        <p:tav tm="0">
                                          <p:val>
                                            <p:strVal val="#ppt_x"/>
                                          </p:val>
                                        </p:tav>
                                        <p:tav tm="100000">
                                          <p:val>
                                            <p:strVal val="#ppt_x"/>
                                          </p:val>
                                        </p:tav>
                                      </p:tavLst>
                                    </p:anim>
                                    <p:anim calcmode="lin" valueType="num">
                                      <p:cBhvr additive="base">
                                        <p:cTn id="6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ppt_x"/>
                                          </p:val>
                                        </p:tav>
                                        <p:tav tm="100000">
                                          <p:val>
                                            <p:strVal val="#ppt_x"/>
                                          </p:val>
                                        </p:tav>
                                      </p:tavLst>
                                    </p:anim>
                                    <p:anim calcmode="lin" valueType="num">
                                      <p:cBhvr additive="base">
                                        <p:cTn id="7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fill="hold"/>
                                        <p:tgtEl>
                                          <p:spTgt spid="73"/>
                                        </p:tgtEl>
                                        <p:attrNameLst>
                                          <p:attrName>ppt_x</p:attrName>
                                        </p:attrNameLst>
                                      </p:cBhvr>
                                      <p:tavLst>
                                        <p:tav tm="0">
                                          <p:val>
                                            <p:strVal val="#ppt_x"/>
                                          </p:val>
                                        </p:tav>
                                        <p:tav tm="100000">
                                          <p:val>
                                            <p:strVal val="#ppt_x"/>
                                          </p:val>
                                        </p:tav>
                                      </p:tavLst>
                                    </p:anim>
                                    <p:anim calcmode="lin" valueType="num">
                                      <p:cBhvr additive="base">
                                        <p:cTn id="8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fill="hold"/>
                                        <p:tgtEl>
                                          <p:spTgt spid="52"/>
                                        </p:tgtEl>
                                        <p:attrNameLst>
                                          <p:attrName>ppt_x</p:attrName>
                                        </p:attrNameLst>
                                      </p:cBhvr>
                                      <p:tavLst>
                                        <p:tav tm="0">
                                          <p:val>
                                            <p:strVal val="#ppt_x"/>
                                          </p:val>
                                        </p:tav>
                                        <p:tav tm="100000">
                                          <p:val>
                                            <p:strVal val="#ppt_x"/>
                                          </p:val>
                                        </p:tav>
                                      </p:tavLst>
                                    </p:anim>
                                    <p:anim calcmode="lin" valueType="num">
                                      <p:cBhvr additive="base">
                                        <p:cTn id="9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ppt_x"/>
                                          </p:val>
                                        </p:tav>
                                        <p:tav tm="100000">
                                          <p:val>
                                            <p:strVal val="#ppt_x"/>
                                          </p:val>
                                        </p:tav>
                                      </p:tavLst>
                                    </p:anim>
                                    <p:anim calcmode="lin" valueType="num">
                                      <p:cBhvr additive="base">
                                        <p:cTn id="9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childTnLst>
                          </p:cTn>
                        </p:par>
                        <p:par>
                          <p:cTn id="103" fill="hold">
                            <p:stCondLst>
                              <p:cond delay="500"/>
                            </p:stCondLst>
                            <p:childTnLst>
                              <p:par>
                                <p:cTn id="104" presetID="26" presetClass="emph" presetSubtype="0" fill="hold" grpId="1" nodeType="afterEffect">
                                  <p:stCondLst>
                                    <p:cond delay="0"/>
                                  </p:stCondLst>
                                  <p:childTnLst>
                                    <p:animEffect transition="out" filter="fade">
                                      <p:cBhvr>
                                        <p:cTn id="105" dur="500" tmFilter="0, 0; .2, .5; .8, .5; 1, 0"/>
                                        <p:tgtEl>
                                          <p:spTgt spid="72"/>
                                        </p:tgtEl>
                                      </p:cBhvr>
                                    </p:animEffect>
                                    <p:animScale>
                                      <p:cBhvr>
                                        <p:cTn id="106" dur="250" autoRev="1" fill="hold"/>
                                        <p:tgtEl>
                                          <p:spTgt spid="72"/>
                                        </p:tgtEl>
                                      </p:cBhvr>
                                      <p:by x="105000" y="105000"/>
                                    </p:animScale>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30"/>
                                        </p:tgtEl>
                                        <p:attrNameLst>
                                          <p:attrName>style.visibility</p:attrName>
                                        </p:attrNameLst>
                                      </p:cBhvr>
                                      <p:to>
                                        <p:strVal val="visible"/>
                                      </p:to>
                                    </p:set>
                                    <p:anim calcmode="lin" valueType="num">
                                      <p:cBhvr additive="base">
                                        <p:cTn id="111" dur="500" fill="hold"/>
                                        <p:tgtEl>
                                          <p:spTgt spid="130"/>
                                        </p:tgtEl>
                                        <p:attrNameLst>
                                          <p:attrName>ppt_x</p:attrName>
                                        </p:attrNameLst>
                                      </p:cBhvr>
                                      <p:tavLst>
                                        <p:tav tm="0">
                                          <p:val>
                                            <p:strVal val="#ppt_x"/>
                                          </p:val>
                                        </p:tav>
                                        <p:tav tm="100000">
                                          <p:val>
                                            <p:strVal val="#ppt_x"/>
                                          </p:val>
                                        </p:tav>
                                      </p:tavLst>
                                    </p:anim>
                                    <p:anim calcmode="lin" valueType="num">
                                      <p:cBhvr additive="base">
                                        <p:cTn id="112" dur="500" fill="hold"/>
                                        <p:tgtEl>
                                          <p:spTgt spid="130"/>
                                        </p:tgtEl>
                                        <p:attrNameLst>
                                          <p:attrName>ppt_y</p:attrName>
                                        </p:attrNameLst>
                                      </p:cBhvr>
                                      <p:tavLst>
                                        <p:tav tm="0">
                                          <p:val>
                                            <p:strVal val="1+#ppt_h/2"/>
                                          </p:val>
                                        </p:tav>
                                        <p:tav tm="100000">
                                          <p:val>
                                            <p:strVal val="#ppt_y"/>
                                          </p:val>
                                        </p:tav>
                                      </p:tavLst>
                                    </p:anim>
                                  </p:childTnLst>
                                </p:cTn>
                              </p:par>
                            </p:childTnLst>
                          </p:cTn>
                        </p:par>
                        <p:par>
                          <p:cTn id="113" fill="hold">
                            <p:stCondLst>
                              <p:cond delay="500"/>
                            </p:stCondLst>
                            <p:childTnLst>
                              <p:par>
                                <p:cTn id="114" presetID="26" presetClass="emph" presetSubtype="0" fill="hold" grpId="1" nodeType="afterEffect">
                                  <p:stCondLst>
                                    <p:cond delay="0"/>
                                  </p:stCondLst>
                                  <p:childTnLst>
                                    <p:animEffect transition="out" filter="fade">
                                      <p:cBhvr>
                                        <p:cTn id="115" dur="500" tmFilter="0, 0; .2, .5; .8, .5; 1, 0"/>
                                        <p:tgtEl>
                                          <p:spTgt spid="73"/>
                                        </p:tgtEl>
                                      </p:cBhvr>
                                    </p:animEffect>
                                    <p:animScale>
                                      <p:cBhvr>
                                        <p:cTn id="116" dur="250" autoRev="1" fill="hold"/>
                                        <p:tgtEl>
                                          <p:spTgt spid="73"/>
                                        </p:tgtEl>
                                      </p:cBhvr>
                                      <p:by x="105000" y="105000"/>
                                    </p:animScale>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additive="base">
                                        <p:cTn id="121" dur="500" fill="hold"/>
                                        <p:tgtEl>
                                          <p:spTgt spid="46"/>
                                        </p:tgtEl>
                                        <p:attrNameLst>
                                          <p:attrName>ppt_x</p:attrName>
                                        </p:attrNameLst>
                                      </p:cBhvr>
                                      <p:tavLst>
                                        <p:tav tm="0">
                                          <p:val>
                                            <p:strVal val="#ppt_x"/>
                                          </p:val>
                                        </p:tav>
                                        <p:tav tm="100000">
                                          <p:val>
                                            <p:strVal val="#ppt_x"/>
                                          </p:val>
                                        </p:tav>
                                      </p:tavLst>
                                    </p:anim>
                                    <p:anim calcmode="lin" valueType="num">
                                      <p:cBhvr additive="base">
                                        <p:cTn id="1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Effect transition="in" filter="fade">
                                      <p:cBhvr>
                                        <p:cTn id="127" dur="1000"/>
                                        <p:tgtEl>
                                          <p:spTgt spid="7"/>
                                        </p:tgtEl>
                                      </p:cBhvr>
                                    </p:animEffect>
                                    <p:anim calcmode="lin" valueType="num">
                                      <p:cBhvr>
                                        <p:cTn id="128" dur="1000" fill="hold"/>
                                        <p:tgtEl>
                                          <p:spTgt spid="7"/>
                                        </p:tgtEl>
                                        <p:attrNameLst>
                                          <p:attrName>ppt_x</p:attrName>
                                        </p:attrNameLst>
                                      </p:cBhvr>
                                      <p:tavLst>
                                        <p:tav tm="0">
                                          <p:val>
                                            <p:strVal val="#ppt_x"/>
                                          </p:val>
                                        </p:tav>
                                        <p:tav tm="100000">
                                          <p:val>
                                            <p:strVal val="#ppt_x"/>
                                          </p:val>
                                        </p:tav>
                                      </p:tavLst>
                                    </p:anim>
                                    <p:anim calcmode="lin" valueType="num">
                                      <p:cBhvr>
                                        <p:cTn id="129" dur="1000" fill="hold"/>
                                        <p:tgtEl>
                                          <p:spTgt spid="7"/>
                                        </p:tgtEl>
                                        <p:attrNameLst>
                                          <p:attrName>ppt_y</p:attrName>
                                        </p:attrNameLst>
                                      </p:cBhvr>
                                      <p:tavLst>
                                        <p:tav tm="0">
                                          <p:val>
                                            <p:strVal val="#ppt_y+.1"/>
                                          </p:val>
                                        </p:tav>
                                        <p:tav tm="100000">
                                          <p:val>
                                            <p:strVal val="#ppt_y"/>
                                          </p:val>
                                        </p:tav>
                                      </p:tavLst>
                                    </p:anim>
                                  </p:childTnLst>
                                </p:cTn>
                              </p:par>
                            </p:childTnLst>
                          </p:cTn>
                        </p:par>
                        <p:par>
                          <p:cTn id="130" fill="hold">
                            <p:stCondLst>
                              <p:cond delay="1000"/>
                            </p:stCondLst>
                            <p:childTnLst>
                              <p:par>
                                <p:cTn id="131" presetID="26" presetClass="emph" presetSubtype="0" fill="hold" grpId="1" nodeType="afterEffect">
                                  <p:stCondLst>
                                    <p:cond delay="0"/>
                                  </p:stCondLst>
                                  <p:childTnLst>
                                    <p:animEffect transition="out" filter="fade">
                                      <p:cBhvr>
                                        <p:cTn id="132" dur="500" tmFilter="0, 0; .2, .5; .8, .5; 1, 0"/>
                                        <p:tgtEl>
                                          <p:spTgt spid="7"/>
                                        </p:tgtEl>
                                      </p:cBhvr>
                                    </p:animEffect>
                                    <p:animScale>
                                      <p:cBhvr>
                                        <p:cTn id="133" dur="250" autoRev="1" fill="hold"/>
                                        <p:tgtEl>
                                          <p:spTgt spid="7"/>
                                        </p:tgtEl>
                                      </p:cBhvr>
                                      <p:by x="105000" y="105000"/>
                                    </p:animScale>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60"/>
                                        </p:tgtEl>
                                        <p:attrNameLst>
                                          <p:attrName>style.visibility</p:attrName>
                                        </p:attrNameLst>
                                      </p:cBhvr>
                                      <p:to>
                                        <p:strVal val="visible"/>
                                      </p:to>
                                    </p:set>
                                    <p:anim calcmode="lin" valueType="num">
                                      <p:cBhvr additive="base">
                                        <p:cTn id="151" dur="500" fill="hold"/>
                                        <p:tgtEl>
                                          <p:spTgt spid="60"/>
                                        </p:tgtEl>
                                        <p:attrNameLst>
                                          <p:attrName>ppt_x</p:attrName>
                                        </p:attrNameLst>
                                      </p:cBhvr>
                                      <p:tavLst>
                                        <p:tav tm="0">
                                          <p:val>
                                            <p:strVal val="#ppt_x"/>
                                          </p:val>
                                        </p:tav>
                                        <p:tav tm="100000">
                                          <p:val>
                                            <p:strVal val="#ppt_x"/>
                                          </p:val>
                                        </p:tav>
                                      </p:tavLst>
                                    </p:anim>
                                    <p:anim calcmode="lin" valueType="num">
                                      <p:cBhvr additive="base">
                                        <p:cTn id="15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additive="base">
                                        <p:cTn id="157" dur="500" fill="hold"/>
                                        <p:tgtEl>
                                          <p:spTgt spid="44"/>
                                        </p:tgtEl>
                                        <p:attrNameLst>
                                          <p:attrName>ppt_x</p:attrName>
                                        </p:attrNameLst>
                                      </p:cBhvr>
                                      <p:tavLst>
                                        <p:tav tm="0">
                                          <p:val>
                                            <p:strVal val="#ppt_x"/>
                                          </p:val>
                                        </p:tav>
                                        <p:tav tm="100000">
                                          <p:val>
                                            <p:strVal val="#ppt_x"/>
                                          </p:val>
                                        </p:tav>
                                      </p:tavLst>
                                    </p:anim>
                                    <p:anim calcmode="lin" valueType="num">
                                      <p:cBhvr additive="base">
                                        <p:cTn id="15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49"/>
                                        </p:tgtEl>
                                        <p:attrNameLst>
                                          <p:attrName>style.visibility</p:attrName>
                                        </p:attrNameLst>
                                      </p:cBhvr>
                                      <p:to>
                                        <p:strVal val="visible"/>
                                      </p:to>
                                    </p:set>
                                    <p:anim calcmode="lin" valueType="num">
                                      <p:cBhvr additive="base">
                                        <p:cTn id="163" dur="500" fill="hold"/>
                                        <p:tgtEl>
                                          <p:spTgt spid="49"/>
                                        </p:tgtEl>
                                        <p:attrNameLst>
                                          <p:attrName>ppt_x</p:attrName>
                                        </p:attrNameLst>
                                      </p:cBhvr>
                                      <p:tavLst>
                                        <p:tav tm="0">
                                          <p:val>
                                            <p:strVal val="#ppt_x"/>
                                          </p:val>
                                        </p:tav>
                                        <p:tav tm="100000">
                                          <p:val>
                                            <p:strVal val="#ppt_x"/>
                                          </p:val>
                                        </p:tav>
                                      </p:tavLst>
                                    </p:anim>
                                    <p:anim calcmode="lin" valueType="num">
                                      <p:cBhvr additive="base">
                                        <p:cTn id="16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65"/>
                                        </p:tgtEl>
                                        <p:attrNameLst>
                                          <p:attrName>style.visibility</p:attrName>
                                        </p:attrNameLst>
                                      </p:cBhvr>
                                      <p:to>
                                        <p:strVal val="visible"/>
                                      </p:to>
                                    </p:set>
                                    <p:anim calcmode="lin" valueType="num">
                                      <p:cBhvr additive="base">
                                        <p:cTn id="169" dur="500" fill="hold"/>
                                        <p:tgtEl>
                                          <p:spTgt spid="65"/>
                                        </p:tgtEl>
                                        <p:attrNameLst>
                                          <p:attrName>ppt_x</p:attrName>
                                        </p:attrNameLst>
                                      </p:cBhvr>
                                      <p:tavLst>
                                        <p:tav tm="0">
                                          <p:val>
                                            <p:strVal val="#ppt_x"/>
                                          </p:val>
                                        </p:tav>
                                        <p:tav tm="100000">
                                          <p:val>
                                            <p:strVal val="#ppt_x"/>
                                          </p:val>
                                        </p:tav>
                                      </p:tavLst>
                                    </p:anim>
                                    <p:anim calcmode="lin" valueType="num">
                                      <p:cBhvr additive="base">
                                        <p:cTn id="17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89"/>
                                        </p:tgtEl>
                                        <p:attrNameLst>
                                          <p:attrName>style.visibility</p:attrName>
                                        </p:attrNameLst>
                                      </p:cBhvr>
                                      <p:to>
                                        <p:strVal val="visible"/>
                                      </p:to>
                                    </p:set>
                                    <p:anim calcmode="lin" valueType="num">
                                      <p:cBhvr additive="base">
                                        <p:cTn id="175" dur="500" fill="hold"/>
                                        <p:tgtEl>
                                          <p:spTgt spid="89"/>
                                        </p:tgtEl>
                                        <p:attrNameLst>
                                          <p:attrName>ppt_x</p:attrName>
                                        </p:attrNameLst>
                                      </p:cBhvr>
                                      <p:tavLst>
                                        <p:tav tm="0">
                                          <p:val>
                                            <p:strVal val="#ppt_x"/>
                                          </p:val>
                                        </p:tav>
                                        <p:tav tm="100000">
                                          <p:val>
                                            <p:strVal val="#ppt_x"/>
                                          </p:val>
                                        </p:tav>
                                      </p:tavLst>
                                    </p:anim>
                                    <p:anim calcmode="lin" valueType="num">
                                      <p:cBhvr additive="base">
                                        <p:cTn id="17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8"/>
                                        </p:tgtEl>
                                        <p:attrNameLst>
                                          <p:attrName>style.visibility</p:attrName>
                                        </p:attrNameLst>
                                      </p:cBhvr>
                                      <p:to>
                                        <p:strVal val="visible"/>
                                      </p:to>
                                    </p:set>
                                    <p:anim calcmode="lin" valueType="num">
                                      <p:cBhvr additive="base">
                                        <p:cTn id="181" dur="500" fill="hold"/>
                                        <p:tgtEl>
                                          <p:spTgt spid="98"/>
                                        </p:tgtEl>
                                        <p:attrNameLst>
                                          <p:attrName>ppt_x</p:attrName>
                                        </p:attrNameLst>
                                      </p:cBhvr>
                                      <p:tavLst>
                                        <p:tav tm="0">
                                          <p:val>
                                            <p:strVal val="#ppt_x"/>
                                          </p:val>
                                        </p:tav>
                                        <p:tav tm="100000">
                                          <p:val>
                                            <p:strVal val="#ppt_x"/>
                                          </p:val>
                                        </p:tav>
                                      </p:tavLst>
                                    </p:anim>
                                    <p:anim calcmode="lin" valueType="num">
                                      <p:cBhvr additive="base">
                                        <p:cTn id="182" dur="500" fill="hold"/>
                                        <p:tgtEl>
                                          <p:spTgt spid="98"/>
                                        </p:tgtEl>
                                        <p:attrNameLst>
                                          <p:attrName>ppt_y</p:attrName>
                                        </p:attrNameLst>
                                      </p:cBhvr>
                                      <p:tavLst>
                                        <p:tav tm="0">
                                          <p:val>
                                            <p:strVal val="1+#ppt_h/2"/>
                                          </p:val>
                                        </p:tav>
                                        <p:tav tm="100000">
                                          <p:val>
                                            <p:strVal val="#ppt_y"/>
                                          </p:val>
                                        </p:tav>
                                      </p:tavLst>
                                    </p:anim>
                                  </p:childTnLst>
                                </p:cTn>
                              </p:par>
                            </p:childTnLst>
                          </p:cTn>
                        </p:par>
                        <p:par>
                          <p:cTn id="183" fill="hold">
                            <p:stCondLst>
                              <p:cond delay="500"/>
                            </p:stCondLst>
                            <p:childTnLst>
                              <p:par>
                                <p:cTn id="184" presetID="26" presetClass="entr" presetSubtype="0" fill="hold" grpId="0" nodeType="afterEffect">
                                  <p:stCondLst>
                                    <p:cond delay="0"/>
                                  </p:stCondLst>
                                  <p:childTnLst>
                                    <p:set>
                                      <p:cBhvr>
                                        <p:cTn id="185" dur="1" fill="hold">
                                          <p:stCondLst>
                                            <p:cond delay="0"/>
                                          </p:stCondLst>
                                        </p:cTn>
                                        <p:tgtEl>
                                          <p:spTgt spid="39"/>
                                        </p:tgtEl>
                                        <p:attrNameLst>
                                          <p:attrName>style.visibility</p:attrName>
                                        </p:attrNameLst>
                                      </p:cBhvr>
                                      <p:to>
                                        <p:strVal val="visible"/>
                                      </p:to>
                                    </p:set>
                                    <p:animEffect transition="in" filter="wipe(down)">
                                      <p:cBhvr>
                                        <p:cTn id="186" dur="580">
                                          <p:stCondLst>
                                            <p:cond delay="0"/>
                                          </p:stCondLst>
                                        </p:cTn>
                                        <p:tgtEl>
                                          <p:spTgt spid="39"/>
                                        </p:tgtEl>
                                      </p:cBhvr>
                                    </p:animEffect>
                                    <p:anim calcmode="lin" valueType="num">
                                      <p:cBhvr>
                                        <p:cTn id="187"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92" dur="26">
                                          <p:stCondLst>
                                            <p:cond delay="650"/>
                                          </p:stCondLst>
                                        </p:cTn>
                                        <p:tgtEl>
                                          <p:spTgt spid="39"/>
                                        </p:tgtEl>
                                      </p:cBhvr>
                                      <p:to x="100000" y="60000"/>
                                    </p:animScale>
                                    <p:animScale>
                                      <p:cBhvr>
                                        <p:cTn id="193" dur="166" decel="50000">
                                          <p:stCondLst>
                                            <p:cond delay="676"/>
                                          </p:stCondLst>
                                        </p:cTn>
                                        <p:tgtEl>
                                          <p:spTgt spid="39"/>
                                        </p:tgtEl>
                                      </p:cBhvr>
                                      <p:to x="100000" y="100000"/>
                                    </p:animScale>
                                    <p:animScale>
                                      <p:cBhvr>
                                        <p:cTn id="194" dur="26">
                                          <p:stCondLst>
                                            <p:cond delay="1312"/>
                                          </p:stCondLst>
                                        </p:cTn>
                                        <p:tgtEl>
                                          <p:spTgt spid="39"/>
                                        </p:tgtEl>
                                      </p:cBhvr>
                                      <p:to x="100000" y="80000"/>
                                    </p:animScale>
                                    <p:animScale>
                                      <p:cBhvr>
                                        <p:cTn id="195" dur="166" decel="50000">
                                          <p:stCondLst>
                                            <p:cond delay="1338"/>
                                          </p:stCondLst>
                                        </p:cTn>
                                        <p:tgtEl>
                                          <p:spTgt spid="39"/>
                                        </p:tgtEl>
                                      </p:cBhvr>
                                      <p:to x="100000" y="100000"/>
                                    </p:animScale>
                                    <p:animScale>
                                      <p:cBhvr>
                                        <p:cTn id="196" dur="26">
                                          <p:stCondLst>
                                            <p:cond delay="1642"/>
                                          </p:stCondLst>
                                        </p:cTn>
                                        <p:tgtEl>
                                          <p:spTgt spid="39"/>
                                        </p:tgtEl>
                                      </p:cBhvr>
                                      <p:to x="100000" y="90000"/>
                                    </p:animScale>
                                    <p:animScale>
                                      <p:cBhvr>
                                        <p:cTn id="197" dur="166" decel="50000">
                                          <p:stCondLst>
                                            <p:cond delay="1668"/>
                                          </p:stCondLst>
                                        </p:cTn>
                                        <p:tgtEl>
                                          <p:spTgt spid="39"/>
                                        </p:tgtEl>
                                      </p:cBhvr>
                                      <p:to x="100000" y="100000"/>
                                    </p:animScale>
                                    <p:animScale>
                                      <p:cBhvr>
                                        <p:cTn id="198" dur="26">
                                          <p:stCondLst>
                                            <p:cond delay="1808"/>
                                          </p:stCondLst>
                                        </p:cTn>
                                        <p:tgtEl>
                                          <p:spTgt spid="39"/>
                                        </p:tgtEl>
                                      </p:cBhvr>
                                      <p:to x="100000" y="95000"/>
                                    </p:animScale>
                                    <p:animScale>
                                      <p:cBhvr>
                                        <p:cTn id="199" dur="166" decel="50000">
                                          <p:stCondLst>
                                            <p:cond delay="1834"/>
                                          </p:stCondLst>
                                        </p:cTn>
                                        <p:tgtEl>
                                          <p:spTgt spid="39"/>
                                        </p:tgtEl>
                                      </p:cBhvr>
                                      <p:to x="100000" y="100000"/>
                                    </p:animScale>
                                  </p:childTnLst>
                                </p:cTn>
                              </p:par>
                            </p:childTnLst>
                          </p:cTn>
                        </p:par>
                      </p:childTnLst>
                    </p:cTn>
                  </p:par>
                  <p:par>
                    <p:cTn id="200" fill="hold">
                      <p:stCondLst>
                        <p:cond delay="indefinite"/>
                      </p:stCondLst>
                      <p:childTnLst>
                        <p:par>
                          <p:cTn id="201" fill="hold">
                            <p:stCondLst>
                              <p:cond delay="0"/>
                            </p:stCondLst>
                            <p:childTnLst>
                              <p:par>
                                <p:cTn id="202" presetID="2" presetClass="entr" presetSubtype="4" fill="hold" nodeType="clickEffect">
                                  <p:stCondLst>
                                    <p:cond delay="0"/>
                                  </p:stCondLst>
                                  <p:childTnLst>
                                    <p:set>
                                      <p:cBhvr>
                                        <p:cTn id="203" dur="1" fill="hold">
                                          <p:stCondLst>
                                            <p:cond delay="0"/>
                                          </p:stCondLst>
                                        </p:cTn>
                                        <p:tgtEl>
                                          <p:spTgt spid="74"/>
                                        </p:tgtEl>
                                        <p:attrNameLst>
                                          <p:attrName>style.visibility</p:attrName>
                                        </p:attrNameLst>
                                      </p:cBhvr>
                                      <p:to>
                                        <p:strVal val="visible"/>
                                      </p:to>
                                    </p:set>
                                    <p:anim calcmode="lin" valueType="num">
                                      <p:cBhvr additive="base">
                                        <p:cTn id="204" dur="500" fill="hold"/>
                                        <p:tgtEl>
                                          <p:spTgt spid="74"/>
                                        </p:tgtEl>
                                        <p:attrNameLst>
                                          <p:attrName>ppt_x</p:attrName>
                                        </p:attrNameLst>
                                      </p:cBhvr>
                                      <p:tavLst>
                                        <p:tav tm="0">
                                          <p:val>
                                            <p:strVal val="#ppt_x"/>
                                          </p:val>
                                        </p:tav>
                                        <p:tav tm="100000">
                                          <p:val>
                                            <p:strVal val="#ppt_x"/>
                                          </p:val>
                                        </p:tav>
                                      </p:tavLst>
                                    </p:anim>
                                    <p:anim calcmode="lin" valueType="num">
                                      <p:cBhvr additive="base">
                                        <p:cTn id="20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77"/>
                                        </p:tgtEl>
                                        <p:attrNameLst>
                                          <p:attrName>style.visibility</p:attrName>
                                        </p:attrNameLst>
                                      </p:cBhvr>
                                      <p:to>
                                        <p:strVal val="visible"/>
                                      </p:to>
                                    </p:set>
                                    <p:anim calcmode="lin" valueType="num">
                                      <p:cBhvr additive="base">
                                        <p:cTn id="210" dur="500" fill="hold"/>
                                        <p:tgtEl>
                                          <p:spTgt spid="77"/>
                                        </p:tgtEl>
                                        <p:attrNameLst>
                                          <p:attrName>ppt_x</p:attrName>
                                        </p:attrNameLst>
                                      </p:cBhvr>
                                      <p:tavLst>
                                        <p:tav tm="0">
                                          <p:val>
                                            <p:strVal val="#ppt_x"/>
                                          </p:val>
                                        </p:tav>
                                        <p:tav tm="100000">
                                          <p:val>
                                            <p:strVal val="#ppt_x"/>
                                          </p:val>
                                        </p:tav>
                                      </p:tavLst>
                                    </p:anim>
                                    <p:anim calcmode="lin" valueType="num">
                                      <p:cBhvr additive="base">
                                        <p:cTn id="21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109"/>
                                        </p:tgtEl>
                                        <p:attrNameLst>
                                          <p:attrName>style.visibility</p:attrName>
                                        </p:attrNameLst>
                                      </p:cBhvr>
                                      <p:to>
                                        <p:strVal val="visible"/>
                                      </p:to>
                                    </p:set>
                                    <p:anim calcmode="lin" valueType="num">
                                      <p:cBhvr additive="base">
                                        <p:cTn id="216" dur="500" fill="hold"/>
                                        <p:tgtEl>
                                          <p:spTgt spid="109"/>
                                        </p:tgtEl>
                                        <p:attrNameLst>
                                          <p:attrName>ppt_x</p:attrName>
                                        </p:attrNameLst>
                                      </p:cBhvr>
                                      <p:tavLst>
                                        <p:tav tm="0">
                                          <p:val>
                                            <p:strVal val="#ppt_x"/>
                                          </p:val>
                                        </p:tav>
                                        <p:tav tm="100000">
                                          <p:val>
                                            <p:strVal val="#ppt_x"/>
                                          </p:val>
                                        </p:tav>
                                      </p:tavLst>
                                    </p:anim>
                                    <p:anim calcmode="lin" valueType="num">
                                      <p:cBhvr additive="base">
                                        <p:cTn id="21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ntr" presetSubtype="4" fill="hold" nodeType="clickEffect">
                                  <p:stCondLst>
                                    <p:cond delay="0"/>
                                  </p:stCondLst>
                                  <p:childTnLst>
                                    <p:set>
                                      <p:cBhvr>
                                        <p:cTn id="221" dur="1" fill="hold">
                                          <p:stCondLst>
                                            <p:cond delay="0"/>
                                          </p:stCondLst>
                                        </p:cTn>
                                        <p:tgtEl>
                                          <p:spTgt spid="100"/>
                                        </p:tgtEl>
                                        <p:attrNameLst>
                                          <p:attrName>style.visibility</p:attrName>
                                        </p:attrNameLst>
                                      </p:cBhvr>
                                      <p:to>
                                        <p:strVal val="visible"/>
                                      </p:to>
                                    </p:set>
                                    <p:anim calcmode="lin" valueType="num">
                                      <p:cBhvr additive="base">
                                        <p:cTn id="222" dur="500" fill="hold"/>
                                        <p:tgtEl>
                                          <p:spTgt spid="100"/>
                                        </p:tgtEl>
                                        <p:attrNameLst>
                                          <p:attrName>ppt_x</p:attrName>
                                        </p:attrNameLst>
                                      </p:cBhvr>
                                      <p:tavLst>
                                        <p:tav tm="0">
                                          <p:val>
                                            <p:strVal val="#ppt_x"/>
                                          </p:val>
                                        </p:tav>
                                        <p:tav tm="100000">
                                          <p:val>
                                            <p:strVal val="#ppt_x"/>
                                          </p:val>
                                        </p:tav>
                                      </p:tavLst>
                                    </p:anim>
                                    <p:anim calcmode="lin" valueType="num">
                                      <p:cBhvr additive="base">
                                        <p:cTn id="22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additive="base">
                                        <p:cTn id="228" dur="500" fill="hold"/>
                                        <p:tgtEl>
                                          <p:spTgt spid="15"/>
                                        </p:tgtEl>
                                        <p:attrNameLst>
                                          <p:attrName>ppt_x</p:attrName>
                                        </p:attrNameLst>
                                      </p:cBhvr>
                                      <p:tavLst>
                                        <p:tav tm="0">
                                          <p:val>
                                            <p:strVal val="#ppt_x"/>
                                          </p:val>
                                        </p:tav>
                                        <p:tav tm="100000">
                                          <p:val>
                                            <p:strVal val="#ppt_x"/>
                                          </p:val>
                                        </p:tav>
                                      </p:tavLst>
                                    </p:anim>
                                    <p:anim calcmode="lin" valueType="num">
                                      <p:cBhvr additive="base">
                                        <p:cTn id="2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103"/>
                                        </p:tgtEl>
                                        <p:attrNameLst>
                                          <p:attrName>style.visibility</p:attrName>
                                        </p:attrNameLst>
                                      </p:cBhvr>
                                      <p:to>
                                        <p:strVal val="visible"/>
                                      </p:to>
                                    </p:set>
                                    <p:anim calcmode="lin" valueType="num">
                                      <p:cBhvr additive="base">
                                        <p:cTn id="234" dur="500" fill="hold"/>
                                        <p:tgtEl>
                                          <p:spTgt spid="103"/>
                                        </p:tgtEl>
                                        <p:attrNameLst>
                                          <p:attrName>ppt_x</p:attrName>
                                        </p:attrNameLst>
                                      </p:cBhvr>
                                      <p:tavLst>
                                        <p:tav tm="0">
                                          <p:val>
                                            <p:strVal val="#ppt_x"/>
                                          </p:val>
                                        </p:tav>
                                        <p:tav tm="100000">
                                          <p:val>
                                            <p:strVal val="#ppt_x"/>
                                          </p:val>
                                        </p:tav>
                                      </p:tavLst>
                                    </p:anim>
                                    <p:anim calcmode="lin" valueType="num">
                                      <p:cBhvr additive="base">
                                        <p:cTn id="235" dur="500" fill="hold"/>
                                        <p:tgtEl>
                                          <p:spTgt spid="103"/>
                                        </p:tgtEl>
                                        <p:attrNameLst>
                                          <p:attrName>ppt_y</p:attrName>
                                        </p:attrNameLst>
                                      </p:cBhvr>
                                      <p:tavLst>
                                        <p:tav tm="0">
                                          <p:val>
                                            <p:strVal val="1+#ppt_h/2"/>
                                          </p:val>
                                        </p:tav>
                                        <p:tav tm="100000">
                                          <p:val>
                                            <p:strVal val="#ppt_y"/>
                                          </p:val>
                                        </p:tav>
                                      </p:tavLst>
                                    </p:anim>
                                  </p:childTnLst>
                                </p:cTn>
                              </p:par>
                            </p:childTnLst>
                          </p:cTn>
                        </p:par>
                        <p:par>
                          <p:cTn id="236" fill="hold">
                            <p:stCondLst>
                              <p:cond delay="500"/>
                            </p:stCondLst>
                            <p:childTnLst>
                              <p:par>
                                <p:cTn id="237" presetID="26" presetClass="emph" presetSubtype="0" fill="hold" grpId="2" nodeType="afterEffect">
                                  <p:stCondLst>
                                    <p:cond delay="0"/>
                                  </p:stCondLst>
                                  <p:childTnLst>
                                    <p:animEffect transition="out" filter="fade">
                                      <p:cBhvr>
                                        <p:cTn id="238" dur="500" tmFilter="0, 0; .2, .5; .8, .5; 1, 0"/>
                                        <p:tgtEl>
                                          <p:spTgt spid="72"/>
                                        </p:tgtEl>
                                      </p:cBhvr>
                                    </p:animEffect>
                                    <p:animScale>
                                      <p:cBhvr>
                                        <p:cTn id="239" dur="250" autoRev="1" fill="hold"/>
                                        <p:tgtEl>
                                          <p:spTgt spid="72"/>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2" presetClass="entr" presetSubtype="4" fill="hold" nodeType="clickEffect">
                                  <p:stCondLst>
                                    <p:cond delay="0"/>
                                  </p:stCondLst>
                                  <p:childTnLst>
                                    <p:set>
                                      <p:cBhvr>
                                        <p:cTn id="243" dur="1" fill="hold">
                                          <p:stCondLst>
                                            <p:cond delay="0"/>
                                          </p:stCondLst>
                                        </p:cTn>
                                        <p:tgtEl>
                                          <p:spTgt spid="106"/>
                                        </p:tgtEl>
                                        <p:attrNameLst>
                                          <p:attrName>style.visibility</p:attrName>
                                        </p:attrNameLst>
                                      </p:cBhvr>
                                      <p:to>
                                        <p:strVal val="visible"/>
                                      </p:to>
                                    </p:set>
                                    <p:anim calcmode="lin" valueType="num">
                                      <p:cBhvr additive="base">
                                        <p:cTn id="244" dur="500" fill="hold"/>
                                        <p:tgtEl>
                                          <p:spTgt spid="106"/>
                                        </p:tgtEl>
                                        <p:attrNameLst>
                                          <p:attrName>ppt_x</p:attrName>
                                        </p:attrNameLst>
                                      </p:cBhvr>
                                      <p:tavLst>
                                        <p:tav tm="0">
                                          <p:val>
                                            <p:strVal val="#ppt_x"/>
                                          </p:val>
                                        </p:tav>
                                        <p:tav tm="100000">
                                          <p:val>
                                            <p:strVal val="#ppt_x"/>
                                          </p:val>
                                        </p:tav>
                                      </p:tavLst>
                                    </p:anim>
                                    <p:anim calcmode="lin" valueType="num">
                                      <p:cBhvr additive="base">
                                        <p:cTn id="245" dur="500" fill="hold"/>
                                        <p:tgtEl>
                                          <p:spTgt spid="106"/>
                                        </p:tgtEl>
                                        <p:attrNameLst>
                                          <p:attrName>ppt_y</p:attrName>
                                        </p:attrNameLst>
                                      </p:cBhvr>
                                      <p:tavLst>
                                        <p:tav tm="0">
                                          <p:val>
                                            <p:strVal val="1+#ppt_h/2"/>
                                          </p:val>
                                        </p:tav>
                                        <p:tav tm="100000">
                                          <p:val>
                                            <p:strVal val="#ppt_y"/>
                                          </p:val>
                                        </p:tav>
                                      </p:tavLst>
                                    </p:anim>
                                  </p:childTnLst>
                                </p:cTn>
                              </p:par>
                            </p:childTnLst>
                          </p:cTn>
                        </p:par>
                        <p:par>
                          <p:cTn id="246" fill="hold">
                            <p:stCondLst>
                              <p:cond delay="500"/>
                            </p:stCondLst>
                            <p:childTnLst>
                              <p:par>
                                <p:cTn id="247" presetID="26" presetClass="emph" presetSubtype="0" fill="hold" grpId="2" nodeType="afterEffect">
                                  <p:stCondLst>
                                    <p:cond delay="0"/>
                                  </p:stCondLst>
                                  <p:childTnLst>
                                    <p:animEffect transition="out" filter="fade">
                                      <p:cBhvr>
                                        <p:cTn id="248" dur="500" tmFilter="0, 0; .2, .5; .8, .5; 1, 0"/>
                                        <p:tgtEl>
                                          <p:spTgt spid="73"/>
                                        </p:tgtEl>
                                      </p:cBhvr>
                                    </p:animEffect>
                                    <p:animScale>
                                      <p:cBhvr>
                                        <p:cTn id="249" dur="250" autoRev="1" fill="hold"/>
                                        <p:tgtEl>
                                          <p:spTgt spid="73"/>
                                        </p:tgtEl>
                                      </p:cBhvr>
                                      <p:by x="105000" y="105000"/>
                                    </p:animScale>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55" grpId="0" animBg="1"/>
      <p:bldP spid="56" grpId="0" animBg="1"/>
      <p:bldP spid="60" grpId="0" animBg="1"/>
      <p:bldP spid="65" grpId="0" animBg="1"/>
      <p:bldP spid="66" grpId="0" animBg="1"/>
      <p:bldP spid="68" grpId="0" animBg="1"/>
      <p:bldP spid="71" grpId="0" animBg="1"/>
      <p:bldP spid="72" grpId="0" animBg="1"/>
      <p:bldP spid="72" grpId="1" animBg="1"/>
      <p:bldP spid="72" grpId="2" animBg="1"/>
      <p:bldP spid="73" grpId="0" animBg="1"/>
      <p:bldP spid="73" grpId="1" animBg="1"/>
      <p:bldP spid="73" grpId="2" animBg="1"/>
      <p:bldP spid="77" grpId="0" animBg="1"/>
      <p:bldP spid="15" grpId="0" animBg="1"/>
      <p:bldP spid="23" grpId="0" animBg="1"/>
      <p:bldP spid="98" grpId="0" animBg="1"/>
      <p:bldP spid="116" grpId="0" animBg="1"/>
      <p:bldP spid="39" grpId="0"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D035-767B-19DB-25AE-7258799432E9}"/>
              </a:ext>
            </a:extLst>
          </p:cNvPr>
          <p:cNvSpPr>
            <a:spLocks noGrp="1"/>
          </p:cNvSpPr>
          <p:nvPr>
            <p:ph type="ctrTitle"/>
          </p:nvPr>
        </p:nvSpPr>
        <p:spPr/>
        <p:txBody>
          <a:bodyPr>
            <a:normAutofit/>
          </a:bodyPr>
          <a:lstStyle/>
          <a:p>
            <a:r>
              <a:rPr lang="en-US" sz="3600" dirty="0"/>
              <a:t>Residential Status under FEMA</a:t>
            </a:r>
            <a:endParaRPr lang="en-IN" sz="3600" dirty="0"/>
          </a:p>
        </p:txBody>
      </p:sp>
    </p:spTree>
    <p:extLst>
      <p:ext uri="{BB962C8B-B14F-4D97-AF65-F5344CB8AC3E}">
        <p14:creationId xmlns:p14="http://schemas.microsoft.com/office/powerpoint/2010/main" val="1756095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A74F-8867-ED55-FF76-07C44F3F1FD9}"/>
              </a:ext>
            </a:extLst>
          </p:cNvPr>
          <p:cNvSpPr>
            <a:spLocks noGrp="1"/>
          </p:cNvSpPr>
          <p:nvPr>
            <p:ph type="title"/>
          </p:nvPr>
        </p:nvSpPr>
        <p:spPr/>
        <p:txBody>
          <a:bodyPr/>
          <a:lstStyle/>
          <a:p>
            <a:r>
              <a:rPr lang="en-IN" dirty="0"/>
              <a:t>Residential status under FEMA – Background </a:t>
            </a:r>
            <a:endParaRPr lang="en-GB" dirty="0"/>
          </a:p>
        </p:txBody>
      </p:sp>
      <p:sp>
        <p:nvSpPr>
          <p:cNvPr id="3" name="Content Placeholder 2">
            <a:extLst>
              <a:ext uri="{FF2B5EF4-FFF2-40B4-BE49-F238E27FC236}">
                <a16:creationId xmlns:a16="http://schemas.microsoft.com/office/drawing/2014/main" id="{1E6EF9EA-9EBF-2600-7B23-B9B184D0355D}"/>
              </a:ext>
            </a:extLst>
          </p:cNvPr>
          <p:cNvSpPr>
            <a:spLocks noGrp="1"/>
          </p:cNvSpPr>
          <p:nvPr>
            <p:ph idx="1"/>
          </p:nvPr>
        </p:nvSpPr>
        <p:spPr>
          <a:xfrm>
            <a:off x="251520" y="1412776"/>
            <a:ext cx="8568952" cy="5040560"/>
          </a:xfrm>
        </p:spPr>
        <p:txBody>
          <a:bodyPr>
            <a:normAutofit lnSpcReduction="10000"/>
          </a:bodyPr>
          <a:lstStyle/>
          <a:p>
            <a:r>
              <a:rPr lang="en-US" dirty="0"/>
              <a:t>Different from residential status under ITA</a:t>
            </a:r>
          </a:p>
          <a:p>
            <a:r>
              <a:rPr lang="en-US" dirty="0"/>
              <a:t>First &amp; foremost step while applying FEMA</a:t>
            </a:r>
          </a:p>
          <a:p>
            <a:pPr lvl="1"/>
            <a:r>
              <a:rPr lang="en-US" dirty="0"/>
              <a:t>Like under ITA first step is to determine RS</a:t>
            </a:r>
          </a:p>
          <a:p>
            <a:r>
              <a:rPr lang="en-US" dirty="0"/>
              <a:t>Determines what the person can do and what he cannot</a:t>
            </a:r>
          </a:p>
          <a:p>
            <a:pPr lvl="1"/>
            <a:r>
              <a:rPr lang="en-US" dirty="0"/>
              <a:t>Like ITA determines scope of income – what is taxable &amp; what isn’t </a:t>
            </a:r>
          </a:p>
          <a:p>
            <a:pPr lvl="3"/>
            <a:endParaRPr lang="en-US" dirty="0"/>
          </a:p>
          <a:p>
            <a:r>
              <a:rPr lang="en-US" dirty="0"/>
              <a:t>Residential status under FEMA is not an annual exercise</a:t>
            </a:r>
          </a:p>
          <a:p>
            <a:r>
              <a:rPr lang="en-US" dirty="0"/>
              <a:t>Largely dependent on facts &amp; circumstances </a:t>
            </a:r>
          </a:p>
          <a:p>
            <a:pPr lvl="1"/>
            <a:r>
              <a:rPr lang="en-US" dirty="0"/>
              <a:t>Rarely affected by stay in India during a FY</a:t>
            </a:r>
          </a:p>
          <a:p>
            <a:pPr lvl="3"/>
            <a:endParaRPr lang="en-US" dirty="0"/>
          </a:p>
          <a:p>
            <a:r>
              <a:rPr lang="en-US" dirty="0"/>
              <a:t>Ignored by lot of people when they move cross-border</a:t>
            </a:r>
          </a:p>
          <a:p>
            <a:r>
              <a:rPr lang="en-US" dirty="0"/>
              <a:t>Realised later when there is a violation or when a desired transaction cannot be undertaken</a:t>
            </a:r>
          </a:p>
        </p:txBody>
      </p:sp>
      <p:sp>
        <p:nvSpPr>
          <p:cNvPr id="4" name="Footer Placeholder 3">
            <a:extLst>
              <a:ext uri="{FF2B5EF4-FFF2-40B4-BE49-F238E27FC236}">
                <a16:creationId xmlns:a16="http://schemas.microsoft.com/office/drawing/2014/main" id="{8DF833AF-A2FF-58DD-C44C-F16BA4F13CD3}"/>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36F5ACF5-B9AE-5144-7941-BEFDE97E37B0}"/>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24</a:t>
            </a:fld>
            <a:endParaRPr lang="en-US" altLang="en-US" dirty="0"/>
          </a:p>
        </p:txBody>
      </p:sp>
    </p:spTree>
    <p:extLst>
      <p:ext uri="{BB962C8B-B14F-4D97-AF65-F5344CB8AC3E}">
        <p14:creationId xmlns:p14="http://schemas.microsoft.com/office/powerpoint/2010/main" val="27296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1" end="11"/>
                                            </p:txEl>
                                          </p:spTgt>
                                        </p:tgtEl>
                                        <p:attrNameLst>
                                          <p:attrName>style.visibility</p:attrName>
                                        </p:attrNameLst>
                                      </p:cBhvr>
                                      <p:to>
                                        <p:strVal val="visible"/>
                                      </p:to>
                                    </p:set>
                                    <p:animEffect transition="in" filter="fade">
                                      <p:cBhvr>
                                        <p:cTn id="1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FF7C-5D68-4A49-AFB8-BD05AC933314}"/>
              </a:ext>
            </a:extLst>
          </p:cNvPr>
          <p:cNvSpPr>
            <a:spLocks noGrp="1"/>
          </p:cNvSpPr>
          <p:nvPr>
            <p:ph type="title"/>
          </p:nvPr>
        </p:nvSpPr>
        <p:spPr>
          <a:xfrm>
            <a:off x="0" y="-9832"/>
            <a:ext cx="9144000" cy="1143000"/>
          </a:xfrm>
        </p:spPr>
        <p:txBody>
          <a:bodyPr/>
          <a:lstStyle/>
          <a:p>
            <a:r>
              <a:rPr lang="en-IN" dirty="0">
                <a:latin typeface="+mj-lt"/>
              </a:rPr>
              <a:t>Person resident in India</a:t>
            </a:r>
          </a:p>
        </p:txBody>
      </p:sp>
      <p:sp>
        <p:nvSpPr>
          <p:cNvPr id="3" name="Content Placeholder 2">
            <a:extLst>
              <a:ext uri="{FF2B5EF4-FFF2-40B4-BE49-F238E27FC236}">
                <a16:creationId xmlns:a16="http://schemas.microsoft.com/office/drawing/2014/main" id="{2F64F330-CEB7-4DE0-9B0D-8DBF92D6C9F5}"/>
              </a:ext>
            </a:extLst>
          </p:cNvPr>
          <p:cNvSpPr>
            <a:spLocks noGrp="1"/>
          </p:cNvSpPr>
          <p:nvPr>
            <p:ph idx="1"/>
          </p:nvPr>
        </p:nvSpPr>
        <p:spPr>
          <a:xfrm>
            <a:off x="0" y="1209368"/>
            <a:ext cx="9144000" cy="5420032"/>
          </a:xfrm>
        </p:spPr>
        <p:txBody>
          <a:bodyPr>
            <a:normAutofit fontScale="92500" lnSpcReduction="10000"/>
          </a:bodyPr>
          <a:lstStyle/>
          <a:p>
            <a:pPr marL="0" indent="0">
              <a:lnSpc>
                <a:spcPct val="120000"/>
              </a:lnSpc>
              <a:buNone/>
            </a:pPr>
            <a:r>
              <a:rPr lang="en-IN" b="1" dirty="0">
                <a:solidFill>
                  <a:srgbClr val="040404"/>
                </a:solidFill>
              </a:rPr>
              <a:t>     Section 2(v) of FEMA: A person resident in India means:</a:t>
            </a:r>
          </a:p>
          <a:p>
            <a:pPr lvl="3">
              <a:lnSpc>
                <a:spcPct val="120000"/>
              </a:lnSpc>
            </a:pPr>
            <a:endParaRPr lang="en-IN" sz="100" dirty="0">
              <a:solidFill>
                <a:srgbClr val="040404"/>
              </a:solidFill>
            </a:endParaRPr>
          </a:p>
          <a:p>
            <a:pPr algn="l">
              <a:lnSpc>
                <a:spcPct val="120000"/>
              </a:lnSpc>
            </a:pPr>
            <a:r>
              <a:rPr lang="en-IN" sz="2000" dirty="0">
                <a:solidFill>
                  <a:srgbClr val="040404"/>
                </a:solidFill>
              </a:rPr>
              <a:t>(</a:t>
            </a:r>
            <a:r>
              <a:rPr lang="en-IN" sz="2000" dirty="0" err="1">
                <a:solidFill>
                  <a:srgbClr val="040404"/>
                </a:solidFill>
              </a:rPr>
              <a:t>i</a:t>
            </a:r>
            <a:r>
              <a:rPr lang="en-IN" sz="2000" dirty="0">
                <a:solidFill>
                  <a:srgbClr val="040404"/>
                </a:solidFill>
              </a:rPr>
              <a:t>) </a:t>
            </a:r>
            <a:r>
              <a:rPr lang="en-US" sz="2000" b="0" i="0" u="none" strike="noStrike" baseline="0" dirty="0">
                <a:solidFill>
                  <a:srgbClr val="040404"/>
                </a:solidFill>
              </a:rPr>
              <a:t>a person residing in India for more than 182 days during the course of the preceding FY but </a:t>
            </a:r>
            <a:r>
              <a:rPr lang="en-US" sz="2000" b="0" i="0" u="sng" strike="noStrike" baseline="0" dirty="0">
                <a:solidFill>
                  <a:srgbClr val="040404"/>
                </a:solidFill>
              </a:rPr>
              <a:t>does not include</a:t>
            </a:r>
            <a:r>
              <a:rPr lang="en-US" sz="2000" b="0" i="0" u="none" strike="noStrike" baseline="0" dirty="0">
                <a:solidFill>
                  <a:srgbClr val="040404"/>
                </a:solidFill>
              </a:rPr>
              <a:t>—</a:t>
            </a:r>
          </a:p>
          <a:p>
            <a:pPr lvl="1">
              <a:lnSpc>
                <a:spcPct val="120000"/>
              </a:lnSpc>
            </a:pPr>
            <a:r>
              <a:rPr lang="en-US" dirty="0">
                <a:solidFill>
                  <a:srgbClr val="040404"/>
                </a:solidFill>
              </a:rPr>
              <a:t>(A) </a:t>
            </a:r>
            <a:r>
              <a:rPr lang="en-US" b="0" i="0" u="none" strike="noStrike" baseline="0" dirty="0">
                <a:solidFill>
                  <a:srgbClr val="040404"/>
                </a:solidFill>
              </a:rPr>
              <a:t>a person who has </a:t>
            </a:r>
            <a:r>
              <a:rPr lang="en-US" b="0" i="0" u="sng" strike="noStrike" baseline="0" dirty="0">
                <a:solidFill>
                  <a:srgbClr val="040404"/>
                </a:solidFill>
              </a:rPr>
              <a:t>gone out of India</a:t>
            </a:r>
            <a:r>
              <a:rPr lang="en-US" b="0" i="0" u="none" strike="noStrike" baseline="0" dirty="0">
                <a:solidFill>
                  <a:srgbClr val="040404"/>
                </a:solidFill>
              </a:rPr>
              <a:t> or who </a:t>
            </a:r>
            <a:r>
              <a:rPr lang="en-US" b="0" i="0" u="sng" strike="noStrike" baseline="0" dirty="0">
                <a:solidFill>
                  <a:srgbClr val="040404"/>
                </a:solidFill>
              </a:rPr>
              <a:t>stays outside India</a:t>
            </a:r>
            <a:r>
              <a:rPr lang="en-US" b="0" i="0" u="none" strike="noStrike" baseline="0" dirty="0">
                <a:solidFill>
                  <a:srgbClr val="040404"/>
                </a:solidFill>
              </a:rPr>
              <a:t>, in either case—</a:t>
            </a:r>
            <a:endParaRPr lang="en-US" dirty="0">
              <a:solidFill>
                <a:srgbClr val="040404"/>
              </a:solidFill>
            </a:endParaRPr>
          </a:p>
          <a:p>
            <a:pPr lvl="2">
              <a:lnSpc>
                <a:spcPct val="120000"/>
              </a:lnSpc>
            </a:pPr>
            <a:r>
              <a:rPr lang="en-US" sz="2000" dirty="0">
                <a:solidFill>
                  <a:srgbClr val="040404"/>
                </a:solidFill>
              </a:rPr>
              <a:t>(a) </a:t>
            </a:r>
            <a:r>
              <a:rPr lang="en-US" sz="2000" b="0" i="0" u="none" strike="noStrike" baseline="0" dirty="0">
                <a:solidFill>
                  <a:srgbClr val="040404"/>
                </a:solidFill>
              </a:rPr>
              <a:t>for or on taking up </a:t>
            </a:r>
            <a:r>
              <a:rPr lang="en-US" sz="2000" b="0" i="0" u="sng" strike="noStrike" baseline="0" dirty="0">
                <a:solidFill>
                  <a:srgbClr val="040404"/>
                </a:solidFill>
              </a:rPr>
              <a:t>employment outside India</a:t>
            </a:r>
            <a:r>
              <a:rPr lang="en-US" sz="2000" b="0" i="0" u="none" strike="noStrike" baseline="0" dirty="0">
                <a:solidFill>
                  <a:srgbClr val="040404"/>
                </a:solidFill>
              </a:rPr>
              <a:t>, or</a:t>
            </a:r>
          </a:p>
          <a:p>
            <a:pPr lvl="2">
              <a:lnSpc>
                <a:spcPct val="120000"/>
              </a:lnSpc>
            </a:pPr>
            <a:r>
              <a:rPr lang="en-US" sz="2000" dirty="0">
                <a:solidFill>
                  <a:srgbClr val="040404"/>
                </a:solidFill>
              </a:rPr>
              <a:t>(b) </a:t>
            </a:r>
            <a:r>
              <a:rPr lang="en-US" sz="2000" b="0" i="0" u="none" strike="noStrike" baseline="0" dirty="0">
                <a:solidFill>
                  <a:srgbClr val="040404"/>
                </a:solidFill>
              </a:rPr>
              <a:t>for carrying on outside India a </a:t>
            </a:r>
            <a:r>
              <a:rPr lang="en-US" sz="2000" b="0" i="0" u="sng" strike="noStrike" baseline="0" dirty="0">
                <a:solidFill>
                  <a:srgbClr val="040404"/>
                </a:solidFill>
              </a:rPr>
              <a:t>business or vocation outside India</a:t>
            </a:r>
            <a:r>
              <a:rPr lang="en-US" sz="2000" b="0" i="0" u="none" strike="noStrike" baseline="0" dirty="0">
                <a:solidFill>
                  <a:srgbClr val="040404"/>
                </a:solidFill>
              </a:rPr>
              <a:t>, or</a:t>
            </a:r>
            <a:endParaRPr lang="en-US" sz="2000" dirty="0">
              <a:solidFill>
                <a:srgbClr val="040404"/>
              </a:solidFill>
            </a:endParaRPr>
          </a:p>
          <a:p>
            <a:pPr lvl="2">
              <a:lnSpc>
                <a:spcPct val="120000"/>
              </a:lnSpc>
            </a:pPr>
            <a:r>
              <a:rPr lang="en-US" sz="2000" dirty="0">
                <a:solidFill>
                  <a:srgbClr val="040404"/>
                </a:solidFill>
              </a:rPr>
              <a:t>(c) </a:t>
            </a:r>
            <a:r>
              <a:rPr lang="en-US" sz="2000" b="0" i="0" u="none" strike="noStrike" baseline="0" dirty="0">
                <a:solidFill>
                  <a:srgbClr val="040404"/>
                </a:solidFill>
              </a:rPr>
              <a:t>for any other purpose, in such </a:t>
            </a:r>
            <a:r>
              <a:rPr lang="en-US" sz="2000" b="0" i="0" u="sng" strike="noStrike" baseline="0" dirty="0">
                <a:solidFill>
                  <a:srgbClr val="040404"/>
                </a:solidFill>
              </a:rPr>
              <a:t>circumstances</a:t>
            </a:r>
            <a:r>
              <a:rPr lang="en-US" sz="2000" b="0" i="0" u="none" strike="noStrike" baseline="0" dirty="0">
                <a:solidFill>
                  <a:srgbClr val="040404"/>
                </a:solidFill>
              </a:rPr>
              <a:t> as would indicate his </a:t>
            </a:r>
            <a:r>
              <a:rPr lang="en-US" sz="2000" b="0" i="0" u="sng" strike="noStrike" baseline="0" dirty="0">
                <a:solidFill>
                  <a:srgbClr val="040404"/>
                </a:solidFill>
              </a:rPr>
              <a:t>intention to stay outside India for an uncertain period</a:t>
            </a:r>
            <a:r>
              <a:rPr lang="en-US" sz="2000" b="0" i="0" u="none" strike="noStrike" baseline="0" dirty="0">
                <a:solidFill>
                  <a:srgbClr val="040404"/>
                </a:solidFill>
              </a:rPr>
              <a:t>;</a:t>
            </a:r>
          </a:p>
          <a:p>
            <a:pPr lvl="4">
              <a:lnSpc>
                <a:spcPct val="120000"/>
              </a:lnSpc>
            </a:pPr>
            <a:endParaRPr lang="en-US" sz="500" dirty="0">
              <a:solidFill>
                <a:srgbClr val="040404"/>
              </a:solidFill>
            </a:endParaRPr>
          </a:p>
          <a:p>
            <a:pPr lvl="1">
              <a:lnSpc>
                <a:spcPct val="120000"/>
              </a:lnSpc>
            </a:pPr>
            <a:r>
              <a:rPr lang="en-US" dirty="0">
                <a:solidFill>
                  <a:srgbClr val="040404"/>
                </a:solidFill>
              </a:rPr>
              <a:t>(B) </a:t>
            </a:r>
            <a:r>
              <a:rPr lang="en-US" b="0" i="0" u="none" strike="noStrike" baseline="0" dirty="0">
                <a:solidFill>
                  <a:srgbClr val="040404"/>
                </a:solidFill>
              </a:rPr>
              <a:t>a person who has </a:t>
            </a:r>
            <a:r>
              <a:rPr lang="en-US" b="0" i="0" u="sng" strike="noStrike" baseline="0" dirty="0">
                <a:solidFill>
                  <a:srgbClr val="040404"/>
                </a:solidFill>
              </a:rPr>
              <a:t>come to or stays in India</a:t>
            </a:r>
            <a:r>
              <a:rPr lang="en-US" b="0" i="0" u="none" strike="noStrike" baseline="0" dirty="0">
                <a:solidFill>
                  <a:srgbClr val="040404"/>
                </a:solidFill>
              </a:rPr>
              <a:t>, in either case, </a:t>
            </a:r>
            <a:r>
              <a:rPr lang="en-US" b="0" i="0" u="sng" strike="noStrike" baseline="0" dirty="0">
                <a:solidFill>
                  <a:srgbClr val="040404"/>
                </a:solidFill>
              </a:rPr>
              <a:t>otherwise than</a:t>
            </a:r>
          </a:p>
          <a:p>
            <a:pPr lvl="2">
              <a:lnSpc>
                <a:spcPct val="120000"/>
              </a:lnSpc>
            </a:pPr>
            <a:r>
              <a:rPr lang="en-US" sz="2000" dirty="0">
                <a:solidFill>
                  <a:srgbClr val="040404"/>
                </a:solidFill>
              </a:rPr>
              <a:t>(a) </a:t>
            </a:r>
            <a:r>
              <a:rPr lang="en-US" sz="2000" b="0" i="0" u="none" strike="noStrike" baseline="0" dirty="0">
                <a:solidFill>
                  <a:srgbClr val="040404"/>
                </a:solidFill>
              </a:rPr>
              <a:t>for or on taking up </a:t>
            </a:r>
            <a:r>
              <a:rPr lang="en-US" sz="2000" b="0" i="0" u="sng" strike="noStrike" baseline="0" dirty="0">
                <a:solidFill>
                  <a:srgbClr val="040404"/>
                </a:solidFill>
              </a:rPr>
              <a:t>employment in India</a:t>
            </a:r>
            <a:r>
              <a:rPr lang="en-US" sz="2000" b="0" i="0" u="none" strike="noStrike" baseline="0" dirty="0">
                <a:solidFill>
                  <a:srgbClr val="040404"/>
                </a:solidFill>
              </a:rPr>
              <a:t>, or</a:t>
            </a:r>
            <a:endParaRPr lang="en-US" sz="2000" dirty="0">
              <a:solidFill>
                <a:srgbClr val="040404"/>
              </a:solidFill>
            </a:endParaRPr>
          </a:p>
          <a:p>
            <a:pPr lvl="2">
              <a:lnSpc>
                <a:spcPct val="120000"/>
              </a:lnSpc>
            </a:pPr>
            <a:r>
              <a:rPr lang="en-US" sz="2000" dirty="0">
                <a:solidFill>
                  <a:srgbClr val="040404"/>
                </a:solidFill>
              </a:rPr>
              <a:t>(b) </a:t>
            </a:r>
            <a:r>
              <a:rPr lang="en-US" sz="2000" b="0" i="0" u="none" strike="noStrike" baseline="0" dirty="0">
                <a:solidFill>
                  <a:srgbClr val="040404"/>
                </a:solidFill>
              </a:rPr>
              <a:t>for carrying on in India a </a:t>
            </a:r>
            <a:r>
              <a:rPr lang="en-US" sz="2000" b="0" i="0" u="sng" strike="noStrike" baseline="0" dirty="0">
                <a:solidFill>
                  <a:srgbClr val="040404"/>
                </a:solidFill>
              </a:rPr>
              <a:t>business or vocation in India</a:t>
            </a:r>
            <a:r>
              <a:rPr lang="en-US" sz="2000" b="0" i="0" u="none" strike="noStrike" baseline="0" dirty="0">
                <a:solidFill>
                  <a:srgbClr val="040404"/>
                </a:solidFill>
              </a:rPr>
              <a:t>, or</a:t>
            </a:r>
          </a:p>
          <a:p>
            <a:pPr lvl="2">
              <a:lnSpc>
                <a:spcPct val="120000"/>
              </a:lnSpc>
            </a:pPr>
            <a:r>
              <a:rPr lang="en-US" sz="2000" dirty="0">
                <a:solidFill>
                  <a:srgbClr val="040404"/>
                </a:solidFill>
              </a:rPr>
              <a:t>(c) </a:t>
            </a:r>
            <a:r>
              <a:rPr lang="en-US" sz="2000" b="0" i="0" u="none" strike="noStrike" baseline="0" dirty="0">
                <a:solidFill>
                  <a:srgbClr val="040404"/>
                </a:solidFill>
              </a:rPr>
              <a:t>for any other purpose, in such </a:t>
            </a:r>
            <a:r>
              <a:rPr lang="en-US" sz="2000" b="0" i="0" u="sng" strike="noStrike" baseline="0" dirty="0">
                <a:solidFill>
                  <a:srgbClr val="040404"/>
                </a:solidFill>
              </a:rPr>
              <a:t>circumstances</a:t>
            </a:r>
            <a:r>
              <a:rPr lang="en-US" sz="2000" b="0" i="0" u="none" strike="noStrike" baseline="0" dirty="0">
                <a:solidFill>
                  <a:srgbClr val="040404"/>
                </a:solidFill>
              </a:rPr>
              <a:t> as would indicate his </a:t>
            </a:r>
            <a:r>
              <a:rPr lang="en-US" sz="2000" b="0" i="0" u="sng" strike="noStrike" baseline="0" dirty="0">
                <a:solidFill>
                  <a:srgbClr val="040404"/>
                </a:solidFill>
              </a:rPr>
              <a:t>intention to stay in India for an uncertain period</a:t>
            </a:r>
            <a:r>
              <a:rPr lang="en-US" sz="2000" b="0" i="0" u="none" strike="noStrike" baseline="0" dirty="0">
                <a:solidFill>
                  <a:srgbClr val="040404"/>
                </a:solidFill>
              </a:rPr>
              <a:t>;</a:t>
            </a:r>
          </a:p>
        </p:txBody>
      </p:sp>
      <p:sp>
        <p:nvSpPr>
          <p:cNvPr id="4" name="Footer Placeholder 3">
            <a:extLst>
              <a:ext uri="{FF2B5EF4-FFF2-40B4-BE49-F238E27FC236}">
                <a16:creationId xmlns:a16="http://schemas.microsoft.com/office/drawing/2014/main" id="{288A9F7C-374F-4E93-B29C-E053F52EAFD8}"/>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DACF7BC1-8BEF-487C-A740-1E4BD28AD4CA}"/>
              </a:ext>
            </a:extLst>
          </p:cNvPr>
          <p:cNvSpPr>
            <a:spLocks noGrp="1"/>
          </p:cNvSpPr>
          <p:nvPr>
            <p:ph type="sldNum" sz="quarter" idx="12"/>
          </p:nvPr>
        </p:nvSpPr>
        <p:spPr/>
        <p:txBody>
          <a:bodyPr/>
          <a:lstStyle/>
          <a:p>
            <a:fld id="{8E058ACF-CFA9-47B0-A98D-1CDCECF2BF9B}" type="slidenum">
              <a:rPr lang="en-IN" smtClean="0"/>
              <a:t>25</a:t>
            </a:fld>
            <a:endParaRPr lang="en-IN" dirty="0"/>
          </a:p>
        </p:txBody>
      </p:sp>
    </p:spTree>
    <p:extLst>
      <p:ext uri="{BB962C8B-B14F-4D97-AF65-F5344CB8AC3E}">
        <p14:creationId xmlns:p14="http://schemas.microsoft.com/office/powerpoint/2010/main" val="120288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FF7C-5D68-4A49-AFB8-BD05AC933314}"/>
              </a:ext>
            </a:extLst>
          </p:cNvPr>
          <p:cNvSpPr>
            <a:spLocks noGrp="1"/>
          </p:cNvSpPr>
          <p:nvPr>
            <p:ph type="title"/>
          </p:nvPr>
        </p:nvSpPr>
        <p:spPr>
          <a:xfrm>
            <a:off x="0" y="-9832"/>
            <a:ext cx="9144000" cy="1143000"/>
          </a:xfrm>
        </p:spPr>
        <p:txBody>
          <a:bodyPr/>
          <a:lstStyle/>
          <a:p>
            <a:r>
              <a:rPr lang="en-IN" dirty="0">
                <a:latin typeface="+mj-lt"/>
              </a:rPr>
              <a:t>Is FEMA residential status </a:t>
            </a:r>
            <a:r>
              <a:rPr lang="en-IN" i="1" dirty="0">
                <a:latin typeface="+mj-lt"/>
              </a:rPr>
              <a:t>qua</a:t>
            </a:r>
            <a:r>
              <a:rPr lang="en-IN" dirty="0">
                <a:latin typeface="+mj-lt"/>
              </a:rPr>
              <a:t> any specific period?</a:t>
            </a:r>
          </a:p>
        </p:txBody>
      </p:sp>
      <p:sp>
        <p:nvSpPr>
          <p:cNvPr id="4" name="Footer Placeholder 3">
            <a:extLst>
              <a:ext uri="{FF2B5EF4-FFF2-40B4-BE49-F238E27FC236}">
                <a16:creationId xmlns:a16="http://schemas.microsoft.com/office/drawing/2014/main" id="{288A9F7C-374F-4E93-B29C-E053F52EAFD8}"/>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DACF7BC1-8BEF-487C-A740-1E4BD28AD4CA}"/>
              </a:ext>
            </a:extLst>
          </p:cNvPr>
          <p:cNvSpPr>
            <a:spLocks noGrp="1"/>
          </p:cNvSpPr>
          <p:nvPr>
            <p:ph type="sldNum" sz="quarter" idx="12"/>
          </p:nvPr>
        </p:nvSpPr>
        <p:spPr/>
        <p:txBody>
          <a:bodyPr/>
          <a:lstStyle/>
          <a:p>
            <a:fld id="{8E058ACF-CFA9-47B0-A98D-1CDCECF2BF9B}" type="slidenum">
              <a:rPr lang="en-IN" smtClean="0"/>
              <a:t>26</a:t>
            </a:fld>
            <a:endParaRPr lang="en-IN" dirty="0"/>
          </a:p>
        </p:txBody>
      </p:sp>
      <p:cxnSp>
        <p:nvCxnSpPr>
          <p:cNvPr id="9" name="Straight Connector 8">
            <a:extLst>
              <a:ext uri="{FF2B5EF4-FFF2-40B4-BE49-F238E27FC236}">
                <a16:creationId xmlns:a16="http://schemas.microsoft.com/office/drawing/2014/main" id="{69F51827-383E-136E-32F6-0CFF623BD08E}"/>
              </a:ext>
            </a:extLst>
          </p:cNvPr>
          <p:cNvCxnSpPr>
            <a:cxnSpLocks/>
          </p:cNvCxnSpPr>
          <p:nvPr/>
        </p:nvCxnSpPr>
        <p:spPr>
          <a:xfrm>
            <a:off x="647700" y="2362200"/>
            <a:ext cx="81915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07621C-845B-C5FF-7373-78774EAC1B1C}"/>
              </a:ext>
            </a:extLst>
          </p:cNvPr>
          <p:cNvSpPr txBox="1"/>
          <p:nvPr/>
        </p:nvSpPr>
        <p:spPr>
          <a:xfrm>
            <a:off x="457200" y="4133671"/>
            <a:ext cx="1051691" cy="1200329"/>
          </a:xfrm>
          <a:prstGeom prst="rect">
            <a:avLst/>
          </a:prstGeom>
          <a:noFill/>
        </p:spPr>
        <p:txBody>
          <a:bodyPr wrap="square" rtlCol="0">
            <a:spAutoFit/>
          </a:bodyPr>
          <a:lstStyle/>
          <a:p>
            <a:r>
              <a:rPr lang="en-US" dirty="0">
                <a:solidFill>
                  <a:srgbClr val="000000"/>
                </a:solidFill>
                <a:latin typeface="+mj-lt"/>
              </a:rPr>
              <a:t>Person normally residing in India</a:t>
            </a:r>
          </a:p>
        </p:txBody>
      </p:sp>
      <p:cxnSp>
        <p:nvCxnSpPr>
          <p:cNvPr id="13" name="Straight Connector 12">
            <a:extLst>
              <a:ext uri="{FF2B5EF4-FFF2-40B4-BE49-F238E27FC236}">
                <a16:creationId xmlns:a16="http://schemas.microsoft.com/office/drawing/2014/main" id="{6250BE7D-B8AD-1C91-B050-6BB342D9CEB3}"/>
              </a:ext>
            </a:extLst>
          </p:cNvPr>
          <p:cNvCxnSpPr>
            <a:cxnSpLocks/>
          </p:cNvCxnSpPr>
          <p:nvPr/>
        </p:nvCxnSpPr>
        <p:spPr>
          <a:xfrm>
            <a:off x="2590815" y="2209800"/>
            <a:ext cx="0" cy="19238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96C136-D71B-5A40-E40B-E6AF5D1C851B}"/>
              </a:ext>
            </a:extLst>
          </p:cNvPr>
          <p:cNvSpPr txBox="1"/>
          <p:nvPr/>
        </p:nvSpPr>
        <p:spPr>
          <a:xfrm>
            <a:off x="1905013" y="4133671"/>
            <a:ext cx="1752587" cy="1200329"/>
          </a:xfrm>
          <a:prstGeom prst="rect">
            <a:avLst/>
          </a:prstGeom>
          <a:noFill/>
        </p:spPr>
        <p:txBody>
          <a:bodyPr wrap="square" rtlCol="0">
            <a:spAutoFit/>
          </a:bodyPr>
          <a:lstStyle/>
          <a:p>
            <a:r>
              <a:rPr lang="en-US" dirty="0">
                <a:solidFill>
                  <a:srgbClr val="000000"/>
                </a:solidFill>
                <a:latin typeface="+mj-lt"/>
              </a:rPr>
              <a:t>Took up employment in Google Inc. and moved to USA</a:t>
            </a:r>
          </a:p>
        </p:txBody>
      </p:sp>
      <p:sp>
        <p:nvSpPr>
          <p:cNvPr id="16" name="TextBox 15">
            <a:extLst>
              <a:ext uri="{FF2B5EF4-FFF2-40B4-BE49-F238E27FC236}">
                <a16:creationId xmlns:a16="http://schemas.microsoft.com/office/drawing/2014/main" id="{6BD5C1B4-5EF6-898E-F53E-D5D631AC7BFF}"/>
              </a:ext>
            </a:extLst>
          </p:cNvPr>
          <p:cNvSpPr txBox="1"/>
          <p:nvPr/>
        </p:nvSpPr>
        <p:spPr>
          <a:xfrm>
            <a:off x="2004206" y="1777380"/>
            <a:ext cx="1409700" cy="369332"/>
          </a:xfrm>
          <a:prstGeom prst="rect">
            <a:avLst/>
          </a:prstGeom>
          <a:noFill/>
        </p:spPr>
        <p:txBody>
          <a:bodyPr wrap="square" rtlCol="0">
            <a:spAutoFit/>
          </a:bodyPr>
          <a:lstStyle/>
          <a:p>
            <a:r>
              <a:rPr lang="en-US" dirty="0">
                <a:solidFill>
                  <a:srgbClr val="000000"/>
                </a:solidFill>
                <a:latin typeface="+mj-lt"/>
              </a:rPr>
              <a:t>06/02/2003</a:t>
            </a:r>
          </a:p>
        </p:txBody>
      </p:sp>
      <p:cxnSp>
        <p:nvCxnSpPr>
          <p:cNvPr id="17" name="Straight Connector 16">
            <a:extLst>
              <a:ext uri="{FF2B5EF4-FFF2-40B4-BE49-F238E27FC236}">
                <a16:creationId xmlns:a16="http://schemas.microsoft.com/office/drawing/2014/main" id="{747773C8-A2A9-12A0-E0D0-163919229556}"/>
              </a:ext>
            </a:extLst>
          </p:cNvPr>
          <p:cNvCxnSpPr>
            <a:cxnSpLocks/>
          </p:cNvCxnSpPr>
          <p:nvPr/>
        </p:nvCxnSpPr>
        <p:spPr>
          <a:xfrm>
            <a:off x="4853817" y="2185020"/>
            <a:ext cx="0" cy="194865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78C89C-8992-CAA3-21FF-0118D48A9034}"/>
              </a:ext>
            </a:extLst>
          </p:cNvPr>
          <p:cNvSpPr txBox="1"/>
          <p:nvPr/>
        </p:nvSpPr>
        <p:spPr>
          <a:xfrm>
            <a:off x="4191013" y="4108891"/>
            <a:ext cx="1752587" cy="1200329"/>
          </a:xfrm>
          <a:prstGeom prst="rect">
            <a:avLst/>
          </a:prstGeom>
          <a:noFill/>
        </p:spPr>
        <p:txBody>
          <a:bodyPr wrap="square" rtlCol="0">
            <a:spAutoFit/>
          </a:bodyPr>
          <a:lstStyle/>
          <a:p>
            <a:r>
              <a:rPr lang="en-US" dirty="0">
                <a:solidFill>
                  <a:srgbClr val="000000"/>
                </a:solidFill>
                <a:latin typeface="+mj-lt"/>
              </a:rPr>
              <a:t>Returned to India to start his own software business</a:t>
            </a:r>
          </a:p>
        </p:txBody>
      </p:sp>
      <p:sp>
        <p:nvSpPr>
          <p:cNvPr id="19" name="TextBox 18">
            <a:extLst>
              <a:ext uri="{FF2B5EF4-FFF2-40B4-BE49-F238E27FC236}">
                <a16:creationId xmlns:a16="http://schemas.microsoft.com/office/drawing/2014/main" id="{387CE2C5-FC23-DEFB-2168-6AADE175782B}"/>
              </a:ext>
            </a:extLst>
          </p:cNvPr>
          <p:cNvSpPr txBox="1"/>
          <p:nvPr/>
        </p:nvSpPr>
        <p:spPr>
          <a:xfrm>
            <a:off x="4267208" y="1752600"/>
            <a:ext cx="1409700" cy="369332"/>
          </a:xfrm>
          <a:prstGeom prst="rect">
            <a:avLst/>
          </a:prstGeom>
          <a:noFill/>
        </p:spPr>
        <p:txBody>
          <a:bodyPr wrap="square" rtlCol="0">
            <a:spAutoFit/>
          </a:bodyPr>
          <a:lstStyle/>
          <a:p>
            <a:r>
              <a:rPr lang="en-US" dirty="0">
                <a:solidFill>
                  <a:srgbClr val="000000"/>
                </a:solidFill>
                <a:latin typeface="+mj-lt"/>
              </a:rPr>
              <a:t>09/02/2013</a:t>
            </a:r>
          </a:p>
        </p:txBody>
      </p:sp>
      <p:cxnSp>
        <p:nvCxnSpPr>
          <p:cNvPr id="20" name="Straight Connector 19">
            <a:extLst>
              <a:ext uri="{FF2B5EF4-FFF2-40B4-BE49-F238E27FC236}">
                <a16:creationId xmlns:a16="http://schemas.microsoft.com/office/drawing/2014/main" id="{380E7AEB-182E-A899-E12C-0AE16CFB916E}"/>
              </a:ext>
            </a:extLst>
          </p:cNvPr>
          <p:cNvCxnSpPr>
            <a:cxnSpLocks/>
          </p:cNvCxnSpPr>
          <p:nvPr/>
        </p:nvCxnSpPr>
        <p:spPr>
          <a:xfrm>
            <a:off x="6781795" y="2185020"/>
            <a:ext cx="0" cy="192387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1D96A2F-4ABA-B1CF-6B72-C28681371AD6}"/>
              </a:ext>
            </a:extLst>
          </p:cNvPr>
          <p:cNvSpPr txBox="1"/>
          <p:nvPr/>
        </p:nvSpPr>
        <p:spPr>
          <a:xfrm>
            <a:off x="6019800" y="4133671"/>
            <a:ext cx="1920096" cy="1200329"/>
          </a:xfrm>
          <a:prstGeom prst="rect">
            <a:avLst/>
          </a:prstGeom>
          <a:noFill/>
        </p:spPr>
        <p:txBody>
          <a:bodyPr wrap="square" rtlCol="0">
            <a:spAutoFit/>
          </a:bodyPr>
          <a:lstStyle/>
          <a:p>
            <a:r>
              <a:rPr lang="en-US" dirty="0">
                <a:solidFill>
                  <a:srgbClr val="000000"/>
                </a:solidFill>
                <a:latin typeface="+mj-lt"/>
              </a:rPr>
              <a:t>Takes an exit. </a:t>
            </a:r>
          </a:p>
          <a:p>
            <a:r>
              <a:rPr lang="en-US" dirty="0">
                <a:solidFill>
                  <a:srgbClr val="000000"/>
                </a:solidFill>
                <a:latin typeface="+mj-lt"/>
              </a:rPr>
              <a:t>Leaves India to settle abroad with wife &amp; family. </a:t>
            </a:r>
          </a:p>
        </p:txBody>
      </p:sp>
      <p:sp>
        <p:nvSpPr>
          <p:cNvPr id="22" name="TextBox 21">
            <a:extLst>
              <a:ext uri="{FF2B5EF4-FFF2-40B4-BE49-F238E27FC236}">
                <a16:creationId xmlns:a16="http://schemas.microsoft.com/office/drawing/2014/main" id="{FCD27EFF-56E3-FB5F-49A6-D01686B21EF0}"/>
              </a:ext>
            </a:extLst>
          </p:cNvPr>
          <p:cNvSpPr txBox="1"/>
          <p:nvPr/>
        </p:nvSpPr>
        <p:spPr>
          <a:xfrm>
            <a:off x="6195186" y="1752600"/>
            <a:ext cx="1409700" cy="369332"/>
          </a:xfrm>
          <a:prstGeom prst="rect">
            <a:avLst/>
          </a:prstGeom>
          <a:noFill/>
        </p:spPr>
        <p:txBody>
          <a:bodyPr wrap="square" rtlCol="0">
            <a:spAutoFit/>
          </a:bodyPr>
          <a:lstStyle/>
          <a:p>
            <a:r>
              <a:rPr lang="en-US" dirty="0">
                <a:solidFill>
                  <a:srgbClr val="000000"/>
                </a:solidFill>
                <a:latin typeface="+mj-lt"/>
              </a:rPr>
              <a:t>14/08/2024</a:t>
            </a:r>
          </a:p>
        </p:txBody>
      </p:sp>
      <p:sp>
        <p:nvSpPr>
          <p:cNvPr id="23" name="Rectangle 22">
            <a:extLst>
              <a:ext uri="{FF2B5EF4-FFF2-40B4-BE49-F238E27FC236}">
                <a16:creationId xmlns:a16="http://schemas.microsoft.com/office/drawing/2014/main" id="{4ABECA8A-A0B6-D757-4384-800CEECD604F}"/>
              </a:ext>
            </a:extLst>
          </p:cNvPr>
          <p:cNvSpPr/>
          <p:nvPr/>
        </p:nvSpPr>
        <p:spPr>
          <a:xfrm>
            <a:off x="838200" y="2590800"/>
            <a:ext cx="1447799" cy="5205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Resident</a:t>
            </a:r>
          </a:p>
        </p:txBody>
      </p:sp>
      <p:sp>
        <p:nvSpPr>
          <p:cNvPr id="24" name="Rectangle 23">
            <a:extLst>
              <a:ext uri="{FF2B5EF4-FFF2-40B4-BE49-F238E27FC236}">
                <a16:creationId xmlns:a16="http://schemas.microsoft.com/office/drawing/2014/main" id="{C2194115-E5C5-12FF-E3F2-42D6FB8C3FAC}"/>
              </a:ext>
            </a:extLst>
          </p:cNvPr>
          <p:cNvSpPr/>
          <p:nvPr/>
        </p:nvSpPr>
        <p:spPr>
          <a:xfrm>
            <a:off x="2895600" y="2599532"/>
            <a:ext cx="1676393" cy="51178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Non-resident</a:t>
            </a:r>
          </a:p>
        </p:txBody>
      </p:sp>
      <p:sp>
        <p:nvSpPr>
          <p:cNvPr id="7" name="Rectangle 6">
            <a:extLst>
              <a:ext uri="{FF2B5EF4-FFF2-40B4-BE49-F238E27FC236}">
                <a16:creationId xmlns:a16="http://schemas.microsoft.com/office/drawing/2014/main" id="{FC969FAD-A4E0-33D3-6D76-3C93C6DA4961}"/>
              </a:ext>
            </a:extLst>
          </p:cNvPr>
          <p:cNvSpPr/>
          <p:nvPr/>
        </p:nvSpPr>
        <p:spPr>
          <a:xfrm>
            <a:off x="5105401" y="2590800"/>
            <a:ext cx="1447799" cy="5205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Resident</a:t>
            </a:r>
          </a:p>
        </p:txBody>
      </p:sp>
      <p:sp>
        <p:nvSpPr>
          <p:cNvPr id="15" name="Rectangle 14">
            <a:extLst>
              <a:ext uri="{FF2B5EF4-FFF2-40B4-BE49-F238E27FC236}">
                <a16:creationId xmlns:a16="http://schemas.microsoft.com/office/drawing/2014/main" id="{52FF4D13-1043-485E-2B70-3E9310710C53}"/>
              </a:ext>
            </a:extLst>
          </p:cNvPr>
          <p:cNvSpPr/>
          <p:nvPr/>
        </p:nvSpPr>
        <p:spPr>
          <a:xfrm>
            <a:off x="7010400" y="2590799"/>
            <a:ext cx="1559593" cy="52051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Non-resident</a:t>
            </a:r>
          </a:p>
        </p:txBody>
      </p:sp>
      <p:sp>
        <p:nvSpPr>
          <p:cNvPr id="25" name="TextBox 24">
            <a:extLst>
              <a:ext uri="{FF2B5EF4-FFF2-40B4-BE49-F238E27FC236}">
                <a16:creationId xmlns:a16="http://schemas.microsoft.com/office/drawing/2014/main" id="{377A5312-CC24-807B-C129-3381AD0C3B79}"/>
              </a:ext>
            </a:extLst>
          </p:cNvPr>
          <p:cNvSpPr txBox="1"/>
          <p:nvPr/>
        </p:nvSpPr>
        <p:spPr>
          <a:xfrm>
            <a:off x="266700" y="1777380"/>
            <a:ext cx="1409700" cy="369332"/>
          </a:xfrm>
          <a:prstGeom prst="rect">
            <a:avLst/>
          </a:prstGeom>
          <a:noFill/>
        </p:spPr>
        <p:txBody>
          <a:bodyPr wrap="square" rtlCol="0">
            <a:spAutoFit/>
          </a:bodyPr>
          <a:lstStyle/>
          <a:p>
            <a:r>
              <a:rPr lang="en-US" dirty="0">
                <a:solidFill>
                  <a:srgbClr val="000000"/>
                </a:solidFill>
                <a:latin typeface="+mj-lt"/>
              </a:rPr>
              <a:t>Since birth</a:t>
            </a:r>
          </a:p>
        </p:txBody>
      </p:sp>
      <p:cxnSp>
        <p:nvCxnSpPr>
          <p:cNvPr id="26" name="Straight Connector 25">
            <a:extLst>
              <a:ext uri="{FF2B5EF4-FFF2-40B4-BE49-F238E27FC236}">
                <a16:creationId xmlns:a16="http://schemas.microsoft.com/office/drawing/2014/main" id="{2EBEA928-9772-7521-1F80-26759AEAF2A6}"/>
              </a:ext>
            </a:extLst>
          </p:cNvPr>
          <p:cNvCxnSpPr>
            <a:cxnSpLocks/>
          </p:cNvCxnSpPr>
          <p:nvPr/>
        </p:nvCxnSpPr>
        <p:spPr>
          <a:xfrm>
            <a:off x="647700" y="2209800"/>
            <a:ext cx="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8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P spid="21" grpId="0"/>
      <p:bldP spid="22" grpId="0"/>
      <p:bldP spid="23" grpId="0" animBg="1"/>
      <p:bldP spid="24" grpId="0" animBg="1"/>
      <p:bldP spid="7"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FF7C-5D68-4A49-AFB8-BD05AC933314}"/>
              </a:ext>
            </a:extLst>
          </p:cNvPr>
          <p:cNvSpPr>
            <a:spLocks noGrp="1"/>
          </p:cNvSpPr>
          <p:nvPr>
            <p:ph type="title"/>
          </p:nvPr>
        </p:nvSpPr>
        <p:spPr>
          <a:xfrm>
            <a:off x="0" y="-9832"/>
            <a:ext cx="9144000" cy="1143000"/>
          </a:xfrm>
        </p:spPr>
        <p:txBody>
          <a:bodyPr/>
          <a:lstStyle/>
          <a:p>
            <a:r>
              <a:rPr lang="en-IN" dirty="0">
                <a:latin typeface="+mj-lt"/>
              </a:rPr>
              <a:t>Persons coming to India</a:t>
            </a:r>
          </a:p>
        </p:txBody>
      </p:sp>
      <p:sp>
        <p:nvSpPr>
          <p:cNvPr id="3" name="Content Placeholder 2">
            <a:extLst>
              <a:ext uri="{FF2B5EF4-FFF2-40B4-BE49-F238E27FC236}">
                <a16:creationId xmlns:a16="http://schemas.microsoft.com/office/drawing/2014/main" id="{2F64F330-CEB7-4DE0-9B0D-8DBF92D6C9F5}"/>
              </a:ext>
            </a:extLst>
          </p:cNvPr>
          <p:cNvSpPr>
            <a:spLocks noGrp="1"/>
          </p:cNvSpPr>
          <p:nvPr>
            <p:ph idx="1"/>
          </p:nvPr>
        </p:nvSpPr>
        <p:spPr>
          <a:xfrm>
            <a:off x="304800" y="1447800"/>
            <a:ext cx="8382000" cy="4953000"/>
          </a:xfrm>
        </p:spPr>
        <p:txBody>
          <a:bodyPr>
            <a:normAutofit/>
          </a:bodyPr>
          <a:lstStyle/>
          <a:p>
            <a:r>
              <a:rPr lang="en-IN" dirty="0"/>
              <a:t>Involuntary stay during Covid lockdown</a:t>
            </a:r>
          </a:p>
          <a:p>
            <a:r>
              <a:rPr lang="en-IN" dirty="0"/>
              <a:t>Coming to India after resigning from employment abroad</a:t>
            </a:r>
          </a:p>
          <a:p>
            <a:r>
              <a:rPr lang="en-IN" dirty="0"/>
              <a:t>Coming to India on expiry of visa</a:t>
            </a:r>
          </a:p>
          <a:p>
            <a:r>
              <a:rPr lang="en-IN" dirty="0"/>
              <a:t>Coming to India for treatment of serious diseases with uncertain timelines</a:t>
            </a:r>
          </a:p>
          <a:p>
            <a:pPr lvl="3"/>
            <a:endParaRPr lang="en-IN" dirty="0"/>
          </a:p>
          <a:p>
            <a:r>
              <a:rPr lang="en-IN" dirty="0"/>
              <a:t>Many people start residing in India but claim that they have “intention” to stay abroad</a:t>
            </a:r>
          </a:p>
          <a:p>
            <a:r>
              <a:rPr lang="en-IN" dirty="0"/>
              <a:t>Mere “claim” is not sufficient</a:t>
            </a:r>
          </a:p>
          <a:p>
            <a:r>
              <a:rPr lang="en-IN" dirty="0"/>
              <a:t>Substantiate through Facts + Actions + Documentation</a:t>
            </a:r>
          </a:p>
        </p:txBody>
      </p:sp>
      <p:sp>
        <p:nvSpPr>
          <p:cNvPr id="4" name="Footer Placeholder 3">
            <a:extLst>
              <a:ext uri="{FF2B5EF4-FFF2-40B4-BE49-F238E27FC236}">
                <a16:creationId xmlns:a16="http://schemas.microsoft.com/office/drawing/2014/main" id="{288A9F7C-374F-4E93-B29C-E053F52EAFD8}"/>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DACF7BC1-8BEF-487C-A740-1E4BD28AD4CA}"/>
              </a:ext>
            </a:extLst>
          </p:cNvPr>
          <p:cNvSpPr>
            <a:spLocks noGrp="1"/>
          </p:cNvSpPr>
          <p:nvPr>
            <p:ph type="sldNum" sz="quarter" idx="12"/>
          </p:nvPr>
        </p:nvSpPr>
        <p:spPr/>
        <p:txBody>
          <a:bodyPr/>
          <a:lstStyle/>
          <a:p>
            <a:fld id="{8E058ACF-CFA9-47B0-A98D-1CDCECF2BF9B}" type="slidenum">
              <a:rPr lang="en-IN" smtClean="0"/>
              <a:t>27</a:t>
            </a:fld>
            <a:endParaRPr lang="en-IN" dirty="0"/>
          </a:p>
        </p:txBody>
      </p:sp>
    </p:spTree>
    <p:extLst>
      <p:ext uri="{BB962C8B-B14F-4D97-AF65-F5344CB8AC3E}">
        <p14:creationId xmlns:p14="http://schemas.microsoft.com/office/powerpoint/2010/main" val="23063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FF7C-5D68-4A49-AFB8-BD05AC933314}"/>
              </a:ext>
            </a:extLst>
          </p:cNvPr>
          <p:cNvSpPr>
            <a:spLocks noGrp="1"/>
          </p:cNvSpPr>
          <p:nvPr>
            <p:ph type="title"/>
          </p:nvPr>
        </p:nvSpPr>
        <p:spPr>
          <a:xfrm>
            <a:off x="0" y="-9832"/>
            <a:ext cx="9144000" cy="1143000"/>
          </a:xfrm>
        </p:spPr>
        <p:txBody>
          <a:bodyPr/>
          <a:lstStyle/>
          <a:p>
            <a:r>
              <a:rPr lang="en-IN" dirty="0">
                <a:latin typeface="+mj-lt"/>
              </a:rPr>
              <a:t>Change of residential status under FEMA</a:t>
            </a:r>
          </a:p>
        </p:txBody>
      </p:sp>
      <p:sp>
        <p:nvSpPr>
          <p:cNvPr id="3" name="Content Placeholder 2">
            <a:extLst>
              <a:ext uri="{FF2B5EF4-FFF2-40B4-BE49-F238E27FC236}">
                <a16:creationId xmlns:a16="http://schemas.microsoft.com/office/drawing/2014/main" id="{2F64F330-CEB7-4DE0-9B0D-8DBF92D6C9F5}"/>
              </a:ext>
            </a:extLst>
          </p:cNvPr>
          <p:cNvSpPr>
            <a:spLocks noGrp="1"/>
          </p:cNvSpPr>
          <p:nvPr>
            <p:ph idx="1"/>
          </p:nvPr>
        </p:nvSpPr>
        <p:spPr>
          <a:xfrm>
            <a:off x="304800" y="1447800"/>
            <a:ext cx="8382000" cy="4953000"/>
          </a:xfrm>
        </p:spPr>
        <p:txBody>
          <a:bodyPr>
            <a:normAutofit/>
          </a:bodyPr>
          <a:lstStyle/>
          <a:p>
            <a:r>
              <a:rPr lang="en-IN" dirty="0"/>
              <a:t>Better to have full clarity</a:t>
            </a:r>
          </a:p>
          <a:p>
            <a:r>
              <a:rPr lang="en-IN" dirty="0"/>
              <a:t>Have a clean break while shifting</a:t>
            </a:r>
          </a:p>
          <a:p>
            <a:pPr lvl="2"/>
            <a:endParaRPr lang="en-IN" dirty="0"/>
          </a:p>
          <a:p>
            <a:r>
              <a:rPr lang="en-IN" dirty="0"/>
              <a:t>Exposure of executing transactions in violation of FEMA</a:t>
            </a:r>
          </a:p>
          <a:p>
            <a:r>
              <a:rPr lang="en-IN" dirty="0"/>
              <a:t>Harsh consequences</a:t>
            </a:r>
          </a:p>
          <a:p>
            <a:r>
              <a:rPr lang="en-IN" dirty="0"/>
              <a:t>Exposure of actions by regulatory authorities</a:t>
            </a:r>
          </a:p>
          <a:p>
            <a:pPr lvl="2"/>
            <a:endParaRPr lang="en-IN" dirty="0"/>
          </a:p>
          <a:p>
            <a:r>
              <a:rPr lang="en-IN" dirty="0"/>
              <a:t>No easy remedies of FEMA contravention</a:t>
            </a:r>
          </a:p>
          <a:p>
            <a:r>
              <a:rPr lang="en-IN" dirty="0"/>
              <a:t>Regularisation is time-consuming, difficult and complex </a:t>
            </a:r>
          </a:p>
          <a:p>
            <a:pPr lvl="1"/>
            <a:r>
              <a:rPr lang="en-IN" dirty="0"/>
              <a:t>Sometimes impractical and not feasible</a:t>
            </a:r>
          </a:p>
        </p:txBody>
      </p:sp>
      <p:sp>
        <p:nvSpPr>
          <p:cNvPr id="4" name="Footer Placeholder 3">
            <a:extLst>
              <a:ext uri="{FF2B5EF4-FFF2-40B4-BE49-F238E27FC236}">
                <a16:creationId xmlns:a16="http://schemas.microsoft.com/office/drawing/2014/main" id="{288A9F7C-374F-4E93-B29C-E053F52EAFD8}"/>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DACF7BC1-8BEF-487C-A740-1E4BD28AD4CA}"/>
              </a:ext>
            </a:extLst>
          </p:cNvPr>
          <p:cNvSpPr>
            <a:spLocks noGrp="1"/>
          </p:cNvSpPr>
          <p:nvPr>
            <p:ph type="sldNum" sz="quarter" idx="12"/>
          </p:nvPr>
        </p:nvSpPr>
        <p:spPr/>
        <p:txBody>
          <a:bodyPr/>
          <a:lstStyle/>
          <a:p>
            <a:fld id="{8E058ACF-CFA9-47B0-A98D-1CDCECF2BF9B}" type="slidenum">
              <a:rPr lang="en-IN" smtClean="0"/>
              <a:t>28</a:t>
            </a:fld>
            <a:endParaRPr lang="en-IN" dirty="0"/>
          </a:p>
        </p:txBody>
      </p:sp>
    </p:spTree>
    <p:extLst>
      <p:ext uri="{BB962C8B-B14F-4D97-AF65-F5344CB8AC3E}">
        <p14:creationId xmlns:p14="http://schemas.microsoft.com/office/powerpoint/2010/main" val="66027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D035-767B-19DB-25AE-7258799432E9}"/>
              </a:ext>
            </a:extLst>
          </p:cNvPr>
          <p:cNvSpPr>
            <a:spLocks noGrp="1"/>
          </p:cNvSpPr>
          <p:nvPr>
            <p:ph type="ctrTitle"/>
          </p:nvPr>
        </p:nvSpPr>
        <p:spPr/>
        <p:txBody>
          <a:bodyPr>
            <a:normAutofit/>
          </a:bodyPr>
          <a:lstStyle/>
          <a:p>
            <a:r>
              <a:rPr lang="en-US" sz="3600" dirty="0"/>
              <a:t>Background</a:t>
            </a:r>
            <a:endParaRPr lang="en-IN" sz="3600" dirty="0"/>
          </a:p>
        </p:txBody>
      </p:sp>
    </p:spTree>
    <p:extLst>
      <p:ext uri="{BB962C8B-B14F-4D97-AF65-F5344CB8AC3E}">
        <p14:creationId xmlns:p14="http://schemas.microsoft.com/office/powerpoint/2010/main" val="2331424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8D035-767B-19DB-25AE-7258799432E9}"/>
              </a:ext>
            </a:extLst>
          </p:cNvPr>
          <p:cNvSpPr>
            <a:spLocks noGrp="1"/>
          </p:cNvSpPr>
          <p:nvPr>
            <p:ph type="ctrTitle"/>
          </p:nvPr>
        </p:nvSpPr>
        <p:spPr>
          <a:xfrm>
            <a:off x="685800" y="2130425"/>
            <a:ext cx="7198568" cy="2234679"/>
          </a:xfrm>
        </p:spPr>
        <p:txBody>
          <a:bodyPr>
            <a:noAutofit/>
          </a:bodyPr>
          <a:lstStyle/>
          <a:p>
            <a:r>
              <a:rPr lang="en-US" sz="3600" dirty="0"/>
              <a:t>Common FEMA &amp; Tax issues for NRIs – Case studies </a:t>
            </a:r>
            <a:endParaRPr lang="en-IN" sz="3600" dirty="0"/>
          </a:p>
        </p:txBody>
      </p:sp>
    </p:spTree>
    <p:extLst>
      <p:ext uri="{BB962C8B-B14F-4D97-AF65-F5344CB8AC3E}">
        <p14:creationId xmlns:p14="http://schemas.microsoft.com/office/powerpoint/2010/main" val="1874989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8BDD-CF95-4FA2-8037-E912B76343F6}"/>
              </a:ext>
            </a:extLst>
          </p:cNvPr>
          <p:cNvSpPr>
            <a:spLocks noGrp="1"/>
          </p:cNvSpPr>
          <p:nvPr>
            <p:ph type="title"/>
          </p:nvPr>
        </p:nvSpPr>
        <p:spPr>
          <a:xfrm>
            <a:off x="0" y="-29183"/>
            <a:ext cx="9144000" cy="1143000"/>
          </a:xfrm>
        </p:spPr>
        <p:txBody>
          <a:bodyPr/>
          <a:lstStyle/>
          <a:p>
            <a:r>
              <a:rPr lang="en-US" dirty="0"/>
              <a:t> Case Study 1 - When does a person turn Non-resident?</a:t>
            </a:r>
          </a:p>
        </p:txBody>
      </p:sp>
      <p:pic>
        <p:nvPicPr>
          <p:cNvPr id="10" name="Content Placeholder 9" descr="Man">
            <a:extLst>
              <a:ext uri="{FF2B5EF4-FFF2-40B4-BE49-F238E27FC236}">
                <a16:creationId xmlns:a16="http://schemas.microsoft.com/office/drawing/2014/main" id="{8E6E62D0-610C-4300-BF67-25F0A4EE3CC2}"/>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200" y="1476036"/>
            <a:ext cx="914400" cy="914400"/>
          </a:xfrm>
        </p:spPr>
      </p:pic>
      <p:sp>
        <p:nvSpPr>
          <p:cNvPr id="3" name="Footer Placeholder 2">
            <a:extLst>
              <a:ext uri="{FF2B5EF4-FFF2-40B4-BE49-F238E27FC236}">
                <a16:creationId xmlns:a16="http://schemas.microsoft.com/office/drawing/2014/main" id="{C8DD0EB1-23DE-4C31-8E4F-9CE31E8D0699}"/>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38F18C87-EC6E-4252-9DF4-9B7BD90E5148}"/>
              </a:ext>
            </a:extLst>
          </p:cNvPr>
          <p:cNvSpPr>
            <a:spLocks noGrp="1"/>
          </p:cNvSpPr>
          <p:nvPr>
            <p:ph type="sldNum" sz="quarter" idx="12"/>
          </p:nvPr>
        </p:nvSpPr>
        <p:spPr/>
        <p:txBody>
          <a:bodyPr/>
          <a:lstStyle/>
          <a:p>
            <a:r>
              <a:rPr lang="en-US" altLang="en-US" dirty="0"/>
              <a:t>Slide No. </a:t>
            </a:r>
            <a:fld id="{2875C073-7D75-42A2-B2A0-F962751E7348}" type="slidenum">
              <a:rPr lang="en-US" altLang="en-US" smtClean="0"/>
              <a:pPr/>
              <a:t>30</a:t>
            </a:fld>
            <a:endParaRPr lang="en-US" altLang="en-US" dirty="0"/>
          </a:p>
        </p:txBody>
      </p:sp>
      <p:cxnSp>
        <p:nvCxnSpPr>
          <p:cNvPr id="6" name="Straight Connector 5">
            <a:extLst>
              <a:ext uri="{FF2B5EF4-FFF2-40B4-BE49-F238E27FC236}">
                <a16:creationId xmlns:a16="http://schemas.microsoft.com/office/drawing/2014/main" id="{A41D380B-BE3F-4E64-AFF1-6FDE6ACD9EEF}"/>
              </a:ext>
            </a:extLst>
          </p:cNvPr>
          <p:cNvCxnSpPr>
            <a:cxnSpLocks/>
          </p:cNvCxnSpPr>
          <p:nvPr/>
        </p:nvCxnSpPr>
        <p:spPr>
          <a:xfrm>
            <a:off x="5220072" y="3717032"/>
            <a:ext cx="324036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A6190C-CD6B-4366-B6EF-937DE0429848}"/>
              </a:ext>
            </a:extLst>
          </p:cNvPr>
          <p:cNvSpPr txBox="1"/>
          <p:nvPr/>
        </p:nvSpPr>
        <p:spPr>
          <a:xfrm>
            <a:off x="7751336" y="3347700"/>
            <a:ext cx="721672" cy="369332"/>
          </a:xfrm>
          <a:prstGeom prst="rect">
            <a:avLst/>
          </a:prstGeom>
          <a:noFill/>
        </p:spPr>
        <p:txBody>
          <a:bodyPr wrap="none" rtlCol="0">
            <a:spAutoFit/>
          </a:bodyPr>
          <a:lstStyle/>
          <a:p>
            <a:r>
              <a:rPr lang="en-US" dirty="0"/>
              <a:t>India</a:t>
            </a:r>
          </a:p>
        </p:txBody>
      </p:sp>
      <p:sp>
        <p:nvSpPr>
          <p:cNvPr id="8" name="TextBox 7">
            <a:extLst>
              <a:ext uri="{FF2B5EF4-FFF2-40B4-BE49-F238E27FC236}">
                <a16:creationId xmlns:a16="http://schemas.microsoft.com/office/drawing/2014/main" id="{D5FDFA29-C48C-42D0-9D8B-553088E6202A}"/>
              </a:ext>
            </a:extLst>
          </p:cNvPr>
          <p:cNvSpPr txBox="1"/>
          <p:nvPr/>
        </p:nvSpPr>
        <p:spPr>
          <a:xfrm>
            <a:off x="6932854" y="3669255"/>
            <a:ext cx="1592103" cy="369332"/>
          </a:xfrm>
          <a:prstGeom prst="rect">
            <a:avLst/>
          </a:prstGeom>
          <a:noFill/>
        </p:spPr>
        <p:txBody>
          <a:bodyPr wrap="none" rtlCol="0">
            <a:spAutoFit/>
          </a:bodyPr>
          <a:lstStyle/>
          <a:p>
            <a:r>
              <a:rPr lang="en-US" dirty="0"/>
              <a:t>Outside India</a:t>
            </a:r>
          </a:p>
        </p:txBody>
      </p:sp>
      <p:pic>
        <p:nvPicPr>
          <p:cNvPr id="13" name="Graphic 12" descr="Building">
            <a:extLst>
              <a:ext uri="{FF2B5EF4-FFF2-40B4-BE49-F238E27FC236}">
                <a16:creationId xmlns:a16="http://schemas.microsoft.com/office/drawing/2014/main" id="{6655C58C-6EDC-40E9-ABC2-B65FCA525E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2200" y="4725144"/>
            <a:ext cx="914400" cy="914400"/>
          </a:xfrm>
          <a:prstGeom prst="rect">
            <a:avLst/>
          </a:prstGeom>
        </p:spPr>
      </p:pic>
      <p:cxnSp>
        <p:nvCxnSpPr>
          <p:cNvPr id="26" name="Straight Arrow Connector 25">
            <a:extLst>
              <a:ext uri="{FF2B5EF4-FFF2-40B4-BE49-F238E27FC236}">
                <a16:creationId xmlns:a16="http://schemas.microsoft.com/office/drawing/2014/main" id="{3947BC0E-0B19-4B78-99D5-A42F8E991D04}"/>
              </a:ext>
            </a:extLst>
          </p:cNvPr>
          <p:cNvCxnSpPr>
            <a:stCxn id="10" idx="2"/>
            <a:endCxn id="13" idx="0"/>
          </p:cNvCxnSpPr>
          <p:nvPr/>
        </p:nvCxnSpPr>
        <p:spPr>
          <a:xfrm>
            <a:off x="6829400" y="2390436"/>
            <a:ext cx="0" cy="233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E76485EF-BD5C-4945-9471-2B259A067CA5}"/>
              </a:ext>
            </a:extLst>
          </p:cNvPr>
          <p:cNvSpPr txBox="1">
            <a:spLocks/>
          </p:cNvSpPr>
          <p:nvPr/>
        </p:nvSpPr>
        <p:spPr>
          <a:xfrm>
            <a:off x="395535" y="1412776"/>
            <a:ext cx="4772587" cy="4680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Mr. X stays in India since birth. </a:t>
            </a:r>
          </a:p>
          <a:p>
            <a:endParaRPr lang="en-IN" dirty="0"/>
          </a:p>
          <a:p>
            <a:r>
              <a:rPr lang="en-IN" dirty="0"/>
              <a:t>Mr. X wants to settle abroad. </a:t>
            </a:r>
          </a:p>
          <a:p>
            <a:endParaRPr lang="en-IN" dirty="0"/>
          </a:p>
          <a:p>
            <a:r>
              <a:rPr lang="en-IN" dirty="0"/>
              <a:t>He will leave India on 1</a:t>
            </a:r>
            <a:r>
              <a:rPr lang="en-IN" baseline="30000" dirty="0"/>
              <a:t>st</a:t>
            </a:r>
            <a:r>
              <a:rPr lang="en-IN" dirty="0"/>
              <a:t> January 2025 &amp; settle in USA. </a:t>
            </a:r>
          </a:p>
          <a:p>
            <a:endParaRPr lang="en-IN" dirty="0"/>
          </a:p>
          <a:p>
            <a:r>
              <a:rPr lang="en-IN" dirty="0"/>
              <a:t>Mr. X wants to know the implications under ITA &amp; FEMA</a:t>
            </a:r>
          </a:p>
          <a:p>
            <a:endParaRPr lang="en-IN" dirty="0"/>
          </a:p>
          <a:p>
            <a:pPr marL="0" indent="0">
              <a:buFont typeface="Webdings" panose="05030102010509060703" pitchFamily="18" charset="2"/>
              <a:buNone/>
            </a:pPr>
            <a:endParaRPr lang="en-IN" dirty="0"/>
          </a:p>
          <a:p>
            <a:pPr lvl="1"/>
            <a:endParaRPr lang="en-IN" dirty="0"/>
          </a:p>
          <a:p>
            <a:endParaRPr lang="en-IN" dirty="0"/>
          </a:p>
        </p:txBody>
      </p:sp>
    </p:spTree>
    <p:extLst>
      <p:ext uri="{BB962C8B-B14F-4D97-AF65-F5344CB8AC3E}">
        <p14:creationId xmlns:p14="http://schemas.microsoft.com/office/powerpoint/2010/main" val="418710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8BDD-CF95-4FA2-8037-E912B76343F6}"/>
              </a:ext>
            </a:extLst>
          </p:cNvPr>
          <p:cNvSpPr>
            <a:spLocks noGrp="1"/>
          </p:cNvSpPr>
          <p:nvPr>
            <p:ph type="title"/>
          </p:nvPr>
        </p:nvSpPr>
        <p:spPr/>
        <p:txBody>
          <a:bodyPr/>
          <a:lstStyle/>
          <a:p>
            <a:r>
              <a:rPr lang="en-US" dirty="0"/>
              <a:t> Analysis of Case Study 1: ITA aspects during migration</a:t>
            </a:r>
          </a:p>
        </p:txBody>
      </p:sp>
      <p:sp>
        <p:nvSpPr>
          <p:cNvPr id="3" name="Content Placeholder 2">
            <a:extLst>
              <a:ext uri="{FF2B5EF4-FFF2-40B4-BE49-F238E27FC236}">
                <a16:creationId xmlns:a16="http://schemas.microsoft.com/office/drawing/2014/main" id="{BD0BE3BD-A456-436A-869E-592B67E93B5A}"/>
              </a:ext>
            </a:extLst>
          </p:cNvPr>
          <p:cNvSpPr>
            <a:spLocks noGrp="1"/>
          </p:cNvSpPr>
          <p:nvPr>
            <p:ph idx="1"/>
          </p:nvPr>
        </p:nvSpPr>
        <p:spPr>
          <a:xfrm>
            <a:off x="323528" y="1412776"/>
            <a:ext cx="8291264" cy="4968552"/>
          </a:xfrm>
        </p:spPr>
        <p:txBody>
          <a:bodyPr>
            <a:normAutofit fontScale="85000" lnSpcReduction="10000"/>
          </a:bodyPr>
          <a:lstStyle/>
          <a:p>
            <a:r>
              <a:rPr lang="en-US" b="1" dirty="0"/>
              <a:t>Resident u/s. 6(1)(a) for FY 2024-25:</a:t>
            </a:r>
          </a:p>
          <a:p>
            <a:pPr lvl="1"/>
            <a:r>
              <a:rPr lang="en-US" dirty="0"/>
              <a:t>Stayed in India for &gt; 181 days </a:t>
            </a:r>
          </a:p>
          <a:p>
            <a:pPr lvl="3"/>
            <a:endParaRPr lang="en-US" dirty="0"/>
          </a:p>
          <a:p>
            <a:r>
              <a:rPr lang="en-US" dirty="0"/>
              <a:t>What if Mr. X </a:t>
            </a:r>
            <a:r>
              <a:rPr lang="en-US" b="1" dirty="0"/>
              <a:t>left for </a:t>
            </a:r>
            <a:r>
              <a:rPr lang="en-US" dirty="0"/>
              <a:t>the purpose of </a:t>
            </a:r>
            <a:r>
              <a:rPr lang="en-US" b="1" dirty="0"/>
              <a:t>employment abroad</a:t>
            </a:r>
            <a:r>
              <a:rPr lang="en-US" dirty="0"/>
              <a:t>?</a:t>
            </a:r>
          </a:p>
          <a:p>
            <a:pPr lvl="1"/>
            <a:r>
              <a:rPr lang="en-US" dirty="0"/>
              <a:t>Still covered u/s. 6(1)(a)</a:t>
            </a:r>
          </a:p>
          <a:p>
            <a:pPr lvl="3"/>
            <a:endParaRPr lang="en-US" b="1" dirty="0"/>
          </a:p>
          <a:p>
            <a:r>
              <a:rPr lang="en-US" dirty="0"/>
              <a:t>Mr. X will be </a:t>
            </a:r>
            <a:r>
              <a:rPr lang="en-US" b="1" dirty="0"/>
              <a:t>ROR</a:t>
            </a:r>
            <a:r>
              <a:rPr lang="en-US" dirty="0"/>
              <a:t> for FY 2024-25:</a:t>
            </a:r>
          </a:p>
          <a:p>
            <a:r>
              <a:rPr lang="en-US" dirty="0"/>
              <a:t>Foreign incomes taxable</a:t>
            </a:r>
          </a:p>
          <a:p>
            <a:r>
              <a:rPr lang="en-US" dirty="0"/>
              <a:t>Foreign assets to be disclosed</a:t>
            </a:r>
          </a:p>
          <a:p>
            <a:endParaRPr lang="en-US" dirty="0"/>
          </a:p>
          <a:p>
            <a:r>
              <a:rPr lang="en-US" dirty="0"/>
              <a:t>This is missed by many</a:t>
            </a:r>
          </a:p>
          <a:p>
            <a:r>
              <a:rPr lang="en-US" dirty="0"/>
              <a:t>Indians going abroad for education, settling, etc. after 29</a:t>
            </a:r>
            <a:r>
              <a:rPr lang="en-US" baseline="30000" dirty="0"/>
              <a:t>th</a:t>
            </a:r>
            <a:r>
              <a:rPr lang="en-US" dirty="0"/>
              <a:t> May of FY</a:t>
            </a:r>
          </a:p>
          <a:p>
            <a:pPr lvl="1"/>
            <a:r>
              <a:rPr lang="en-US" dirty="0"/>
              <a:t>Generally, meet the 60 + 365 days test and become ROR</a:t>
            </a:r>
          </a:p>
          <a:p>
            <a:r>
              <a:rPr lang="en-US" dirty="0"/>
              <a:t>Indians going abroad for employment after 30</a:t>
            </a:r>
            <a:r>
              <a:rPr lang="en-US" baseline="30000" dirty="0"/>
              <a:t>th</a:t>
            </a:r>
            <a:r>
              <a:rPr lang="en-US" dirty="0"/>
              <a:t> September of FY</a:t>
            </a:r>
          </a:p>
          <a:p>
            <a:pPr lvl="1"/>
            <a:r>
              <a:rPr lang="en-US" dirty="0"/>
              <a:t>Generally, become ROR</a:t>
            </a:r>
          </a:p>
          <a:p>
            <a:pPr lvl="1"/>
            <a:endParaRPr lang="en-US" dirty="0"/>
          </a:p>
        </p:txBody>
      </p:sp>
      <p:sp>
        <p:nvSpPr>
          <p:cNvPr id="5" name="Footer Placeholder 4">
            <a:extLst>
              <a:ext uri="{FF2B5EF4-FFF2-40B4-BE49-F238E27FC236}">
                <a16:creationId xmlns:a16="http://schemas.microsoft.com/office/drawing/2014/main" id="{35A7544E-9FCF-4733-87DC-F7FB6F85A59B}"/>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44E2B9BB-D8EF-4944-903B-72009009E8CC}"/>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31</a:t>
            </a:fld>
            <a:endParaRPr lang="en-US" altLang="en-US"/>
          </a:p>
        </p:txBody>
      </p:sp>
    </p:spTree>
    <p:extLst>
      <p:ext uri="{BB962C8B-B14F-4D97-AF65-F5344CB8AC3E}">
        <p14:creationId xmlns:p14="http://schemas.microsoft.com/office/powerpoint/2010/main" val="12187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8303-0C15-9708-9628-652772DCE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6B633-009D-35FC-3500-C62C1298AAA4}"/>
              </a:ext>
            </a:extLst>
          </p:cNvPr>
          <p:cNvSpPr>
            <a:spLocks noGrp="1"/>
          </p:cNvSpPr>
          <p:nvPr>
            <p:ph type="title"/>
          </p:nvPr>
        </p:nvSpPr>
        <p:spPr/>
        <p:txBody>
          <a:bodyPr/>
          <a:lstStyle/>
          <a:p>
            <a:r>
              <a:rPr lang="en-US" dirty="0"/>
              <a:t> Analysis of Case Study 1: ITA aspects after turning NR</a:t>
            </a:r>
          </a:p>
        </p:txBody>
      </p:sp>
      <p:sp>
        <p:nvSpPr>
          <p:cNvPr id="3" name="Content Placeholder 2">
            <a:extLst>
              <a:ext uri="{FF2B5EF4-FFF2-40B4-BE49-F238E27FC236}">
                <a16:creationId xmlns:a16="http://schemas.microsoft.com/office/drawing/2014/main" id="{7C0ACD92-FA6A-BCB0-795A-A1C44B917ABB}"/>
              </a:ext>
            </a:extLst>
          </p:cNvPr>
          <p:cNvSpPr>
            <a:spLocks noGrp="1"/>
          </p:cNvSpPr>
          <p:nvPr>
            <p:ph idx="1"/>
          </p:nvPr>
        </p:nvSpPr>
        <p:spPr>
          <a:xfrm>
            <a:off x="323528" y="1340768"/>
            <a:ext cx="8424936" cy="5112568"/>
          </a:xfrm>
        </p:spPr>
        <p:txBody>
          <a:bodyPr>
            <a:normAutofit fontScale="92500" lnSpcReduction="20000"/>
          </a:bodyPr>
          <a:lstStyle/>
          <a:p>
            <a:r>
              <a:rPr lang="en-US" dirty="0"/>
              <a:t>IC/ PIO coming on </a:t>
            </a:r>
            <a:r>
              <a:rPr lang="en-US" b="1" u="sng" dirty="0"/>
              <a:t>visit</a:t>
            </a:r>
            <a:r>
              <a:rPr lang="en-US" b="1" dirty="0"/>
              <a:t> </a:t>
            </a:r>
            <a:r>
              <a:rPr lang="en-US" dirty="0"/>
              <a:t>to India &amp; </a:t>
            </a:r>
            <a:r>
              <a:rPr lang="en-US" b="1" u="sng" dirty="0"/>
              <a:t>retaining NR status</a:t>
            </a:r>
            <a:r>
              <a:rPr lang="en-US" dirty="0"/>
              <a:t>:</a:t>
            </a:r>
          </a:p>
          <a:p>
            <a:pPr lvl="1"/>
            <a:r>
              <a:rPr lang="en-US" b="1" dirty="0"/>
              <a:t>If TI from Indian sources &gt; 15 Lakhs:</a:t>
            </a:r>
            <a:r>
              <a:rPr lang="en-US" dirty="0"/>
              <a:t> Till 120 + 365 days test is met</a:t>
            </a:r>
          </a:p>
          <a:p>
            <a:pPr lvl="1"/>
            <a:r>
              <a:rPr lang="en-US" b="1" dirty="0"/>
              <a:t>Otherwise:</a:t>
            </a:r>
            <a:r>
              <a:rPr lang="en-US" dirty="0"/>
              <a:t> Upto 181 days in the FY</a:t>
            </a:r>
          </a:p>
          <a:p>
            <a:pPr lvl="2"/>
            <a:endParaRPr lang="en-US" dirty="0"/>
          </a:p>
          <a:p>
            <a:r>
              <a:rPr lang="en-US" dirty="0"/>
              <a:t>Visit is not defined</a:t>
            </a:r>
          </a:p>
          <a:p>
            <a:pPr lvl="1"/>
            <a:r>
              <a:rPr lang="en-US" dirty="0"/>
              <a:t>Person coming to India after resigning from job – May not qualify</a:t>
            </a:r>
          </a:p>
          <a:p>
            <a:pPr lvl="2"/>
            <a:r>
              <a:rPr lang="en-US" dirty="0" err="1"/>
              <a:t>Smita</a:t>
            </a:r>
            <a:r>
              <a:rPr lang="en-US" dirty="0"/>
              <a:t> Anand 42 taxmann.com 336 (AAR)</a:t>
            </a:r>
          </a:p>
          <a:p>
            <a:pPr lvl="3"/>
            <a:endParaRPr lang="en-US" b="1" dirty="0"/>
          </a:p>
          <a:p>
            <a:pPr marL="0" indent="0">
              <a:buNone/>
            </a:pPr>
            <a:r>
              <a:rPr lang="en-US" b="1" dirty="0"/>
              <a:t>     As NRs:</a:t>
            </a:r>
          </a:p>
          <a:p>
            <a:r>
              <a:rPr lang="en-US" b="1" dirty="0"/>
              <a:t>Scope of Income:</a:t>
            </a:r>
            <a:r>
              <a:rPr lang="en-US" dirty="0"/>
              <a:t> Only </a:t>
            </a:r>
            <a:r>
              <a:rPr lang="en-US" u="sng" dirty="0"/>
              <a:t>Indian-sourced incomes</a:t>
            </a:r>
            <a:r>
              <a:rPr lang="en-US" dirty="0"/>
              <a:t> are </a:t>
            </a:r>
            <a:r>
              <a:rPr lang="en-US" u="sng" dirty="0"/>
              <a:t>taxable</a:t>
            </a:r>
            <a:r>
              <a:rPr lang="en-US" dirty="0"/>
              <a:t> </a:t>
            </a:r>
          </a:p>
          <a:p>
            <a:r>
              <a:rPr lang="en-US" b="1" dirty="0"/>
              <a:t>Foreign assets &amp; incomes:</a:t>
            </a:r>
            <a:r>
              <a:rPr lang="en-US" dirty="0"/>
              <a:t> </a:t>
            </a:r>
            <a:r>
              <a:rPr lang="en-US" u="sng" dirty="0"/>
              <a:t>Need not be disclosed</a:t>
            </a:r>
          </a:p>
          <a:p>
            <a:pPr lvl="2"/>
            <a:endParaRPr lang="en-US" dirty="0"/>
          </a:p>
          <a:p>
            <a:r>
              <a:rPr lang="en-US" dirty="0"/>
              <a:t>Indian-sourced incomes also include the following:</a:t>
            </a:r>
          </a:p>
          <a:p>
            <a:pPr lvl="1"/>
            <a:r>
              <a:rPr lang="en-US" dirty="0"/>
              <a:t>Salary for employment exercised from India (whether employer or receipt of salary is in India or abroad) [Section 9(1)(ii)]</a:t>
            </a:r>
          </a:p>
          <a:p>
            <a:pPr lvl="1"/>
            <a:r>
              <a:rPr lang="en-US" dirty="0"/>
              <a:t>Gift from a non-relative [Section 56(2)(x) &amp; 9(1)(viii)]</a:t>
            </a:r>
          </a:p>
        </p:txBody>
      </p:sp>
      <p:sp>
        <p:nvSpPr>
          <p:cNvPr id="5" name="Footer Placeholder 4">
            <a:extLst>
              <a:ext uri="{FF2B5EF4-FFF2-40B4-BE49-F238E27FC236}">
                <a16:creationId xmlns:a16="http://schemas.microsoft.com/office/drawing/2014/main" id="{C945EB3B-340B-5100-340F-AD31797CE0FF}"/>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A770E532-0DC9-8657-34FB-2C7AEC416B22}"/>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32</a:t>
            </a:fld>
            <a:endParaRPr lang="en-US" altLang="en-US"/>
          </a:p>
        </p:txBody>
      </p:sp>
    </p:spTree>
    <p:extLst>
      <p:ext uri="{BB962C8B-B14F-4D97-AF65-F5344CB8AC3E}">
        <p14:creationId xmlns:p14="http://schemas.microsoft.com/office/powerpoint/2010/main" val="14417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fade">
                                      <p:cBhvr>
                                        <p:cTn id="18" dur="500"/>
                                        <p:tgtEl>
                                          <p:spTgt spid="3">
                                            <p:txEl>
                                              <p:pRg st="12" end="1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fade">
                                      <p:cBhvr>
                                        <p:cTn id="21" dur="500"/>
                                        <p:tgtEl>
                                          <p:spTgt spid="3">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4" end="14"/>
                                            </p:txEl>
                                          </p:spTgt>
                                        </p:tgtEl>
                                        <p:attrNameLst>
                                          <p:attrName>style.visibility</p:attrName>
                                        </p:attrNameLst>
                                      </p:cBhvr>
                                      <p:to>
                                        <p:strVal val="visible"/>
                                      </p:to>
                                    </p:set>
                                    <p:animEffect transition="in" filter="fade">
                                      <p:cBhvr>
                                        <p:cTn id="2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8BDD-CF95-4FA2-8037-E912B76343F6}"/>
              </a:ext>
            </a:extLst>
          </p:cNvPr>
          <p:cNvSpPr>
            <a:spLocks noGrp="1"/>
          </p:cNvSpPr>
          <p:nvPr>
            <p:ph type="title"/>
          </p:nvPr>
        </p:nvSpPr>
        <p:spPr>
          <a:xfrm>
            <a:off x="0" y="-66761"/>
            <a:ext cx="9144000" cy="1143000"/>
          </a:xfrm>
        </p:spPr>
        <p:txBody>
          <a:bodyPr/>
          <a:lstStyle/>
          <a:p>
            <a:r>
              <a:rPr lang="en-US" dirty="0"/>
              <a:t>Analysis of Case Study 1: FEMA residential status</a:t>
            </a:r>
          </a:p>
        </p:txBody>
      </p:sp>
      <p:sp>
        <p:nvSpPr>
          <p:cNvPr id="3" name="Content Placeholder 2">
            <a:extLst>
              <a:ext uri="{FF2B5EF4-FFF2-40B4-BE49-F238E27FC236}">
                <a16:creationId xmlns:a16="http://schemas.microsoft.com/office/drawing/2014/main" id="{BD0BE3BD-A456-436A-869E-592B67E93B5A}"/>
              </a:ext>
            </a:extLst>
          </p:cNvPr>
          <p:cNvSpPr>
            <a:spLocks noGrp="1"/>
          </p:cNvSpPr>
          <p:nvPr>
            <p:ph idx="1"/>
          </p:nvPr>
        </p:nvSpPr>
        <p:spPr>
          <a:xfrm>
            <a:off x="457200" y="1268760"/>
            <a:ext cx="8363272" cy="5256584"/>
          </a:xfrm>
        </p:spPr>
        <p:txBody>
          <a:bodyPr>
            <a:normAutofit fontScale="92500" lnSpcReduction="20000"/>
          </a:bodyPr>
          <a:lstStyle/>
          <a:p>
            <a:r>
              <a:rPr lang="en-US" dirty="0"/>
              <a:t>Mr. X has left India to settle abroad</a:t>
            </a:r>
          </a:p>
          <a:p>
            <a:r>
              <a:rPr lang="en-US" b="1" dirty="0"/>
              <a:t>NRI from </a:t>
            </a:r>
            <a:r>
              <a:rPr lang="en-US" dirty="0"/>
              <a:t>the date of leaving India: </a:t>
            </a:r>
            <a:r>
              <a:rPr lang="en-US" b="1" dirty="0"/>
              <a:t>1</a:t>
            </a:r>
            <a:r>
              <a:rPr lang="en-US" b="1" baseline="30000" dirty="0"/>
              <a:t>st</a:t>
            </a:r>
            <a:r>
              <a:rPr lang="en-US" b="1" dirty="0"/>
              <a:t> January 2025</a:t>
            </a:r>
          </a:p>
          <a:p>
            <a:endParaRPr lang="en-IN" dirty="0"/>
          </a:p>
          <a:p>
            <a:r>
              <a:rPr lang="en-IN" dirty="0"/>
              <a:t>Is mere “claim” sufficient?</a:t>
            </a:r>
          </a:p>
          <a:p>
            <a:r>
              <a:rPr lang="en-US" dirty="0"/>
              <a:t>What are the circumstances indicating his intention to stay outside India for an uncertain period?</a:t>
            </a:r>
          </a:p>
          <a:p>
            <a:pPr lvl="2"/>
            <a:endParaRPr lang="en-IN" dirty="0"/>
          </a:p>
          <a:p>
            <a:r>
              <a:rPr lang="en-IN" dirty="0"/>
              <a:t>How to substantiate?</a:t>
            </a:r>
          </a:p>
          <a:p>
            <a:r>
              <a:rPr lang="en-IN" dirty="0"/>
              <a:t>Facts + Actions + Documentation</a:t>
            </a:r>
          </a:p>
          <a:p>
            <a:pPr lvl="1"/>
            <a:r>
              <a:rPr lang="en-IN" dirty="0"/>
              <a:t>Type of Visa; </a:t>
            </a:r>
          </a:p>
          <a:p>
            <a:pPr lvl="1"/>
            <a:r>
              <a:rPr lang="en-IN" dirty="0"/>
              <a:t>Number of days of stay; </a:t>
            </a:r>
          </a:p>
          <a:p>
            <a:pPr lvl="1"/>
            <a:r>
              <a:rPr lang="en-IN" dirty="0"/>
              <a:t>Transactions and Investments; </a:t>
            </a:r>
          </a:p>
          <a:p>
            <a:pPr lvl="1"/>
            <a:r>
              <a:rPr lang="en-IN" dirty="0"/>
              <a:t>Location of Family; </a:t>
            </a:r>
          </a:p>
          <a:p>
            <a:pPr lvl="1"/>
            <a:r>
              <a:rPr lang="en-IN" dirty="0"/>
              <a:t>Circumstances surrounding the person</a:t>
            </a:r>
            <a:endParaRPr lang="en-US" dirty="0"/>
          </a:p>
          <a:p>
            <a:pPr lvl="2"/>
            <a:endParaRPr lang="en-US" b="1" dirty="0"/>
          </a:p>
          <a:p>
            <a:r>
              <a:rPr lang="en-US" b="1" dirty="0"/>
              <a:t>Take holistic view!</a:t>
            </a:r>
          </a:p>
          <a:p>
            <a:endParaRPr lang="en-US" b="1" dirty="0"/>
          </a:p>
        </p:txBody>
      </p:sp>
      <p:sp>
        <p:nvSpPr>
          <p:cNvPr id="5" name="Footer Placeholder 4">
            <a:extLst>
              <a:ext uri="{FF2B5EF4-FFF2-40B4-BE49-F238E27FC236}">
                <a16:creationId xmlns:a16="http://schemas.microsoft.com/office/drawing/2014/main" id="{2A289E45-B4B4-4FF6-BA19-781DFFFF33C8}"/>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00C7D0D7-6E03-42D0-B12F-FE7BC2EF9622}"/>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33</a:t>
            </a:fld>
            <a:endParaRPr lang="en-US" altLang="en-US"/>
          </a:p>
        </p:txBody>
      </p:sp>
    </p:spTree>
    <p:extLst>
      <p:ext uri="{BB962C8B-B14F-4D97-AF65-F5344CB8AC3E}">
        <p14:creationId xmlns:p14="http://schemas.microsoft.com/office/powerpoint/2010/main" val="7057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1000"/>
                                        <p:tgtEl>
                                          <p:spTgt spid="3">
                                            <p:txEl>
                                              <p:pRg st="14" end="14"/>
                                            </p:txEl>
                                          </p:spTgt>
                                        </p:tgtEl>
                                      </p:cBhvr>
                                    </p:animEffect>
                                    <p:anim calcmode="lin" valueType="num">
                                      <p:cBhvr>
                                        <p:cTn id="4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B838-42DD-1FE9-F86B-C6E146CF5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C033F-B32C-011C-1B17-383A11ADD9EF}"/>
              </a:ext>
            </a:extLst>
          </p:cNvPr>
          <p:cNvSpPr>
            <a:spLocks noGrp="1"/>
          </p:cNvSpPr>
          <p:nvPr>
            <p:ph type="title"/>
          </p:nvPr>
        </p:nvSpPr>
        <p:spPr>
          <a:xfrm>
            <a:off x="0" y="-66761"/>
            <a:ext cx="9144000" cy="1143000"/>
          </a:xfrm>
        </p:spPr>
        <p:txBody>
          <a:bodyPr/>
          <a:lstStyle/>
          <a:p>
            <a:r>
              <a:rPr lang="en-US" dirty="0"/>
              <a:t>Analysis of Case Study 1: FEMA aspects – students going abroad</a:t>
            </a:r>
          </a:p>
        </p:txBody>
      </p:sp>
      <p:sp>
        <p:nvSpPr>
          <p:cNvPr id="3" name="Content Placeholder 2">
            <a:extLst>
              <a:ext uri="{FF2B5EF4-FFF2-40B4-BE49-F238E27FC236}">
                <a16:creationId xmlns:a16="http://schemas.microsoft.com/office/drawing/2014/main" id="{0BD2A33F-8635-002A-63C7-0B0C4F807937}"/>
              </a:ext>
            </a:extLst>
          </p:cNvPr>
          <p:cNvSpPr>
            <a:spLocks noGrp="1"/>
          </p:cNvSpPr>
          <p:nvPr>
            <p:ph idx="1"/>
          </p:nvPr>
        </p:nvSpPr>
        <p:spPr>
          <a:xfrm>
            <a:off x="457200" y="1268760"/>
            <a:ext cx="8363272" cy="5256584"/>
          </a:xfrm>
        </p:spPr>
        <p:txBody>
          <a:bodyPr>
            <a:normAutofit/>
          </a:bodyPr>
          <a:lstStyle/>
          <a:p>
            <a:r>
              <a:rPr lang="en-US" b="1" dirty="0"/>
              <a:t>What if Mr. X left India for studies abroad?</a:t>
            </a:r>
          </a:p>
          <a:p>
            <a:r>
              <a:rPr lang="en-US" dirty="0"/>
              <a:t>Not going for employment or business</a:t>
            </a:r>
          </a:p>
          <a:p>
            <a:r>
              <a:rPr lang="en-US" dirty="0"/>
              <a:t>Does it reflect</a:t>
            </a:r>
            <a:r>
              <a:rPr lang="en-US" b="1" dirty="0"/>
              <a:t> </a:t>
            </a:r>
            <a:r>
              <a:rPr lang="en-US" dirty="0"/>
              <a:t>circumstances indicating his intention to stay outside for an uncertain period?</a:t>
            </a:r>
          </a:p>
          <a:p>
            <a:r>
              <a:rPr lang="en-US" dirty="0"/>
              <a:t>The visa &amp; course are always for a “specified duration”</a:t>
            </a:r>
          </a:p>
          <a:p>
            <a:r>
              <a:rPr lang="en-US" dirty="0"/>
              <a:t>What about the foreign transactions being undertaken by such students abroad</a:t>
            </a:r>
          </a:p>
          <a:p>
            <a:pPr lvl="1"/>
            <a:r>
              <a:rPr lang="en-US" dirty="0"/>
              <a:t>Bank accounts; credit cards; loans; part-time jobs, investments</a:t>
            </a:r>
          </a:p>
          <a:p>
            <a:pPr lvl="1"/>
            <a:r>
              <a:rPr lang="en-US" dirty="0"/>
              <a:t>If they are residents, FEMA prohibits many such transactions</a:t>
            </a:r>
          </a:p>
          <a:p>
            <a:pPr lvl="3"/>
            <a:endParaRPr lang="en-US" dirty="0"/>
          </a:p>
          <a:p>
            <a:r>
              <a:rPr lang="en-US" dirty="0"/>
              <a:t>RBI has clarified that Indian students studying abroad can also be treated as NRIs</a:t>
            </a:r>
          </a:p>
          <a:p>
            <a:pPr lvl="1"/>
            <a:r>
              <a:rPr lang="en-US" dirty="0"/>
              <a:t>A. P. Circular No. 45 dated 8</a:t>
            </a:r>
            <a:r>
              <a:rPr lang="en-US" baseline="30000" dirty="0"/>
              <a:t>th</a:t>
            </a:r>
            <a:r>
              <a:rPr lang="en-US" dirty="0"/>
              <a:t> December 2003</a:t>
            </a:r>
          </a:p>
        </p:txBody>
      </p:sp>
      <p:sp>
        <p:nvSpPr>
          <p:cNvPr id="5" name="Footer Placeholder 4">
            <a:extLst>
              <a:ext uri="{FF2B5EF4-FFF2-40B4-BE49-F238E27FC236}">
                <a16:creationId xmlns:a16="http://schemas.microsoft.com/office/drawing/2014/main" id="{3BFC9461-4A7F-1CCC-135C-E7E1569ADB1A}"/>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36583D55-845A-78E7-6629-FEB963FF9A67}"/>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34</a:t>
            </a:fld>
            <a:endParaRPr lang="en-US" altLang="en-US"/>
          </a:p>
        </p:txBody>
      </p:sp>
    </p:spTree>
    <p:extLst>
      <p:ext uri="{BB962C8B-B14F-4D97-AF65-F5344CB8AC3E}">
        <p14:creationId xmlns:p14="http://schemas.microsoft.com/office/powerpoint/2010/main" val="4294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A33F-66A7-DE05-F083-C5917E3AB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C78F5-9D11-8FC9-75F0-AC3808407A38}"/>
              </a:ext>
            </a:extLst>
          </p:cNvPr>
          <p:cNvSpPr>
            <a:spLocks noGrp="1"/>
          </p:cNvSpPr>
          <p:nvPr>
            <p:ph type="title"/>
          </p:nvPr>
        </p:nvSpPr>
        <p:spPr>
          <a:xfrm>
            <a:off x="0" y="-66761"/>
            <a:ext cx="9144000" cy="1143000"/>
          </a:xfrm>
        </p:spPr>
        <p:txBody>
          <a:bodyPr/>
          <a:lstStyle/>
          <a:p>
            <a:r>
              <a:rPr lang="en-US" dirty="0"/>
              <a:t>Analysis of Case Study 1: FEMA aspects – Bank &amp; demat accounts</a:t>
            </a:r>
          </a:p>
        </p:txBody>
      </p:sp>
      <p:sp>
        <p:nvSpPr>
          <p:cNvPr id="3" name="Content Placeholder 2">
            <a:extLst>
              <a:ext uri="{FF2B5EF4-FFF2-40B4-BE49-F238E27FC236}">
                <a16:creationId xmlns:a16="http://schemas.microsoft.com/office/drawing/2014/main" id="{035B3EA7-7304-C94F-E97F-054D01728019}"/>
              </a:ext>
            </a:extLst>
          </p:cNvPr>
          <p:cNvSpPr>
            <a:spLocks noGrp="1"/>
          </p:cNvSpPr>
          <p:nvPr>
            <p:ph idx="1"/>
          </p:nvPr>
        </p:nvSpPr>
        <p:spPr>
          <a:xfrm>
            <a:off x="323528" y="1268760"/>
            <a:ext cx="8363272" cy="5112568"/>
          </a:xfrm>
        </p:spPr>
        <p:txBody>
          <a:bodyPr>
            <a:normAutofit fontScale="92500" lnSpcReduction="20000"/>
          </a:bodyPr>
          <a:lstStyle/>
          <a:p>
            <a:r>
              <a:rPr lang="en-US" dirty="0"/>
              <a:t>Convert bank &amp; demat accounts to NRO</a:t>
            </a:r>
          </a:p>
          <a:p>
            <a:pPr lvl="1"/>
            <a:r>
              <a:rPr lang="en-US" dirty="0"/>
              <a:t>NRO becomes the primary account for Indian transactions</a:t>
            </a:r>
          </a:p>
          <a:p>
            <a:pPr lvl="3"/>
            <a:endParaRPr lang="en-US" dirty="0"/>
          </a:p>
          <a:p>
            <a:pPr marL="0" indent="0">
              <a:buNone/>
            </a:pPr>
            <a:r>
              <a:rPr lang="en-US" b="1" dirty="0">
                <a:latin typeface="Book Antiqua" panose="02040602050305030304" pitchFamily="18" charset="0"/>
                <a:ea typeface="Aptos" panose="020B0004020202020204" pitchFamily="34" charset="0"/>
                <a:cs typeface="Times New Roman" panose="02020603050405020304" pitchFamily="18" charset="0"/>
              </a:rPr>
              <a:t>     Significance of designating account to NRO:</a:t>
            </a:r>
          </a:p>
          <a:p>
            <a:r>
              <a:rPr lang="en-US" dirty="0">
                <a:latin typeface="Book Antiqua" panose="02040602050305030304" pitchFamily="18" charset="0"/>
                <a:ea typeface="Aptos" panose="020B0004020202020204" pitchFamily="34" charset="0"/>
                <a:cs typeface="Times New Roman" panose="02020603050405020304" pitchFamily="18" charset="0"/>
              </a:rPr>
              <a:t>No formal procedure to claim or intimate NR status</a:t>
            </a:r>
          </a:p>
          <a:p>
            <a:r>
              <a:rPr lang="en-US" dirty="0">
                <a:latin typeface="Book Antiqua" panose="02040602050305030304" pitchFamily="18" charset="0"/>
                <a:ea typeface="Aptos" panose="020B0004020202020204" pitchFamily="34" charset="0"/>
                <a:cs typeface="Times New Roman" panose="02020603050405020304" pitchFamily="18" charset="0"/>
              </a:rPr>
              <a:t>No NRI card (like OCI card)</a:t>
            </a:r>
          </a:p>
          <a:p>
            <a:pPr lvl="1"/>
            <a:r>
              <a:rPr lang="en-US" dirty="0">
                <a:latin typeface="Book Antiqua" panose="02040602050305030304" pitchFamily="18" charset="0"/>
                <a:ea typeface="Aptos" panose="020B0004020202020204" pitchFamily="34" charset="0"/>
                <a:cs typeface="Times New Roman" panose="02020603050405020304" pitchFamily="18" charset="0"/>
              </a:rPr>
              <a:t>Even OCI card does not mean NR status</a:t>
            </a:r>
          </a:p>
          <a:p>
            <a:r>
              <a:rPr lang="en-US" dirty="0">
                <a:latin typeface="Book Antiqua" panose="02040602050305030304" pitchFamily="18" charset="0"/>
                <a:ea typeface="Aptos" panose="020B0004020202020204" pitchFamily="34" charset="0"/>
                <a:cs typeface="Times New Roman" panose="02020603050405020304" pitchFamily="18" charset="0"/>
              </a:rPr>
              <a:t>No mechanism of Tax Residency Certificate</a:t>
            </a:r>
          </a:p>
          <a:p>
            <a:r>
              <a:rPr lang="en-US" dirty="0">
                <a:latin typeface="Book Antiqua" panose="02040602050305030304" pitchFamily="18" charset="0"/>
                <a:ea typeface="Aptos" panose="020B0004020202020204" pitchFamily="34" charset="0"/>
                <a:cs typeface="Times New Roman" panose="02020603050405020304" pitchFamily="18" charset="0"/>
              </a:rPr>
              <a:t>No return filing process where NR status is selected – like ITR</a:t>
            </a:r>
          </a:p>
          <a:p>
            <a:r>
              <a:rPr lang="en-US" dirty="0">
                <a:latin typeface="Book Antiqua" panose="02040602050305030304" pitchFamily="18" charset="0"/>
                <a:ea typeface="Aptos" panose="020B0004020202020204" pitchFamily="34" charset="0"/>
                <a:cs typeface="Times New Roman" panose="02020603050405020304" pitchFamily="18" charset="0"/>
              </a:rPr>
              <a:t>Converting account to NRO is the simplest manner to putting this claim forward</a:t>
            </a:r>
          </a:p>
          <a:p>
            <a:r>
              <a:rPr lang="en-US" dirty="0">
                <a:latin typeface="Book Antiqua" panose="02040602050305030304" pitchFamily="18" charset="0"/>
                <a:ea typeface="Aptos" panose="020B0004020202020204" pitchFamily="34" charset="0"/>
                <a:cs typeface="Times New Roman" panose="02020603050405020304" pitchFamily="18" charset="0"/>
              </a:rPr>
              <a:t>Widely accepted claim, though not conclusive</a:t>
            </a:r>
          </a:p>
          <a:p>
            <a:pPr lvl="2"/>
            <a:endParaRPr lang="en-US" dirty="0">
              <a:latin typeface="Book Antiqua" panose="02040602050305030304" pitchFamily="18" charset="0"/>
              <a:ea typeface="Aptos" panose="020B0004020202020204" pitchFamily="34" charset="0"/>
              <a:cs typeface="Times New Roman" panose="02020603050405020304" pitchFamily="18" charset="0"/>
            </a:endParaRPr>
          </a:p>
          <a:p>
            <a:r>
              <a:rPr lang="en-US" dirty="0">
                <a:latin typeface="Book Antiqua" panose="02040602050305030304" pitchFamily="18" charset="0"/>
                <a:ea typeface="Aptos" panose="020B0004020202020204" pitchFamily="34" charset="0"/>
                <a:cs typeface="Times New Roman" panose="02020603050405020304" pitchFamily="18" charset="0"/>
              </a:rPr>
              <a:t>NRI-PIO-OCI can also open other accounts like NRE &amp; FCNR</a:t>
            </a:r>
          </a:p>
          <a:p>
            <a:pPr lvl="1"/>
            <a:r>
              <a:rPr lang="en-US" dirty="0">
                <a:latin typeface="Book Antiqua" panose="02040602050305030304" pitchFamily="18" charset="0"/>
                <a:cs typeface="Times New Roman" panose="02020603050405020304" pitchFamily="18" charset="0"/>
              </a:rPr>
              <a:t>Will be explained in detail in further case studies</a:t>
            </a:r>
            <a:endParaRPr lang="en-US" dirty="0"/>
          </a:p>
        </p:txBody>
      </p:sp>
      <p:sp>
        <p:nvSpPr>
          <p:cNvPr id="5" name="Footer Placeholder 4">
            <a:extLst>
              <a:ext uri="{FF2B5EF4-FFF2-40B4-BE49-F238E27FC236}">
                <a16:creationId xmlns:a16="http://schemas.microsoft.com/office/drawing/2014/main" id="{282EBF78-1787-8DD9-5EDC-724E46FACF5D}"/>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0D87CB78-6C6C-B73B-6398-FD781818D449}"/>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35</a:t>
            </a:fld>
            <a:endParaRPr lang="en-US" altLang="en-US"/>
          </a:p>
        </p:txBody>
      </p:sp>
    </p:spTree>
    <p:extLst>
      <p:ext uri="{BB962C8B-B14F-4D97-AF65-F5344CB8AC3E}">
        <p14:creationId xmlns:p14="http://schemas.microsoft.com/office/powerpoint/2010/main" val="195042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DD07B-F3A1-FBA3-FE14-E80832258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E1F50-642E-40E4-3EC3-0733A3B7623A}"/>
              </a:ext>
            </a:extLst>
          </p:cNvPr>
          <p:cNvSpPr>
            <a:spLocks noGrp="1"/>
          </p:cNvSpPr>
          <p:nvPr>
            <p:ph type="title"/>
          </p:nvPr>
        </p:nvSpPr>
        <p:spPr>
          <a:xfrm>
            <a:off x="0" y="-66761"/>
            <a:ext cx="9144000" cy="1143000"/>
          </a:xfrm>
        </p:spPr>
        <p:txBody>
          <a:bodyPr/>
          <a:lstStyle/>
          <a:p>
            <a:r>
              <a:rPr lang="en-US" dirty="0"/>
              <a:t>Analysis of Case Study 1: FEMA aspects – </a:t>
            </a:r>
            <a:r>
              <a:rPr lang="en-US" b="1" dirty="0"/>
              <a:t>Scope of FEMA </a:t>
            </a:r>
            <a:r>
              <a:rPr lang="en-US" dirty="0"/>
              <a:t>after turning NRI</a:t>
            </a:r>
          </a:p>
        </p:txBody>
      </p:sp>
      <p:sp>
        <p:nvSpPr>
          <p:cNvPr id="5" name="Footer Placeholder 4">
            <a:extLst>
              <a:ext uri="{FF2B5EF4-FFF2-40B4-BE49-F238E27FC236}">
                <a16:creationId xmlns:a16="http://schemas.microsoft.com/office/drawing/2014/main" id="{D0BAD08E-811E-23B7-55C0-DA867D4E6190}"/>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7E0CEBA5-7D50-FDE5-CE17-CA62A00BE844}"/>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36</a:t>
            </a:fld>
            <a:endParaRPr lang="en-US" altLang="en-US"/>
          </a:p>
        </p:txBody>
      </p:sp>
      <p:graphicFrame>
        <p:nvGraphicFramePr>
          <p:cNvPr id="7" name="Diagram 6">
            <a:extLst>
              <a:ext uri="{FF2B5EF4-FFF2-40B4-BE49-F238E27FC236}">
                <a16:creationId xmlns:a16="http://schemas.microsoft.com/office/drawing/2014/main" id="{150C5063-34D8-AD61-10B0-053381D910FF}"/>
              </a:ext>
            </a:extLst>
          </p:cNvPr>
          <p:cNvGraphicFramePr/>
          <p:nvPr>
            <p:extLst>
              <p:ext uri="{D42A27DB-BD31-4B8C-83A1-F6EECF244321}">
                <p14:modId xmlns:p14="http://schemas.microsoft.com/office/powerpoint/2010/main" val="3001355526"/>
              </p:ext>
            </p:extLst>
          </p:nvPr>
        </p:nvGraphicFramePr>
        <p:xfrm>
          <a:off x="395536" y="1196752"/>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ED8E-887B-4C80-8288-242F12859480}"/>
              </a:ext>
            </a:extLst>
          </p:cNvPr>
          <p:cNvSpPr>
            <a:spLocks noGrp="1"/>
          </p:cNvSpPr>
          <p:nvPr>
            <p:ph type="title"/>
          </p:nvPr>
        </p:nvSpPr>
        <p:spPr>
          <a:xfrm>
            <a:off x="0" y="-42041"/>
            <a:ext cx="9144000" cy="1143000"/>
          </a:xfrm>
        </p:spPr>
        <p:txBody>
          <a:bodyPr/>
          <a:lstStyle/>
          <a:p>
            <a:r>
              <a:rPr lang="en-US" dirty="0"/>
              <a:t>Case Study 2: NRI’s Bank accounts &amp; interest incomes</a:t>
            </a:r>
          </a:p>
        </p:txBody>
      </p:sp>
      <p:sp>
        <p:nvSpPr>
          <p:cNvPr id="34" name="Content Placeholder 2">
            <a:extLst>
              <a:ext uri="{FF2B5EF4-FFF2-40B4-BE49-F238E27FC236}">
                <a16:creationId xmlns:a16="http://schemas.microsoft.com/office/drawing/2014/main" id="{34D819E2-D84C-4B9F-AE83-18201CAC989C}"/>
              </a:ext>
            </a:extLst>
          </p:cNvPr>
          <p:cNvSpPr>
            <a:spLocks noGrp="1"/>
          </p:cNvSpPr>
          <p:nvPr>
            <p:ph idx="1"/>
          </p:nvPr>
        </p:nvSpPr>
        <p:spPr>
          <a:xfrm>
            <a:off x="179512" y="1340768"/>
            <a:ext cx="5617604" cy="5112568"/>
          </a:xfrm>
        </p:spPr>
        <p:txBody>
          <a:bodyPr>
            <a:normAutofit lnSpcReduction="10000"/>
          </a:bodyPr>
          <a:lstStyle/>
          <a:p>
            <a:r>
              <a:rPr lang="en-IN" dirty="0"/>
              <a:t>Mr. NRI wants to hold funds in Indian banks.</a:t>
            </a:r>
          </a:p>
          <a:p>
            <a:pPr lvl="2"/>
            <a:endParaRPr lang="en-IN" dirty="0"/>
          </a:p>
          <a:p>
            <a:r>
              <a:rPr lang="en-IN" dirty="0"/>
              <a:t>He wishes to understand which type of bank accounts he can hold?</a:t>
            </a:r>
          </a:p>
          <a:p>
            <a:endParaRPr lang="en-IN" dirty="0"/>
          </a:p>
          <a:p>
            <a:endParaRPr lang="en-IN" dirty="0"/>
          </a:p>
          <a:p>
            <a:endParaRPr lang="en-IN" dirty="0"/>
          </a:p>
          <a:p>
            <a:r>
              <a:rPr lang="en-IN" dirty="0"/>
              <a:t>Issues:</a:t>
            </a:r>
          </a:p>
          <a:p>
            <a:pPr lvl="1"/>
            <a:r>
              <a:rPr lang="en-IN" dirty="0"/>
              <a:t>What are the tax implications of interest income earned on these deposits?</a:t>
            </a:r>
          </a:p>
          <a:p>
            <a:pPr lvl="1"/>
            <a:r>
              <a:rPr lang="en-IN" dirty="0"/>
              <a:t>Can he gift a large balance to his resident father in India and his NRI brother in USA?</a:t>
            </a:r>
          </a:p>
          <a:p>
            <a:pPr marL="0" indent="0">
              <a:buNone/>
            </a:pPr>
            <a:endParaRPr lang="en-IN" dirty="0"/>
          </a:p>
          <a:p>
            <a:pPr lvl="1"/>
            <a:endParaRPr lang="en-IN" dirty="0"/>
          </a:p>
          <a:p>
            <a:endParaRPr lang="en-IN" dirty="0"/>
          </a:p>
        </p:txBody>
      </p:sp>
      <p:sp>
        <p:nvSpPr>
          <p:cNvPr id="3" name="Footer Placeholder 2">
            <a:extLst>
              <a:ext uri="{FF2B5EF4-FFF2-40B4-BE49-F238E27FC236}">
                <a16:creationId xmlns:a16="http://schemas.microsoft.com/office/drawing/2014/main" id="{D659F08C-4A61-4028-9463-9C42D189860A}"/>
              </a:ext>
            </a:extLst>
          </p:cNvPr>
          <p:cNvSpPr>
            <a:spLocks noGrp="1"/>
          </p:cNvSpPr>
          <p:nvPr>
            <p:ph type="ftr" sz="quarter" idx="11"/>
          </p:nvPr>
        </p:nvSpPr>
        <p:spPr/>
        <p:txBody>
          <a:bodyPr/>
          <a:lstStyle/>
          <a:p>
            <a:r>
              <a:rPr lang="en-IN"/>
              <a:t>CA Bhavya Gandhi</a:t>
            </a:r>
            <a:endParaRPr lang="en-IN" dirty="0"/>
          </a:p>
        </p:txBody>
      </p:sp>
      <p:sp>
        <p:nvSpPr>
          <p:cNvPr id="63" name="Rectangle 62">
            <a:extLst>
              <a:ext uri="{FF2B5EF4-FFF2-40B4-BE49-F238E27FC236}">
                <a16:creationId xmlns:a16="http://schemas.microsoft.com/office/drawing/2014/main" id="{5162B96D-4D3F-4A15-81F3-6BE39102F12C}"/>
              </a:ext>
            </a:extLst>
          </p:cNvPr>
          <p:cNvSpPr/>
          <p:nvPr/>
        </p:nvSpPr>
        <p:spPr>
          <a:xfrm>
            <a:off x="4116189" y="3392661"/>
            <a:ext cx="151216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NRO Account</a:t>
            </a:r>
          </a:p>
        </p:txBody>
      </p:sp>
      <p:sp>
        <p:nvSpPr>
          <p:cNvPr id="64" name="Rectangle 63">
            <a:extLst>
              <a:ext uri="{FF2B5EF4-FFF2-40B4-BE49-F238E27FC236}">
                <a16:creationId xmlns:a16="http://schemas.microsoft.com/office/drawing/2014/main" id="{B4985E64-3110-4B51-B2E9-4036CBAB6F37}"/>
              </a:ext>
            </a:extLst>
          </p:cNvPr>
          <p:cNvSpPr/>
          <p:nvPr/>
        </p:nvSpPr>
        <p:spPr>
          <a:xfrm>
            <a:off x="5877347" y="3390572"/>
            <a:ext cx="137469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NRE Account</a:t>
            </a:r>
          </a:p>
        </p:txBody>
      </p:sp>
      <p:sp>
        <p:nvSpPr>
          <p:cNvPr id="65" name="Rectangle 64">
            <a:extLst>
              <a:ext uri="{FF2B5EF4-FFF2-40B4-BE49-F238E27FC236}">
                <a16:creationId xmlns:a16="http://schemas.microsoft.com/office/drawing/2014/main" id="{FB5A9A60-0E08-4259-8A2C-3B94561630DB}"/>
              </a:ext>
            </a:extLst>
          </p:cNvPr>
          <p:cNvSpPr/>
          <p:nvPr/>
        </p:nvSpPr>
        <p:spPr>
          <a:xfrm>
            <a:off x="7434746" y="3390572"/>
            <a:ext cx="151216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FCNR Account</a:t>
            </a:r>
          </a:p>
        </p:txBody>
      </p:sp>
      <p:cxnSp>
        <p:nvCxnSpPr>
          <p:cNvPr id="68" name="Connector: Elbow 67">
            <a:extLst>
              <a:ext uri="{FF2B5EF4-FFF2-40B4-BE49-F238E27FC236}">
                <a16:creationId xmlns:a16="http://schemas.microsoft.com/office/drawing/2014/main" id="{5B9A637A-825D-4088-9329-9A45924970B0}"/>
              </a:ext>
            </a:extLst>
          </p:cNvPr>
          <p:cNvCxnSpPr>
            <a:cxnSpLocks/>
            <a:endCxn id="63" idx="0"/>
          </p:cNvCxnSpPr>
          <p:nvPr/>
        </p:nvCxnSpPr>
        <p:spPr>
          <a:xfrm rot="5400000">
            <a:off x="5451676" y="2291135"/>
            <a:ext cx="522123" cy="16809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EC287934-3891-4BBC-901A-AECC340EB309}"/>
              </a:ext>
            </a:extLst>
          </p:cNvPr>
          <p:cNvCxnSpPr>
            <a:cxnSpLocks/>
            <a:endCxn id="65" idx="0"/>
          </p:cNvCxnSpPr>
          <p:nvPr/>
        </p:nvCxnSpPr>
        <p:spPr>
          <a:xfrm rot="16200000" flipH="1">
            <a:off x="7111998" y="2311740"/>
            <a:ext cx="520034" cy="16376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578B32C-61DA-48A9-B469-29E497A6ABBD}"/>
              </a:ext>
            </a:extLst>
          </p:cNvPr>
          <p:cNvCxnSpPr>
            <a:cxnSpLocks/>
            <a:endCxn id="64" idx="0"/>
          </p:cNvCxnSpPr>
          <p:nvPr/>
        </p:nvCxnSpPr>
        <p:spPr>
          <a:xfrm>
            <a:off x="6553201" y="2870538"/>
            <a:ext cx="11495" cy="52003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Content Placeholder 5" descr="Man">
            <a:extLst>
              <a:ext uri="{FF2B5EF4-FFF2-40B4-BE49-F238E27FC236}">
                <a16:creationId xmlns:a16="http://schemas.microsoft.com/office/drawing/2014/main" id="{2928389B-520B-48B5-ADCE-2DA1CB15B105}"/>
              </a:ext>
            </a:extLst>
          </p:cNvPr>
          <p:cNvGrpSpPr/>
          <p:nvPr/>
        </p:nvGrpSpPr>
        <p:grpSpPr>
          <a:xfrm>
            <a:off x="6018794" y="1690935"/>
            <a:ext cx="1068811" cy="1143000"/>
            <a:chOff x="3143149" y="1184176"/>
            <a:chExt cx="1068811" cy="1143000"/>
          </a:xfrm>
        </p:grpSpPr>
        <p:sp>
          <p:nvSpPr>
            <p:cNvPr id="11" name="Freeform: Shape 10">
              <a:extLst>
                <a:ext uri="{FF2B5EF4-FFF2-40B4-BE49-F238E27FC236}">
                  <a16:creationId xmlns:a16="http://schemas.microsoft.com/office/drawing/2014/main" id="{F5AF4859-8734-4D4D-AC9C-66A60BE040CA}"/>
                </a:ext>
              </a:extLst>
            </p:cNvPr>
            <p:cNvSpPr/>
            <p:nvPr/>
          </p:nvSpPr>
          <p:spPr>
            <a:xfrm>
              <a:off x="3578944"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solidFill>
              <a:schemeClr val="accent1"/>
            </a:solidFill>
            <a:ln w="10886" cap="flat">
              <a:solidFill>
                <a:schemeClr val="accent2"/>
              </a:solidFill>
              <a:prstDash val="solid"/>
              <a:miter/>
            </a:ln>
          </p:spPr>
          <p:txBody>
            <a:bodyPr/>
            <a:lstStyle/>
            <a:p>
              <a:endParaRPr lang="en-IN"/>
            </a:p>
          </p:txBody>
        </p:sp>
        <p:sp>
          <p:nvSpPr>
            <p:cNvPr id="12" name="Freeform: Shape 11">
              <a:extLst>
                <a:ext uri="{FF2B5EF4-FFF2-40B4-BE49-F238E27FC236}">
                  <a16:creationId xmlns:a16="http://schemas.microsoft.com/office/drawing/2014/main" id="{40999D57-4109-4EFC-8D0E-E20CACD7A198}"/>
                </a:ext>
              </a:extLst>
            </p:cNvPr>
            <p:cNvSpPr/>
            <p:nvPr/>
          </p:nvSpPr>
          <p:spPr>
            <a:xfrm>
              <a:off x="3423076"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solidFill>
              <a:schemeClr val="accent1"/>
            </a:solidFill>
            <a:ln w="10886" cap="flat">
              <a:solidFill>
                <a:schemeClr val="accent2"/>
              </a:solidFill>
              <a:prstDash val="solid"/>
              <a:miter/>
            </a:ln>
          </p:spPr>
          <p:txBody>
            <a:bodyPr/>
            <a:lstStyle/>
            <a:p>
              <a:endParaRPr lang="en-IN"/>
            </a:p>
          </p:txBody>
        </p:sp>
      </p:grpSp>
      <p:sp>
        <p:nvSpPr>
          <p:cNvPr id="5" name="Slide Number Placeholder 4">
            <a:extLst>
              <a:ext uri="{FF2B5EF4-FFF2-40B4-BE49-F238E27FC236}">
                <a16:creationId xmlns:a16="http://schemas.microsoft.com/office/drawing/2014/main" id="{D9D82A95-9DBE-4B3B-85F7-AB587780BDB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37</a:t>
            </a:fld>
            <a:endParaRPr lang="en-US" altLang="en-US" dirty="0"/>
          </a:p>
        </p:txBody>
      </p:sp>
    </p:spTree>
    <p:extLst>
      <p:ext uri="{BB962C8B-B14F-4D97-AF65-F5344CB8AC3E}">
        <p14:creationId xmlns:p14="http://schemas.microsoft.com/office/powerpoint/2010/main" val="255671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94E-BCA4-40C0-9C9C-2778E63EE7FB}"/>
              </a:ext>
            </a:extLst>
          </p:cNvPr>
          <p:cNvSpPr>
            <a:spLocks noGrp="1"/>
          </p:cNvSpPr>
          <p:nvPr>
            <p:ph type="title"/>
          </p:nvPr>
        </p:nvSpPr>
        <p:spPr>
          <a:xfrm>
            <a:off x="0" y="0"/>
            <a:ext cx="9144000" cy="1143000"/>
          </a:xfrm>
        </p:spPr>
        <p:txBody>
          <a:bodyPr/>
          <a:lstStyle/>
          <a:p>
            <a:r>
              <a:rPr lang="en-US" dirty="0"/>
              <a:t>Comparative chart for NRO, NRE and FCNR Accounts</a:t>
            </a:r>
          </a:p>
        </p:txBody>
      </p:sp>
      <p:graphicFrame>
        <p:nvGraphicFramePr>
          <p:cNvPr id="5" name="Content Placeholder 4">
            <a:extLst>
              <a:ext uri="{FF2B5EF4-FFF2-40B4-BE49-F238E27FC236}">
                <a16:creationId xmlns:a16="http://schemas.microsoft.com/office/drawing/2014/main" id="{167C4383-161B-45BA-A74F-627A831CA0AC}"/>
              </a:ext>
            </a:extLst>
          </p:cNvPr>
          <p:cNvGraphicFramePr>
            <a:graphicFrameLocks noGrp="1"/>
          </p:cNvGraphicFramePr>
          <p:nvPr>
            <p:ph idx="1"/>
          </p:nvPr>
        </p:nvGraphicFramePr>
        <p:xfrm>
          <a:off x="0" y="1143399"/>
          <a:ext cx="9180511" cy="5741985"/>
        </p:xfrm>
        <a:graphic>
          <a:graphicData uri="http://schemas.openxmlformats.org/drawingml/2006/table">
            <a:tbl>
              <a:tblPr firstRow="1" bandRow="1">
                <a:tableStyleId>{5C22544A-7EE6-4342-B048-85BDC9FD1C3A}</a:tableStyleId>
              </a:tblPr>
              <a:tblGrid>
                <a:gridCol w="1698435">
                  <a:extLst>
                    <a:ext uri="{9D8B030D-6E8A-4147-A177-3AD203B41FA5}">
                      <a16:colId xmlns:a16="http://schemas.microsoft.com/office/drawing/2014/main" val="2757865984"/>
                    </a:ext>
                  </a:extLst>
                </a:gridCol>
                <a:gridCol w="2530343">
                  <a:extLst>
                    <a:ext uri="{9D8B030D-6E8A-4147-A177-3AD203B41FA5}">
                      <a16:colId xmlns:a16="http://schemas.microsoft.com/office/drawing/2014/main" val="4018582923"/>
                    </a:ext>
                  </a:extLst>
                </a:gridCol>
                <a:gridCol w="2530343">
                  <a:extLst>
                    <a:ext uri="{9D8B030D-6E8A-4147-A177-3AD203B41FA5}">
                      <a16:colId xmlns:a16="http://schemas.microsoft.com/office/drawing/2014/main" val="169042944"/>
                    </a:ext>
                  </a:extLst>
                </a:gridCol>
                <a:gridCol w="2421390">
                  <a:extLst>
                    <a:ext uri="{9D8B030D-6E8A-4147-A177-3AD203B41FA5}">
                      <a16:colId xmlns:a16="http://schemas.microsoft.com/office/drawing/2014/main" val="1276211316"/>
                    </a:ext>
                  </a:extLst>
                </a:gridCol>
              </a:tblGrid>
              <a:tr h="650564">
                <a:tc>
                  <a:txBody>
                    <a:bodyPr/>
                    <a:lstStyle/>
                    <a:p>
                      <a:pPr algn="ctr"/>
                      <a:r>
                        <a:rPr lang="en-US" dirty="0"/>
                        <a:t>Point of Difference</a:t>
                      </a:r>
                    </a:p>
                  </a:txBody>
                  <a:tcPr/>
                </a:tc>
                <a:tc>
                  <a:txBody>
                    <a:bodyPr/>
                    <a:lstStyle/>
                    <a:p>
                      <a:pPr algn="ctr"/>
                      <a:r>
                        <a:rPr lang="en-US" dirty="0"/>
                        <a:t>NRO Account</a:t>
                      </a:r>
                    </a:p>
                  </a:txBody>
                  <a:tcPr/>
                </a:tc>
                <a:tc>
                  <a:txBody>
                    <a:bodyPr/>
                    <a:lstStyle/>
                    <a:p>
                      <a:pPr algn="ctr"/>
                      <a:r>
                        <a:rPr lang="en-US" dirty="0"/>
                        <a:t>NRE Account</a:t>
                      </a:r>
                    </a:p>
                  </a:txBody>
                  <a:tcPr/>
                </a:tc>
                <a:tc>
                  <a:txBody>
                    <a:bodyPr/>
                    <a:lstStyle/>
                    <a:p>
                      <a:pPr algn="ctr"/>
                      <a:r>
                        <a:rPr lang="en-US" dirty="0"/>
                        <a:t>FCNR Deposits</a:t>
                      </a:r>
                    </a:p>
                  </a:txBody>
                  <a:tcPr/>
                </a:tc>
                <a:extLst>
                  <a:ext uri="{0D108BD9-81ED-4DB2-BD59-A6C34878D82A}">
                    <a16:rowId xmlns:a16="http://schemas.microsoft.com/office/drawing/2014/main" val="2132178043"/>
                  </a:ext>
                </a:extLst>
              </a:tr>
              <a:tr h="929378">
                <a:tc>
                  <a:txBody>
                    <a:bodyPr/>
                    <a:lstStyle/>
                    <a:p>
                      <a:r>
                        <a:rPr lang="en-US" b="1" dirty="0"/>
                        <a:t>Full Form</a:t>
                      </a:r>
                    </a:p>
                  </a:txBody>
                  <a:tcPr/>
                </a:tc>
                <a:tc>
                  <a:txBody>
                    <a:bodyPr/>
                    <a:lstStyle/>
                    <a:p>
                      <a:r>
                        <a:rPr lang="en-US" dirty="0"/>
                        <a:t>Non-resident (Ordinary) Account</a:t>
                      </a:r>
                    </a:p>
                  </a:txBody>
                  <a:tcPr/>
                </a:tc>
                <a:tc>
                  <a:txBody>
                    <a:bodyPr/>
                    <a:lstStyle/>
                    <a:p>
                      <a:r>
                        <a:rPr lang="en-US" dirty="0"/>
                        <a:t>Non-resident (External) Account</a:t>
                      </a:r>
                    </a:p>
                  </a:txBody>
                  <a:tcPr/>
                </a:tc>
                <a:tc>
                  <a:txBody>
                    <a:bodyPr/>
                    <a:lstStyle/>
                    <a:p>
                      <a:r>
                        <a:rPr lang="en-US" dirty="0"/>
                        <a:t>Foreign Currency Non-Resident account Deposits</a:t>
                      </a:r>
                    </a:p>
                  </a:txBody>
                  <a:tcPr/>
                </a:tc>
                <a:extLst>
                  <a:ext uri="{0D108BD9-81ED-4DB2-BD59-A6C34878D82A}">
                    <a16:rowId xmlns:a16="http://schemas.microsoft.com/office/drawing/2014/main" val="290909192"/>
                  </a:ext>
                </a:extLst>
              </a:tr>
              <a:tr h="816284">
                <a:tc>
                  <a:txBody>
                    <a:bodyPr/>
                    <a:lstStyle/>
                    <a:p>
                      <a:r>
                        <a:rPr lang="en-US" b="1" dirty="0"/>
                        <a:t>Repatriability</a:t>
                      </a:r>
                    </a:p>
                  </a:txBody>
                  <a:tcPr/>
                </a:tc>
                <a:tc>
                  <a:txBody>
                    <a:bodyPr/>
                    <a:lstStyle/>
                    <a:p>
                      <a:r>
                        <a:rPr lang="en-US" dirty="0"/>
                        <a:t>Not freely repatriable except incomes</a:t>
                      </a:r>
                    </a:p>
                  </a:txBody>
                  <a:tcPr/>
                </a:tc>
                <a:tc>
                  <a:txBody>
                    <a:bodyPr/>
                    <a:lstStyle/>
                    <a:p>
                      <a:r>
                        <a:rPr lang="en-US" dirty="0"/>
                        <a:t>Freely repatriable</a:t>
                      </a:r>
                    </a:p>
                  </a:txBody>
                  <a:tcPr/>
                </a:tc>
                <a:tc>
                  <a:txBody>
                    <a:bodyPr/>
                    <a:lstStyle/>
                    <a:p>
                      <a:r>
                        <a:rPr lang="en-US" dirty="0"/>
                        <a:t>Freely repatriable</a:t>
                      </a:r>
                    </a:p>
                  </a:txBody>
                  <a:tcPr/>
                </a:tc>
                <a:extLst>
                  <a:ext uri="{0D108BD9-81ED-4DB2-BD59-A6C34878D82A}">
                    <a16:rowId xmlns:a16="http://schemas.microsoft.com/office/drawing/2014/main" val="2296476297"/>
                  </a:ext>
                </a:extLst>
              </a:tr>
              <a:tr h="1487004">
                <a:tc>
                  <a:txBody>
                    <a:bodyPr/>
                    <a:lstStyle/>
                    <a:p>
                      <a:r>
                        <a:rPr lang="en-US" b="1" dirty="0"/>
                        <a:t>Type of Account</a:t>
                      </a:r>
                    </a:p>
                  </a:txBody>
                  <a:tcPr/>
                </a:tc>
                <a:tc>
                  <a:txBody>
                    <a:bodyPr/>
                    <a:lstStyle/>
                    <a:p>
                      <a:r>
                        <a:rPr lang="en-US" dirty="0"/>
                        <a:t>It can be – </a:t>
                      </a:r>
                    </a:p>
                    <a:p>
                      <a:pPr marL="400050" indent="-400050">
                        <a:buAutoNum type="romanLcPeriod"/>
                      </a:pPr>
                      <a:r>
                        <a:rPr lang="en-US" dirty="0"/>
                        <a:t>Savings Account;</a:t>
                      </a:r>
                    </a:p>
                    <a:p>
                      <a:pPr marL="400050" indent="-400050">
                        <a:buAutoNum type="romanLcPeriod"/>
                      </a:pPr>
                      <a:r>
                        <a:rPr lang="en-US" dirty="0"/>
                        <a:t>Current Account;</a:t>
                      </a:r>
                    </a:p>
                    <a:p>
                      <a:pPr marL="400050" indent="-400050">
                        <a:buAutoNum type="romanLcPeriod"/>
                      </a:pPr>
                      <a:r>
                        <a:rPr lang="en-US" dirty="0"/>
                        <a:t>Recurring Deposit;</a:t>
                      </a:r>
                    </a:p>
                    <a:p>
                      <a:pPr marL="400050" indent="-400050">
                        <a:buAutoNum type="romanLcPeriod"/>
                      </a:pPr>
                      <a:r>
                        <a:rPr lang="en-US" dirty="0"/>
                        <a:t>Fixed Deposit</a:t>
                      </a:r>
                    </a:p>
                  </a:txBody>
                  <a:tcPr/>
                </a:tc>
                <a:tc>
                  <a:txBody>
                    <a:bodyPr/>
                    <a:lstStyle/>
                    <a:p>
                      <a:r>
                        <a:rPr lang="en-US" dirty="0"/>
                        <a:t>It can be – </a:t>
                      </a:r>
                    </a:p>
                    <a:p>
                      <a:pPr marL="400050" indent="-400050">
                        <a:buAutoNum type="romanLcPeriod"/>
                      </a:pPr>
                      <a:r>
                        <a:rPr lang="en-US" dirty="0"/>
                        <a:t>Savings Account;</a:t>
                      </a:r>
                    </a:p>
                    <a:p>
                      <a:pPr marL="400050" indent="-400050">
                        <a:buAutoNum type="romanLcPeriod"/>
                      </a:pPr>
                      <a:r>
                        <a:rPr lang="en-US" dirty="0"/>
                        <a:t>Current Account;</a:t>
                      </a:r>
                    </a:p>
                    <a:p>
                      <a:pPr marL="400050" indent="-400050">
                        <a:buAutoNum type="romanLcPeriod"/>
                      </a:pPr>
                      <a:r>
                        <a:rPr lang="en-US" dirty="0"/>
                        <a:t>Recurring Deposit;</a:t>
                      </a:r>
                    </a:p>
                    <a:p>
                      <a:pPr marL="400050" indent="-400050">
                        <a:buAutoNum type="romanLcPeriod"/>
                      </a:pPr>
                      <a:r>
                        <a:rPr lang="en-US" dirty="0"/>
                        <a:t>Fixed Deposit</a:t>
                      </a:r>
                    </a:p>
                  </a:txBody>
                  <a:tcPr/>
                </a:tc>
                <a:tc>
                  <a:txBody>
                    <a:bodyPr/>
                    <a:lstStyle/>
                    <a:p>
                      <a:r>
                        <a:rPr lang="en-US" dirty="0"/>
                        <a:t>It is a Fixed Deposit account</a:t>
                      </a:r>
                    </a:p>
                  </a:txBody>
                  <a:tcPr/>
                </a:tc>
                <a:extLst>
                  <a:ext uri="{0D108BD9-81ED-4DB2-BD59-A6C34878D82A}">
                    <a16:rowId xmlns:a16="http://schemas.microsoft.com/office/drawing/2014/main" val="3872801766"/>
                  </a:ext>
                </a:extLst>
              </a:tr>
              <a:tr h="650564">
                <a:tc>
                  <a:txBody>
                    <a:bodyPr/>
                    <a:lstStyle/>
                    <a:p>
                      <a:r>
                        <a:rPr lang="en-US" b="1" dirty="0"/>
                        <a:t>Currency of Account</a:t>
                      </a:r>
                    </a:p>
                  </a:txBody>
                  <a:tcPr/>
                </a:tc>
                <a:tc>
                  <a:txBody>
                    <a:bodyPr/>
                    <a:lstStyle/>
                    <a:p>
                      <a:r>
                        <a:rPr lang="en-US" dirty="0"/>
                        <a:t>INR</a:t>
                      </a:r>
                    </a:p>
                  </a:txBody>
                  <a:tcPr/>
                </a:tc>
                <a:tc>
                  <a:txBody>
                    <a:bodyPr/>
                    <a:lstStyle/>
                    <a:p>
                      <a:r>
                        <a:rPr lang="en-US" dirty="0"/>
                        <a:t>INR</a:t>
                      </a:r>
                    </a:p>
                  </a:txBody>
                  <a:tcPr/>
                </a:tc>
                <a:tc>
                  <a:txBody>
                    <a:bodyPr/>
                    <a:lstStyle/>
                    <a:p>
                      <a:r>
                        <a:rPr lang="en-US" dirty="0"/>
                        <a:t>£ / $ / € / ¥ / AUD / CAD</a:t>
                      </a:r>
                    </a:p>
                  </a:txBody>
                  <a:tcPr/>
                </a:tc>
                <a:extLst>
                  <a:ext uri="{0D108BD9-81ED-4DB2-BD59-A6C34878D82A}">
                    <a16:rowId xmlns:a16="http://schemas.microsoft.com/office/drawing/2014/main" val="691430535"/>
                  </a:ext>
                </a:extLst>
              </a:tr>
              <a:tr h="1208191">
                <a:tc>
                  <a:txBody>
                    <a:bodyPr/>
                    <a:lstStyle/>
                    <a:p>
                      <a:r>
                        <a:rPr lang="en-US" b="1" dirty="0"/>
                        <a:t>Taxability of Interest earned in such account</a:t>
                      </a:r>
                    </a:p>
                  </a:txBody>
                  <a:tcPr/>
                </a:tc>
                <a:tc>
                  <a:txBody>
                    <a:bodyPr/>
                    <a:lstStyle/>
                    <a:p>
                      <a:r>
                        <a:rPr lang="en-US" dirty="0"/>
                        <a:t>Taxable</a:t>
                      </a:r>
                    </a:p>
                  </a:txBody>
                  <a:tcPr/>
                </a:tc>
                <a:tc>
                  <a:txBody>
                    <a:bodyPr/>
                    <a:lstStyle/>
                    <a:p>
                      <a:r>
                        <a:rPr lang="en-US" dirty="0"/>
                        <a:t>Exempt u/s 10(4)(ii) of for NRs under </a:t>
                      </a:r>
                      <a:r>
                        <a:rPr lang="en-US" b="1" u="sng" dirty="0"/>
                        <a:t>FEMA</a:t>
                      </a:r>
                    </a:p>
                  </a:txBody>
                  <a:tcPr/>
                </a:tc>
                <a:tc>
                  <a:txBody>
                    <a:bodyPr/>
                    <a:lstStyle/>
                    <a:p>
                      <a:r>
                        <a:rPr lang="en-US" dirty="0"/>
                        <a:t>Exempt u/s. 10(15)(iv)(fa) for NRs </a:t>
                      </a:r>
                      <a:r>
                        <a:rPr lang="en-US" dirty="0">
                          <a:solidFill>
                            <a:schemeClr val="tx1"/>
                          </a:solidFill>
                        </a:rPr>
                        <a:t>and NOR </a:t>
                      </a:r>
                      <a:r>
                        <a:rPr lang="en-US" dirty="0"/>
                        <a:t>under </a:t>
                      </a:r>
                      <a:r>
                        <a:rPr lang="en-US" b="1" u="sng" dirty="0"/>
                        <a:t>Tax</a:t>
                      </a:r>
                    </a:p>
                  </a:txBody>
                  <a:tcPr/>
                </a:tc>
                <a:extLst>
                  <a:ext uri="{0D108BD9-81ED-4DB2-BD59-A6C34878D82A}">
                    <a16:rowId xmlns:a16="http://schemas.microsoft.com/office/drawing/2014/main" val="219840881"/>
                  </a:ext>
                </a:extLst>
              </a:tr>
            </a:tbl>
          </a:graphicData>
        </a:graphic>
      </p:graphicFrame>
      <p:sp>
        <p:nvSpPr>
          <p:cNvPr id="3" name="Footer Placeholder 2">
            <a:extLst>
              <a:ext uri="{FF2B5EF4-FFF2-40B4-BE49-F238E27FC236}">
                <a16:creationId xmlns:a16="http://schemas.microsoft.com/office/drawing/2014/main" id="{9AB5E9D0-D626-42B9-8D00-C3C986293268}"/>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50CD43AF-A59C-420D-9714-9166C20915CB}"/>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38</a:t>
            </a:fld>
            <a:endParaRPr lang="en-US" altLang="en-US" dirty="0"/>
          </a:p>
        </p:txBody>
      </p:sp>
    </p:spTree>
    <p:extLst>
      <p:ext uri="{BB962C8B-B14F-4D97-AF65-F5344CB8AC3E}">
        <p14:creationId xmlns:p14="http://schemas.microsoft.com/office/powerpoint/2010/main" val="193500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FF7C-5D68-4A49-AFB8-BD05AC933314}"/>
              </a:ext>
            </a:extLst>
          </p:cNvPr>
          <p:cNvSpPr>
            <a:spLocks noGrp="1"/>
          </p:cNvSpPr>
          <p:nvPr>
            <p:ph type="title"/>
          </p:nvPr>
        </p:nvSpPr>
        <p:spPr>
          <a:xfrm>
            <a:off x="0" y="-9832"/>
            <a:ext cx="9144000" cy="1143000"/>
          </a:xfrm>
        </p:spPr>
        <p:txBody>
          <a:bodyPr/>
          <a:lstStyle/>
          <a:p>
            <a:r>
              <a:rPr lang="en-IN" dirty="0">
                <a:latin typeface="+mj-lt"/>
              </a:rPr>
              <a:t>Prevalence of cross-border situations</a:t>
            </a:r>
          </a:p>
        </p:txBody>
      </p:sp>
      <p:sp>
        <p:nvSpPr>
          <p:cNvPr id="3" name="Content Placeholder 2">
            <a:extLst>
              <a:ext uri="{FF2B5EF4-FFF2-40B4-BE49-F238E27FC236}">
                <a16:creationId xmlns:a16="http://schemas.microsoft.com/office/drawing/2014/main" id="{2F64F330-CEB7-4DE0-9B0D-8DBF92D6C9F5}"/>
              </a:ext>
            </a:extLst>
          </p:cNvPr>
          <p:cNvSpPr>
            <a:spLocks noGrp="1"/>
          </p:cNvSpPr>
          <p:nvPr>
            <p:ph idx="1"/>
          </p:nvPr>
        </p:nvSpPr>
        <p:spPr>
          <a:xfrm>
            <a:off x="304800" y="1268760"/>
            <a:ext cx="8515672" cy="5132040"/>
          </a:xfrm>
        </p:spPr>
        <p:txBody>
          <a:bodyPr>
            <a:normAutofit fontScale="92500" lnSpcReduction="20000"/>
          </a:bodyPr>
          <a:lstStyle/>
          <a:p>
            <a:r>
              <a:rPr lang="en-IN" dirty="0"/>
              <a:t>Cross-border transactions</a:t>
            </a:r>
          </a:p>
          <a:p>
            <a:pPr lvl="1"/>
            <a:r>
              <a:rPr lang="en-IN" dirty="0"/>
              <a:t>Imports and Exports</a:t>
            </a:r>
          </a:p>
          <a:p>
            <a:pPr lvl="1"/>
            <a:r>
              <a:rPr lang="en-IN" dirty="0"/>
              <a:t>Outbound and Inbound Investments</a:t>
            </a:r>
          </a:p>
          <a:p>
            <a:pPr lvl="1"/>
            <a:r>
              <a:rPr lang="en-IN" dirty="0"/>
              <a:t>Other commercial &amp; personal transactions</a:t>
            </a:r>
          </a:p>
          <a:p>
            <a:pPr lvl="3"/>
            <a:endParaRPr lang="en-IN" dirty="0"/>
          </a:p>
          <a:p>
            <a:r>
              <a:rPr lang="en-IN" dirty="0"/>
              <a:t>Cross-border movement of Indians</a:t>
            </a:r>
          </a:p>
          <a:p>
            <a:pPr lvl="1"/>
            <a:r>
              <a:rPr lang="en-IN" dirty="0"/>
              <a:t>India has the world’s largest diaspora</a:t>
            </a:r>
          </a:p>
          <a:p>
            <a:pPr lvl="2"/>
            <a:r>
              <a:rPr lang="en-IN" dirty="0"/>
              <a:t>Spreads over &gt; 200 countries</a:t>
            </a:r>
          </a:p>
          <a:p>
            <a:pPr lvl="1"/>
            <a:r>
              <a:rPr lang="en-IN" dirty="0"/>
              <a:t>25 Lakh Indians migrate abroad every year. </a:t>
            </a:r>
          </a:p>
          <a:p>
            <a:pPr lvl="1"/>
            <a:r>
              <a:rPr lang="en-IN" dirty="0"/>
              <a:t>60% of NRIs consider settling back in India on retirement</a:t>
            </a:r>
          </a:p>
          <a:p>
            <a:pPr lvl="2"/>
            <a:r>
              <a:rPr lang="en-IN" dirty="0"/>
              <a:t>NRIs of US, UK, Canada, Australia and Singapore </a:t>
            </a:r>
          </a:p>
          <a:p>
            <a:pPr lvl="4"/>
            <a:endParaRPr lang="en-IN" dirty="0"/>
          </a:p>
          <a:p>
            <a:r>
              <a:rPr lang="en-IN" dirty="0"/>
              <a:t>NRI Investments in India:</a:t>
            </a:r>
          </a:p>
          <a:p>
            <a:pPr lvl="1"/>
            <a:r>
              <a:rPr lang="en-IN" dirty="0"/>
              <a:t>NRI </a:t>
            </a:r>
            <a:r>
              <a:rPr lang="en-IN" b="1" dirty="0"/>
              <a:t>deposit inflows </a:t>
            </a:r>
            <a:r>
              <a:rPr lang="en-IN" u="sng" dirty="0"/>
              <a:t>doubled</a:t>
            </a:r>
            <a:r>
              <a:rPr lang="en-IN" dirty="0"/>
              <a:t> to $7.82 billion in April to August 2024</a:t>
            </a:r>
          </a:p>
          <a:p>
            <a:pPr lvl="1"/>
            <a:r>
              <a:rPr lang="en-IN" dirty="0"/>
              <a:t>NRI investment in </a:t>
            </a:r>
            <a:r>
              <a:rPr lang="en-IN" b="1" dirty="0"/>
              <a:t>real estate </a:t>
            </a:r>
            <a:r>
              <a:rPr lang="en-IN" dirty="0"/>
              <a:t>is </a:t>
            </a:r>
            <a:r>
              <a:rPr lang="en-IN" u="sng" dirty="0"/>
              <a:t>growing by</a:t>
            </a:r>
            <a:r>
              <a:rPr lang="en-IN" dirty="0"/>
              <a:t> 15%; will be </a:t>
            </a:r>
            <a:r>
              <a:rPr lang="en-IN" u="sng" dirty="0"/>
              <a:t>20%</a:t>
            </a:r>
            <a:r>
              <a:rPr lang="en-IN" dirty="0"/>
              <a:t> in 2025</a:t>
            </a:r>
          </a:p>
          <a:p>
            <a:pPr lvl="2"/>
            <a:endParaRPr lang="en-IN" dirty="0"/>
          </a:p>
          <a:p>
            <a:r>
              <a:rPr lang="en-IN" dirty="0"/>
              <a:t>Significant implications under FEMA &amp; Income-tax</a:t>
            </a:r>
          </a:p>
        </p:txBody>
      </p:sp>
      <p:sp>
        <p:nvSpPr>
          <p:cNvPr id="4" name="Footer Placeholder 3">
            <a:extLst>
              <a:ext uri="{FF2B5EF4-FFF2-40B4-BE49-F238E27FC236}">
                <a16:creationId xmlns:a16="http://schemas.microsoft.com/office/drawing/2014/main" id="{288A9F7C-374F-4E93-B29C-E053F52EAFD8}"/>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DACF7BC1-8BEF-487C-A740-1E4BD28AD4CA}"/>
              </a:ext>
            </a:extLst>
          </p:cNvPr>
          <p:cNvSpPr>
            <a:spLocks noGrp="1"/>
          </p:cNvSpPr>
          <p:nvPr>
            <p:ph type="sldNum" sz="quarter" idx="12"/>
          </p:nvPr>
        </p:nvSpPr>
        <p:spPr/>
        <p:txBody>
          <a:bodyPr/>
          <a:lstStyle/>
          <a:p>
            <a:fld id="{8E058ACF-CFA9-47B0-A98D-1CDCECF2BF9B}" type="slidenum">
              <a:rPr lang="en-IN" smtClean="0"/>
              <a:t>3</a:t>
            </a:fld>
            <a:endParaRPr lang="en-IN" dirty="0"/>
          </a:p>
        </p:txBody>
      </p:sp>
    </p:spTree>
    <p:extLst>
      <p:ext uri="{BB962C8B-B14F-4D97-AF65-F5344CB8AC3E}">
        <p14:creationId xmlns:p14="http://schemas.microsoft.com/office/powerpoint/2010/main" val="238382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fade">
                                      <p:cBhvr>
                                        <p:cTn id="30" dur="500"/>
                                        <p:tgtEl>
                                          <p:spTgt spid="3">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animEffect transition="in" filter="fade">
                                      <p:cBhvr>
                                        <p:cTn id="33" dur="500"/>
                                        <p:tgtEl>
                                          <p:spTgt spid="3">
                                            <p:txEl>
                                              <p:pRg st="14" end="1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anim calcmode="lin" valueType="num">
                                      <p:cBhvr>
                                        <p:cTn id="38"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40"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94E-BCA4-40C0-9C9C-2778E63EE7FB}"/>
              </a:ext>
            </a:extLst>
          </p:cNvPr>
          <p:cNvSpPr>
            <a:spLocks noGrp="1"/>
          </p:cNvSpPr>
          <p:nvPr>
            <p:ph type="title"/>
          </p:nvPr>
        </p:nvSpPr>
        <p:spPr>
          <a:xfrm>
            <a:off x="0" y="0"/>
            <a:ext cx="9144000" cy="1143000"/>
          </a:xfrm>
        </p:spPr>
        <p:txBody>
          <a:bodyPr/>
          <a:lstStyle/>
          <a:p>
            <a:r>
              <a:rPr lang="en-US" dirty="0"/>
              <a:t>Comparative chart for NRO, NRE and FCNR Accounts</a:t>
            </a:r>
          </a:p>
        </p:txBody>
      </p:sp>
      <p:graphicFrame>
        <p:nvGraphicFramePr>
          <p:cNvPr id="5" name="Content Placeholder 4">
            <a:extLst>
              <a:ext uri="{FF2B5EF4-FFF2-40B4-BE49-F238E27FC236}">
                <a16:creationId xmlns:a16="http://schemas.microsoft.com/office/drawing/2014/main" id="{167C4383-161B-45BA-A74F-627A831CA0AC}"/>
              </a:ext>
            </a:extLst>
          </p:cNvPr>
          <p:cNvGraphicFramePr>
            <a:graphicFrameLocks noGrp="1"/>
          </p:cNvGraphicFramePr>
          <p:nvPr>
            <p:ph idx="1"/>
          </p:nvPr>
        </p:nvGraphicFramePr>
        <p:xfrm>
          <a:off x="0" y="1143398"/>
          <a:ext cx="9144000" cy="5714602"/>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val="2757865984"/>
                    </a:ext>
                  </a:extLst>
                </a:gridCol>
                <a:gridCol w="2880320">
                  <a:extLst>
                    <a:ext uri="{9D8B030D-6E8A-4147-A177-3AD203B41FA5}">
                      <a16:colId xmlns:a16="http://schemas.microsoft.com/office/drawing/2014/main" val="4018582923"/>
                    </a:ext>
                  </a:extLst>
                </a:gridCol>
                <a:gridCol w="2376264">
                  <a:extLst>
                    <a:ext uri="{9D8B030D-6E8A-4147-A177-3AD203B41FA5}">
                      <a16:colId xmlns:a16="http://schemas.microsoft.com/office/drawing/2014/main" val="169042944"/>
                    </a:ext>
                  </a:extLst>
                </a:gridCol>
                <a:gridCol w="2411760">
                  <a:extLst>
                    <a:ext uri="{9D8B030D-6E8A-4147-A177-3AD203B41FA5}">
                      <a16:colId xmlns:a16="http://schemas.microsoft.com/office/drawing/2014/main" val="1276211316"/>
                    </a:ext>
                  </a:extLst>
                </a:gridCol>
              </a:tblGrid>
              <a:tr h="734230">
                <a:tc>
                  <a:txBody>
                    <a:bodyPr/>
                    <a:lstStyle/>
                    <a:p>
                      <a:r>
                        <a:rPr lang="en-US" dirty="0"/>
                        <a:t>Point of Difference</a:t>
                      </a:r>
                    </a:p>
                  </a:txBody>
                  <a:tcPr/>
                </a:tc>
                <a:tc>
                  <a:txBody>
                    <a:bodyPr/>
                    <a:lstStyle/>
                    <a:p>
                      <a:r>
                        <a:rPr lang="en-US" dirty="0"/>
                        <a:t>NRO Account</a:t>
                      </a:r>
                    </a:p>
                  </a:txBody>
                  <a:tcPr/>
                </a:tc>
                <a:tc>
                  <a:txBody>
                    <a:bodyPr/>
                    <a:lstStyle/>
                    <a:p>
                      <a:r>
                        <a:rPr lang="en-US" dirty="0"/>
                        <a:t>NRE Account</a:t>
                      </a:r>
                    </a:p>
                  </a:txBody>
                  <a:tcPr/>
                </a:tc>
                <a:tc>
                  <a:txBody>
                    <a:bodyPr/>
                    <a:lstStyle/>
                    <a:p>
                      <a:r>
                        <a:rPr lang="en-US" dirty="0"/>
                        <a:t>FCNR Deposits</a:t>
                      </a:r>
                    </a:p>
                  </a:txBody>
                  <a:tcPr/>
                </a:tc>
                <a:extLst>
                  <a:ext uri="{0D108BD9-81ED-4DB2-BD59-A6C34878D82A}">
                    <a16:rowId xmlns:a16="http://schemas.microsoft.com/office/drawing/2014/main" val="2132178043"/>
                  </a:ext>
                </a:extLst>
              </a:tr>
              <a:tr h="4980372">
                <a:tc>
                  <a:txBody>
                    <a:bodyPr/>
                    <a:lstStyle/>
                    <a:p>
                      <a:r>
                        <a:rPr lang="en-US" b="1" dirty="0"/>
                        <a:t>Major Permissible Credits</a:t>
                      </a:r>
                    </a:p>
                  </a:txBody>
                  <a:tcPr/>
                </a:tc>
                <a:tc>
                  <a:txBody>
                    <a:bodyPr/>
                    <a:lstStyle/>
                    <a:p>
                      <a:pPr marL="285750" indent="-285750">
                        <a:buFont typeface="Arial" panose="020B0604020202020204" pitchFamily="34" charset="0"/>
                        <a:buChar char="•"/>
                      </a:pPr>
                      <a:r>
                        <a:rPr lang="en-US" dirty="0"/>
                        <a:t>Remittance from Outside India (through bank)</a:t>
                      </a:r>
                    </a:p>
                    <a:p>
                      <a:pPr marL="285750" indent="-285750">
                        <a:buFont typeface="Arial" panose="020B0604020202020204" pitchFamily="34" charset="0"/>
                        <a:buChar char="•"/>
                      </a:pPr>
                      <a:r>
                        <a:rPr lang="en-US" dirty="0"/>
                        <a:t>Permitted currency tendered during temporary visit</a:t>
                      </a:r>
                    </a:p>
                    <a:p>
                      <a:pPr marL="285750" indent="-285750">
                        <a:buFont typeface="Arial" panose="020B0604020202020204" pitchFamily="34" charset="0"/>
                        <a:buChar char="•"/>
                      </a:pPr>
                      <a:r>
                        <a:rPr lang="en-US" dirty="0"/>
                        <a:t>Transfer from Rupee a/c. of NR banks</a:t>
                      </a:r>
                    </a:p>
                    <a:p>
                      <a:pPr marL="285750" indent="-285750">
                        <a:buFont typeface="Arial" panose="020B0604020202020204" pitchFamily="34" charset="0"/>
                        <a:buChar char="•"/>
                      </a:pPr>
                      <a:r>
                        <a:rPr lang="en-US" dirty="0"/>
                        <a:t>Legitimate dues in India</a:t>
                      </a:r>
                    </a:p>
                    <a:p>
                      <a:pPr marL="285750" indent="-285750">
                        <a:buFont typeface="Arial" panose="020B0604020202020204" pitchFamily="34" charset="0"/>
                        <a:buChar char="•"/>
                      </a:pPr>
                      <a:r>
                        <a:rPr lang="en-US" dirty="0"/>
                        <a:t>Transfer from other NRO Accounts</a:t>
                      </a:r>
                    </a:p>
                    <a:p>
                      <a:pPr marL="285750" indent="-285750">
                        <a:buFont typeface="Arial" panose="020B0604020202020204" pitchFamily="34" charset="0"/>
                        <a:buChar char="•"/>
                      </a:pPr>
                      <a:r>
                        <a:rPr lang="en-US" dirty="0"/>
                        <a:t>Any amount recd. in accordance with FEMA</a:t>
                      </a:r>
                    </a:p>
                  </a:txBody>
                  <a:tcPr/>
                </a:tc>
                <a:tc gridSpan="2">
                  <a:txBody>
                    <a:bodyPr/>
                    <a:lstStyle/>
                    <a:p>
                      <a:pPr marL="285750" indent="-285750">
                        <a:buFont typeface="Arial" panose="020B0604020202020204" pitchFamily="34" charset="0"/>
                        <a:buChar char="•"/>
                      </a:pPr>
                      <a:r>
                        <a:rPr lang="en-US" dirty="0"/>
                        <a:t>Remittance in permitted Foreign Currency</a:t>
                      </a:r>
                    </a:p>
                    <a:p>
                      <a:pPr marL="285750" indent="-285750">
                        <a:buFont typeface="Arial" panose="020B0604020202020204" pitchFamily="34" charset="0"/>
                        <a:buChar char="•"/>
                      </a:pPr>
                      <a:r>
                        <a:rPr lang="en-US" dirty="0"/>
                        <a:t>Proceeds of personal </a:t>
                      </a:r>
                      <a:r>
                        <a:rPr lang="en-US" dirty="0" err="1"/>
                        <a:t>cheques</a:t>
                      </a:r>
                      <a:r>
                        <a:rPr lang="en-US" dirty="0"/>
                        <a:t>, bank drafts, </a:t>
                      </a:r>
                      <a:r>
                        <a:rPr lang="en-US" dirty="0" err="1"/>
                        <a:t>travellers'</a:t>
                      </a:r>
                      <a:r>
                        <a:rPr lang="en-US" dirty="0"/>
                        <a:t> </a:t>
                      </a:r>
                      <a:r>
                        <a:rPr lang="en-US" dirty="0" err="1"/>
                        <a:t>cheques</a:t>
                      </a:r>
                      <a:r>
                        <a:rPr lang="en-US" dirty="0"/>
                        <a:t>, foreign currency or bank notes tendered during his temporary visit in India</a:t>
                      </a:r>
                    </a:p>
                    <a:p>
                      <a:pPr marL="285750" indent="-285750">
                        <a:buFont typeface="Arial" panose="020B0604020202020204" pitchFamily="34" charset="0"/>
                        <a:buChar char="•"/>
                      </a:pPr>
                      <a:r>
                        <a:rPr lang="en-US" dirty="0"/>
                        <a:t>Transfer from other NRE/FCNR accounts</a:t>
                      </a:r>
                    </a:p>
                    <a:p>
                      <a:pPr marL="285750" indent="-285750">
                        <a:buFont typeface="Arial" panose="020B0604020202020204" pitchFamily="34" charset="0"/>
                        <a:buChar char="•"/>
                      </a:pPr>
                      <a:r>
                        <a:rPr lang="en-US" dirty="0"/>
                        <a:t>Interest on the funds held in the account</a:t>
                      </a:r>
                    </a:p>
                    <a:p>
                      <a:pPr marL="285750" indent="-285750">
                        <a:buFont typeface="Arial" panose="020B0604020202020204" pitchFamily="34" charset="0"/>
                        <a:buChar char="•"/>
                      </a:pPr>
                      <a:r>
                        <a:rPr lang="en-US" dirty="0"/>
                        <a:t>Current income subject to taxes</a:t>
                      </a:r>
                    </a:p>
                    <a:p>
                      <a:pPr marL="285750" indent="-285750">
                        <a:buFont typeface="Arial" panose="020B0604020202020204" pitchFamily="34" charset="0"/>
                        <a:buChar char="•"/>
                      </a:pPr>
                      <a:r>
                        <a:rPr lang="en-US" dirty="0"/>
                        <a:t>Maturity, sale proceeds of eligible inv., refund of application money in securities or IPs of investment made out of the NRE/FCNR a/c or funds were remitted from outside India</a:t>
                      </a:r>
                    </a:p>
                    <a:p>
                      <a:pPr marL="285750" indent="-285750">
                        <a:buFont typeface="Arial" panose="020B0604020202020204" pitchFamily="34" charset="0"/>
                        <a:buChar char="•"/>
                      </a:pPr>
                      <a:r>
                        <a:rPr lang="en-US" dirty="0"/>
                        <a:t>Any amount recd. in accordance with general or special permission of the RBI</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txBody>
                  <a:tcPr/>
                </a:tc>
                <a:tc hMerge="1">
                  <a:txBody>
                    <a:bodyPr/>
                    <a:lstStyle/>
                    <a:p>
                      <a:endParaRPr lang="en-US" dirty="0"/>
                    </a:p>
                  </a:txBody>
                  <a:tcPr/>
                </a:tc>
                <a:extLst>
                  <a:ext uri="{0D108BD9-81ED-4DB2-BD59-A6C34878D82A}">
                    <a16:rowId xmlns:a16="http://schemas.microsoft.com/office/drawing/2014/main" val="290909192"/>
                  </a:ext>
                </a:extLst>
              </a:tr>
            </a:tbl>
          </a:graphicData>
        </a:graphic>
      </p:graphicFrame>
      <p:sp>
        <p:nvSpPr>
          <p:cNvPr id="3" name="Footer Placeholder 2">
            <a:extLst>
              <a:ext uri="{FF2B5EF4-FFF2-40B4-BE49-F238E27FC236}">
                <a16:creationId xmlns:a16="http://schemas.microsoft.com/office/drawing/2014/main" id="{ADC28F75-9B2E-4C23-90DC-0405FAD5B0D2}"/>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24090466-E500-4D18-9251-77010E05A401}"/>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39</a:t>
            </a:fld>
            <a:endParaRPr lang="en-US" altLang="en-US" dirty="0"/>
          </a:p>
        </p:txBody>
      </p:sp>
    </p:spTree>
    <p:extLst>
      <p:ext uri="{BB962C8B-B14F-4D97-AF65-F5344CB8AC3E}">
        <p14:creationId xmlns:p14="http://schemas.microsoft.com/office/powerpoint/2010/main" val="231715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94E-BCA4-40C0-9C9C-2778E63EE7FB}"/>
              </a:ext>
            </a:extLst>
          </p:cNvPr>
          <p:cNvSpPr>
            <a:spLocks noGrp="1"/>
          </p:cNvSpPr>
          <p:nvPr>
            <p:ph type="title"/>
          </p:nvPr>
        </p:nvSpPr>
        <p:spPr>
          <a:xfrm>
            <a:off x="0" y="0"/>
            <a:ext cx="9144000" cy="1143000"/>
          </a:xfrm>
        </p:spPr>
        <p:txBody>
          <a:bodyPr/>
          <a:lstStyle/>
          <a:p>
            <a:r>
              <a:rPr lang="en-US" dirty="0"/>
              <a:t>Comparative chart for NRO, NRE and FCNR Accounts</a:t>
            </a:r>
          </a:p>
        </p:txBody>
      </p:sp>
      <p:graphicFrame>
        <p:nvGraphicFramePr>
          <p:cNvPr id="5" name="Content Placeholder 4">
            <a:extLst>
              <a:ext uri="{FF2B5EF4-FFF2-40B4-BE49-F238E27FC236}">
                <a16:creationId xmlns:a16="http://schemas.microsoft.com/office/drawing/2014/main" id="{167C4383-161B-45BA-A74F-627A831CA0AC}"/>
              </a:ext>
            </a:extLst>
          </p:cNvPr>
          <p:cNvGraphicFramePr>
            <a:graphicFrameLocks noGrp="1"/>
          </p:cNvGraphicFramePr>
          <p:nvPr>
            <p:ph idx="1"/>
          </p:nvPr>
        </p:nvGraphicFramePr>
        <p:xfrm>
          <a:off x="0" y="1143398"/>
          <a:ext cx="9144000" cy="5714602"/>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val="2757865984"/>
                    </a:ext>
                  </a:extLst>
                </a:gridCol>
                <a:gridCol w="2736304">
                  <a:extLst>
                    <a:ext uri="{9D8B030D-6E8A-4147-A177-3AD203B41FA5}">
                      <a16:colId xmlns:a16="http://schemas.microsoft.com/office/drawing/2014/main" val="4018582923"/>
                    </a:ext>
                  </a:extLst>
                </a:gridCol>
                <a:gridCol w="2520280">
                  <a:extLst>
                    <a:ext uri="{9D8B030D-6E8A-4147-A177-3AD203B41FA5}">
                      <a16:colId xmlns:a16="http://schemas.microsoft.com/office/drawing/2014/main" val="169042944"/>
                    </a:ext>
                  </a:extLst>
                </a:gridCol>
                <a:gridCol w="2411760">
                  <a:extLst>
                    <a:ext uri="{9D8B030D-6E8A-4147-A177-3AD203B41FA5}">
                      <a16:colId xmlns:a16="http://schemas.microsoft.com/office/drawing/2014/main" val="1276211316"/>
                    </a:ext>
                  </a:extLst>
                </a:gridCol>
              </a:tblGrid>
              <a:tr h="932070">
                <a:tc>
                  <a:txBody>
                    <a:bodyPr/>
                    <a:lstStyle/>
                    <a:p>
                      <a:r>
                        <a:rPr lang="en-US" dirty="0"/>
                        <a:t>Point of Difference</a:t>
                      </a:r>
                    </a:p>
                  </a:txBody>
                  <a:tcPr/>
                </a:tc>
                <a:tc>
                  <a:txBody>
                    <a:bodyPr/>
                    <a:lstStyle/>
                    <a:p>
                      <a:r>
                        <a:rPr lang="en-US" dirty="0"/>
                        <a:t>NRO Account</a:t>
                      </a:r>
                    </a:p>
                  </a:txBody>
                  <a:tcPr/>
                </a:tc>
                <a:tc>
                  <a:txBody>
                    <a:bodyPr/>
                    <a:lstStyle/>
                    <a:p>
                      <a:r>
                        <a:rPr lang="en-US" dirty="0"/>
                        <a:t>NRE Account</a:t>
                      </a:r>
                    </a:p>
                  </a:txBody>
                  <a:tcPr/>
                </a:tc>
                <a:tc>
                  <a:txBody>
                    <a:bodyPr/>
                    <a:lstStyle/>
                    <a:p>
                      <a:r>
                        <a:rPr lang="en-US" dirty="0"/>
                        <a:t>FCNR Deposits</a:t>
                      </a:r>
                    </a:p>
                  </a:txBody>
                  <a:tcPr/>
                </a:tc>
                <a:extLst>
                  <a:ext uri="{0D108BD9-81ED-4DB2-BD59-A6C34878D82A}">
                    <a16:rowId xmlns:a16="http://schemas.microsoft.com/office/drawing/2014/main" val="2132178043"/>
                  </a:ext>
                </a:extLst>
              </a:tr>
              <a:tr h="4782532">
                <a:tc>
                  <a:txBody>
                    <a:bodyPr/>
                    <a:lstStyle/>
                    <a:p>
                      <a:r>
                        <a:rPr lang="en-US" b="1" dirty="0"/>
                        <a:t>Major Permissible Debits</a:t>
                      </a:r>
                    </a:p>
                  </a:txBody>
                  <a:tcPr/>
                </a:tc>
                <a:tc>
                  <a:txBody>
                    <a:bodyPr/>
                    <a:lstStyle/>
                    <a:p>
                      <a:pPr marL="285750" indent="-285750">
                        <a:buFont typeface="Arial" panose="020B0604020202020204" pitchFamily="34" charset="0"/>
                        <a:buChar char="•"/>
                      </a:pPr>
                      <a:r>
                        <a:rPr lang="en-US" dirty="0"/>
                        <a:t>Local payments</a:t>
                      </a:r>
                    </a:p>
                    <a:p>
                      <a:pPr marL="285750" indent="-285750">
                        <a:buFont typeface="Arial" panose="020B0604020202020204" pitchFamily="34" charset="0"/>
                        <a:buChar char="•"/>
                      </a:pPr>
                      <a:r>
                        <a:rPr lang="en-US" dirty="0"/>
                        <a:t>Eligible investments</a:t>
                      </a:r>
                    </a:p>
                    <a:p>
                      <a:pPr marL="285750" indent="-285750">
                        <a:buFont typeface="Arial" panose="020B0604020202020204" pitchFamily="34" charset="0"/>
                        <a:buChar char="•"/>
                      </a:pPr>
                      <a:r>
                        <a:rPr lang="en-US" dirty="0"/>
                        <a:t>Current Incomes net of taxes</a:t>
                      </a:r>
                    </a:p>
                    <a:p>
                      <a:pPr marL="285750" indent="-285750">
                        <a:buFont typeface="Arial" panose="020B0604020202020204" pitchFamily="34" charset="0"/>
                        <a:buChar char="•"/>
                      </a:pPr>
                      <a:r>
                        <a:rPr lang="en-US" dirty="0"/>
                        <a:t>Transfer to other NROs</a:t>
                      </a:r>
                    </a:p>
                    <a:p>
                      <a:pPr marL="285750" indent="-285750">
                        <a:buFont typeface="Arial" panose="020B0604020202020204" pitchFamily="34" charset="0"/>
                        <a:buChar char="•"/>
                      </a:pPr>
                      <a:r>
                        <a:rPr lang="en-US" dirty="0"/>
                        <a:t>Settlement of charges on Intl. Credit Cards subject to limit provided in Remittance of Assets regulations</a:t>
                      </a:r>
                    </a:p>
                    <a:p>
                      <a:pPr marL="285750" indent="-285750">
                        <a:buFont typeface="Arial" panose="020B0604020202020204" pitchFamily="34" charset="0"/>
                        <a:buChar char="•"/>
                      </a:pPr>
                      <a:endParaRPr lang="en-US" dirty="0"/>
                    </a:p>
                  </a:txBody>
                  <a:tcPr/>
                </a:tc>
                <a:tc gridSpan="2">
                  <a:txBody>
                    <a:bodyPr/>
                    <a:lstStyle/>
                    <a:p>
                      <a:pPr marL="285750" indent="-285750">
                        <a:buFont typeface="Arial" panose="020B0604020202020204" pitchFamily="34" charset="0"/>
                        <a:buChar char="•"/>
                      </a:pPr>
                      <a:r>
                        <a:rPr lang="en-US" dirty="0"/>
                        <a:t>Local disbursements</a:t>
                      </a:r>
                    </a:p>
                    <a:p>
                      <a:pPr marL="285750" indent="-285750">
                        <a:buFont typeface="Arial" panose="020B0604020202020204" pitchFamily="34" charset="0"/>
                        <a:buChar char="•"/>
                      </a:pPr>
                      <a:r>
                        <a:rPr lang="en-US" dirty="0"/>
                        <a:t>Remittances outside India</a:t>
                      </a:r>
                    </a:p>
                    <a:p>
                      <a:pPr marL="285750" indent="-285750">
                        <a:buFont typeface="Arial" panose="020B0604020202020204" pitchFamily="34" charset="0"/>
                        <a:buChar char="•"/>
                      </a:pPr>
                      <a:r>
                        <a:rPr lang="en-US" dirty="0"/>
                        <a:t>Transfer to NRE/FCNR of self or other person eligible to hold such account</a:t>
                      </a:r>
                    </a:p>
                    <a:p>
                      <a:pPr marL="285750" indent="-285750">
                        <a:buFont typeface="Arial" panose="020B0604020202020204" pitchFamily="34" charset="0"/>
                        <a:buChar char="•"/>
                      </a:pPr>
                      <a:r>
                        <a:rPr lang="en-US" dirty="0"/>
                        <a:t>For making eligible investments including investment in IPs</a:t>
                      </a:r>
                    </a:p>
                    <a:p>
                      <a:pPr marL="285750" indent="-285750">
                        <a:buFont typeface="Arial" panose="020B0604020202020204" pitchFamily="34" charset="0"/>
                        <a:buChar char="•"/>
                      </a:pPr>
                      <a:r>
                        <a:rPr lang="en-US" dirty="0"/>
                        <a:t>Any other transaction permitted generally or specially by the RBI</a:t>
                      </a:r>
                    </a:p>
                  </a:txBody>
                  <a:tcPr/>
                </a:tc>
                <a:tc hMerge="1">
                  <a:txBody>
                    <a:bodyPr/>
                    <a:lstStyle/>
                    <a:p>
                      <a:endParaRPr lang="en-US" dirty="0"/>
                    </a:p>
                  </a:txBody>
                  <a:tcPr/>
                </a:tc>
                <a:extLst>
                  <a:ext uri="{0D108BD9-81ED-4DB2-BD59-A6C34878D82A}">
                    <a16:rowId xmlns:a16="http://schemas.microsoft.com/office/drawing/2014/main" val="2315149092"/>
                  </a:ext>
                </a:extLst>
              </a:tr>
            </a:tbl>
          </a:graphicData>
        </a:graphic>
      </p:graphicFrame>
      <p:sp>
        <p:nvSpPr>
          <p:cNvPr id="3" name="Footer Placeholder 2">
            <a:extLst>
              <a:ext uri="{FF2B5EF4-FFF2-40B4-BE49-F238E27FC236}">
                <a16:creationId xmlns:a16="http://schemas.microsoft.com/office/drawing/2014/main" id="{5E59EA9C-1A96-4687-96A6-244EB52536F1}"/>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ADFBC241-85D3-43E9-97F3-75672723CC33}"/>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40</a:t>
            </a:fld>
            <a:endParaRPr lang="en-US" altLang="en-US" dirty="0"/>
          </a:p>
        </p:txBody>
      </p:sp>
    </p:spTree>
    <p:extLst>
      <p:ext uri="{BB962C8B-B14F-4D97-AF65-F5344CB8AC3E}">
        <p14:creationId xmlns:p14="http://schemas.microsoft.com/office/powerpoint/2010/main" val="2132882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37E-77B2-4081-9839-5C9BAB79C1A2}"/>
              </a:ext>
            </a:extLst>
          </p:cNvPr>
          <p:cNvSpPr>
            <a:spLocks noGrp="1"/>
          </p:cNvSpPr>
          <p:nvPr>
            <p:ph type="title"/>
          </p:nvPr>
        </p:nvSpPr>
        <p:spPr/>
        <p:txBody>
          <a:bodyPr/>
          <a:lstStyle/>
          <a:p>
            <a:r>
              <a:rPr lang="en-US" dirty="0"/>
              <a:t>Analysis of Case Study 2: DTAA benefit on interest incomes</a:t>
            </a:r>
          </a:p>
        </p:txBody>
      </p:sp>
      <p:sp>
        <p:nvSpPr>
          <p:cNvPr id="6" name="Content Placeholder 5">
            <a:extLst>
              <a:ext uri="{FF2B5EF4-FFF2-40B4-BE49-F238E27FC236}">
                <a16:creationId xmlns:a16="http://schemas.microsoft.com/office/drawing/2014/main" id="{93EB3BEC-34F9-44A6-AEC4-59FC7C491636}"/>
              </a:ext>
            </a:extLst>
          </p:cNvPr>
          <p:cNvSpPr>
            <a:spLocks noGrp="1"/>
          </p:cNvSpPr>
          <p:nvPr>
            <p:ph idx="1"/>
          </p:nvPr>
        </p:nvSpPr>
        <p:spPr>
          <a:xfrm>
            <a:off x="457200" y="1484784"/>
            <a:ext cx="8075240" cy="4752528"/>
          </a:xfrm>
        </p:spPr>
        <p:txBody>
          <a:bodyPr>
            <a:normAutofit/>
          </a:bodyPr>
          <a:lstStyle/>
          <a:p>
            <a:r>
              <a:rPr lang="en-US" dirty="0"/>
              <a:t>TDS on taxable interest income can be capped to DTAA Rate</a:t>
            </a:r>
          </a:p>
          <a:p>
            <a:pPr lvl="1"/>
            <a:r>
              <a:rPr lang="en-US" dirty="0"/>
              <a:t>TRC of Country of Residence required</a:t>
            </a:r>
          </a:p>
          <a:p>
            <a:pPr lvl="1"/>
            <a:r>
              <a:rPr lang="en-US" dirty="0"/>
              <a:t>Form 10F to be filed</a:t>
            </a:r>
          </a:p>
          <a:p>
            <a:pPr lvl="1"/>
            <a:endParaRPr lang="en-US" dirty="0"/>
          </a:p>
          <a:p>
            <a:r>
              <a:rPr lang="en-US" dirty="0"/>
              <a:t>FTC on Indian taxes can be availed in foreign country as per DTAA</a:t>
            </a:r>
          </a:p>
          <a:p>
            <a:endParaRPr lang="en-US" dirty="0"/>
          </a:p>
        </p:txBody>
      </p:sp>
      <p:sp>
        <p:nvSpPr>
          <p:cNvPr id="7" name="Footer Placeholder 6">
            <a:extLst>
              <a:ext uri="{FF2B5EF4-FFF2-40B4-BE49-F238E27FC236}">
                <a16:creationId xmlns:a16="http://schemas.microsoft.com/office/drawing/2014/main" id="{CB10AD1A-4A9D-4DBB-B9BA-91B037BF4648}"/>
              </a:ext>
            </a:extLst>
          </p:cNvPr>
          <p:cNvSpPr>
            <a:spLocks noGrp="1"/>
          </p:cNvSpPr>
          <p:nvPr>
            <p:ph type="ftr" sz="quarter" idx="11"/>
          </p:nvPr>
        </p:nvSpPr>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DDCE24EB-1088-4BD0-AEE7-B69EBF338840}"/>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41</a:t>
            </a:fld>
            <a:endParaRPr lang="en-US" altLang="en-US" dirty="0"/>
          </a:p>
        </p:txBody>
      </p:sp>
    </p:spTree>
    <p:extLst>
      <p:ext uri="{BB962C8B-B14F-4D97-AF65-F5344CB8AC3E}">
        <p14:creationId xmlns:p14="http://schemas.microsoft.com/office/powerpoint/2010/main" val="2425168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FB19-4963-4613-A7F0-FD324FA725E7}"/>
              </a:ext>
            </a:extLst>
          </p:cNvPr>
          <p:cNvSpPr>
            <a:spLocks noGrp="1"/>
          </p:cNvSpPr>
          <p:nvPr>
            <p:ph type="title"/>
          </p:nvPr>
        </p:nvSpPr>
        <p:spPr>
          <a:xfrm>
            <a:off x="0" y="0"/>
            <a:ext cx="9144000" cy="1143000"/>
          </a:xfrm>
        </p:spPr>
        <p:txBody>
          <a:bodyPr/>
          <a:lstStyle/>
          <a:p>
            <a:r>
              <a:rPr lang="en-IN" b="1" dirty="0"/>
              <a:t>Gift of funds by NRIs to residents</a:t>
            </a:r>
          </a:p>
        </p:txBody>
      </p:sp>
      <p:sp>
        <p:nvSpPr>
          <p:cNvPr id="3" name="Content Placeholder 2">
            <a:extLst>
              <a:ext uri="{FF2B5EF4-FFF2-40B4-BE49-F238E27FC236}">
                <a16:creationId xmlns:a16="http://schemas.microsoft.com/office/drawing/2014/main" id="{F6FBD4EC-04BF-4DD6-B4E3-D49194709306}"/>
              </a:ext>
            </a:extLst>
          </p:cNvPr>
          <p:cNvSpPr>
            <a:spLocks noGrp="1"/>
          </p:cNvSpPr>
          <p:nvPr>
            <p:ph idx="1"/>
          </p:nvPr>
        </p:nvSpPr>
        <p:spPr>
          <a:xfrm>
            <a:off x="457200" y="1484784"/>
            <a:ext cx="8291264" cy="4871566"/>
          </a:xfrm>
        </p:spPr>
        <p:txBody>
          <a:bodyPr>
            <a:normAutofit/>
          </a:bodyPr>
          <a:lstStyle/>
          <a:p>
            <a:r>
              <a:rPr lang="en-US" dirty="0"/>
              <a:t>Practically, no limits</a:t>
            </a:r>
          </a:p>
          <a:p>
            <a:r>
              <a:rPr lang="en-US" dirty="0"/>
              <a:t>However, should be reasonable</a:t>
            </a:r>
          </a:p>
          <a:p>
            <a:r>
              <a:rPr lang="en-US" dirty="0"/>
              <a:t>Tax investigations where amounts are large and frequent</a:t>
            </a:r>
          </a:p>
          <a:p>
            <a:r>
              <a:rPr lang="en-US" dirty="0"/>
              <a:t>Capacity of the donor – of paramount importance</a:t>
            </a:r>
          </a:p>
          <a:p>
            <a:r>
              <a:rPr lang="en-US" dirty="0"/>
              <a:t>Proper documentation required regarding:</a:t>
            </a:r>
          </a:p>
          <a:p>
            <a:pPr lvl="1"/>
            <a:r>
              <a:rPr lang="en-US" dirty="0"/>
              <a:t>Source</a:t>
            </a:r>
          </a:p>
          <a:p>
            <a:pPr lvl="1"/>
            <a:r>
              <a:rPr lang="en-US" dirty="0"/>
              <a:t>KYC</a:t>
            </a:r>
          </a:p>
          <a:p>
            <a:pPr lvl="1"/>
            <a:r>
              <a:rPr lang="en-US" dirty="0"/>
              <a:t>Bank records</a:t>
            </a:r>
          </a:p>
          <a:p>
            <a:pPr lvl="3"/>
            <a:endParaRPr lang="en-US" dirty="0"/>
          </a:p>
        </p:txBody>
      </p:sp>
      <p:sp>
        <p:nvSpPr>
          <p:cNvPr id="5" name="Footer Placeholder 4">
            <a:extLst>
              <a:ext uri="{FF2B5EF4-FFF2-40B4-BE49-F238E27FC236}">
                <a16:creationId xmlns:a16="http://schemas.microsoft.com/office/drawing/2014/main" id="{49883D41-07F0-4260-B776-CCE0BDD64879}"/>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589CBDF9-349C-4943-B34C-B48C351499CE}"/>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42</a:t>
            </a:fld>
            <a:endParaRPr lang="en-US" altLang="en-US" dirty="0"/>
          </a:p>
        </p:txBody>
      </p:sp>
    </p:spTree>
    <p:extLst>
      <p:ext uri="{BB962C8B-B14F-4D97-AF65-F5344CB8AC3E}">
        <p14:creationId xmlns:p14="http://schemas.microsoft.com/office/powerpoint/2010/main" val="2795132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F6E9-EE98-61E4-0A5E-0F7E8D41F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071E3B-BF2A-985B-98F0-93D7BAA1DDCB}"/>
              </a:ext>
            </a:extLst>
          </p:cNvPr>
          <p:cNvSpPr>
            <a:spLocks noGrp="1"/>
          </p:cNvSpPr>
          <p:nvPr>
            <p:ph type="title"/>
          </p:nvPr>
        </p:nvSpPr>
        <p:spPr>
          <a:xfrm>
            <a:off x="0" y="-9832"/>
            <a:ext cx="9144000" cy="1143000"/>
          </a:xfrm>
        </p:spPr>
        <p:txBody>
          <a:bodyPr/>
          <a:lstStyle/>
          <a:p>
            <a:r>
              <a:rPr lang="en-IN" dirty="0">
                <a:latin typeface="+mj-lt"/>
              </a:rPr>
              <a:t>Remittance by RI </a:t>
            </a:r>
            <a:r>
              <a:rPr lang="en-IN" i="1" dirty="0">
                <a:latin typeface="+mj-lt"/>
              </a:rPr>
              <a:t>vs.</a:t>
            </a:r>
            <a:r>
              <a:rPr lang="en-IN" dirty="0">
                <a:latin typeface="+mj-lt"/>
              </a:rPr>
              <a:t> NRI/ PIO/ OCI</a:t>
            </a:r>
          </a:p>
        </p:txBody>
      </p:sp>
      <p:sp>
        <p:nvSpPr>
          <p:cNvPr id="4" name="Footer Placeholder 3">
            <a:extLst>
              <a:ext uri="{FF2B5EF4-FFF2-40B4-BE49-F238E27FC236}">
                <a16:creationId xmlns:a16="http://schemas.microsoft.com/office/drawing/2014/main" id="{6CDC1A87-9AAF-B5A4-BCF2-1B28DC35E8E4}"/>
              </a:ext>
            </a:extLst>
          </p:cNvPr>
          <p:cNvSpPr>
            <a:spLocks noGrp="1"/>
          </p:cNvSpPr>
          <p:nvPr>
            <p:ph type="ftr" sz="quarter" idx="11"/>
          </p:nvPr>
        </p:nvSpPr>
        <p:spPr/>
        <p:txBody>
          <a:bodyPr/>
          <a:lstStyle/>
          <a:p>
            <a:r>
              <a:rPr lang="en-IN" dirty="0"/>
              <a:t>CA Bhavya Gandhi</a:t>
            </a:r>
          </a:p>
        </p:txBody>
      </p:sp>
      <p:sp>
        <p:nvSpPr>
          <p:cNvPr id="5" name="Slide Number Placeholder 4">
            <a:extLst>
              <a:ext uri="{FF2B5EF4-FFF2-40B4-BE49-F238E27FC236}">
                <a16:creationId xmlns:a16="http://schemas.microsoft.com/office/drawing/2014/main" id="{1BE4A5DE-4BDE-DAF4-1E51-DAC4A00B83C2}"/>
              </a:ext>
            </a:extLst>
          </p:cNvPr>
          <p:cNvSpPr>
            <a:spLocks noGrp="1"/>
          </p:cNvSpPr>
          <p:nvPr>
            <p:ph type="sldNum" sz="quarter" idx="12"/>
          </p:nvPr>
        </p:nvSpPr>
        <p:spPr/>
        <p:txBody>
          <a:bodyPr/>
          <a:lstStyle/>
          <a:p>
            <a:fld id="{8E058ACF-CFA9-47B0-A98D-1CDCECF2BF9B}" type="slidenum">
              <a:rPr lang="en-IN" smtClean="0"/>
              <a:t>43</a:t>
            </a:fld>
            <a:endParaRPr lang="en-IN" dirty="0"/>
          </a:p>
        </p:txBody>
      </p:sp>
      <p:graphicFrame>
        <p:nvGraphicFramePr>
          <p:cNvPr id="8" name="Table 7">
            <a:extLst>
              <a:ext uri="{FF2B5EF4-FFF2-40B4-BE49-F238E27FC236}">
                <a16:creationId xmlns:a16="http://schemas.microsoft.com/office/drawing/2014/main" id="{54DA9E97-E893-DDED-B2E9-9420EAA02C3F}"/>
              </a:ext>
            </a:extLst>
          </p:cNvPr>
          <p:cNvGraphicFramePr>
            <a:graphicFrameLocks noGrp="1"/>
          </p:cNvGraphicFramePr>
          <p:nvPr>
            <p:extLst>
              <p:ext uri="{D42A27DB-BD31-4B8C-83A1-F6EECF244321}">
                <p14:modId xmlns:p14="http://schemas.microsoft.com/office/powerpoint/2010/main" val="153093751"/>
              </p:ext>
            </p:extLst>
          </p:nvPr>
        </p:nvGraphicFramePr>
        <p:xfrm>
          <a:off x="1" y="1143000"/>
          <a:ext cx="5775158" cy="5247640"/>
        </p:xfrm>
        <a:graphic>
          <a:graphicData uri="http://schemas.openxmlformats.org/drawingml/2006/table">
            <a:tbl>
              <a:tblPr firstRow="1" bandRow="1">
                <a:tableStyleId>{21E4AEA4-8DFA-4A89-87EB-49C32662AFE0}</a:tableStyleId>
              </a:tblPr>
              <a:tblGrid>
                <a:gridCol w="2555775">
                  <a:extLst>
                    <a:ext uri="{9D8B030D-6E8A-4147-A177-3AD203B41FA5}">
                      <a16:colId xmlns:a16="http://schemas.microsoft.com/office/drawing/2014/main" val="589651585"/>
                    </a:ext>
                  </a:extLst>
                </a:gridCol>
                <a:gridCol w="3219383">
                  <a:extLst>
                    <a:ext uri="{9D8B030D-6E8A-4147-A177-3AD203B41FA5}">
                      <a16:colId xmlns:a16="http://schemas.microsoft.com/office/drawing/2014/main" val="861841231"/>
                    </a:ext>
                  </a:extLst>
                </a:gridCol>
              </a:tblGrid>
              <a:tr h="477520">
                <a:tc>
                  <a:txBody>
                    <a:bodyPr/>
                    <a:lstStyle/>
                    <a:p>
                      <a:pPr algn="ctr">
                        <a:lnSpc>
                          <a:spcPct val="100000"/>
                        </a:lnSpc>
                      </a:pPr>
                      <a:r>
                        <a:rPr lang="en-IN" dirty="0"/>
                        <a:t>Particulars</a:t>
                      </a:r>
                    </a:p>
                  </a:txBody>
                  <a:tcPr/>
                </a:tc>
                <a:tc>
                  <a:txBody>
                    <a:bodyPr/>
                    <a:lstStyle/>
                    <a:p>
                      <a:pPr algn="ctr">
                        <a:lnSpc>
                          <a:spcPct val="100000"/>
                        </a:lnSpc>
                      </a:pPr>
                      <a:r>
                        <a:rPr lang="en-IN" dirty="0"/>
                        <a:t>NRI/ PIO/ OCI</a:t>
                      </a:r>
                    </a:p>
                  </a:txBody>
                  <a:tcPr/>
                </a:tc>
                <a:extLst>
                  <a:ext uri="{0D108BD9-81ED-4DB2-BD59-A6C34878D82A}">
                    <a16:rowId xmlns:a16="http://schemas.microsoft.com/office/drawing/2014/main" val="207287511"/>
                  </a:ext>
                </a:extLst>
              </a:tr>
              <a:tr h="370840">
                <a:tc>
                  <a:txBody>
                    <a:bodyPr/>
                    <a:lstStyle/>
                    <a:p>
                      <a:pPr>
                        <a:lnSpc>
                          <a:spcPct val="100000"/>
                        </a:lnSpc>
                      </a:pPr>
                      <a:r>
                        <a:rPr lang="en-IN" b="1" dirty="0"/>
                        <a:t>Current incomes:</a:t>
                      </a:r>
                      <a:r>
                        <a:rPr lang="en-IN" dirty="0"/>
                        <a:t> </a:t>
                      </a:r>
                    </a:p>
                    <a:p>
                      <a:pPr>
                        <a:lnSpc>
                          <a:spcPct val="100000"/>
                        </a:lnSpc>
                      </a:pPr>
                      <a:r>
                        <a:rPr lang="en-IN" dirty="0"/>
                        <a:t>Salary, Rent, Interest and Dividends</a:t>
                      </a:r>
                    </a:p>
                  </a:txBody>
                  <a:tcPr/>
                </a:tc>
                <a:tc>
                  <a:txBody>
                    <a:bodyPr/>
                    <a:lstStyle/>
                    <a:p>
                      <a:pPr>
                        <a:lnSpc>
                          <a:spcPct val="100000"/>
                        </a:lnSpc>
                      </a:pPr>
                      <a:r>
                        <a:rPr lang="en-IN" b="1" dirty="0"/>
                        <a:t>Freely repatriable </a:t>
                      </a:r>
                      <a:r>
                        <a:rPr lang="en-IN" dirty="0"/>
                        <a:t>without any limit </a:t>
                      </a:r>
                    </a:p>
                    <a:p>
                      <a:pPr>
                        <a:lnSpc>
                          <a:spcPct val="100000"/>
                        </a:lnSpc>
                      </a:pPr>
                      <a:r>
                        <a:rPr lang="en-IN" dirty="0"/>
                        <a:t>(after payment of due taxes)</a:t>
                      </a:r>
                    </a:p>
                  </a:txBody>
                  <a:tcPr/>
                </a:tc>
                <a:extLst>
                  <a:ext uri="{0D108BD9-81ED-4DB2-BD59-A6C34878D82A}">
                    <a16:rowId xmlns:a16="http://schemas.microsoft.com/office/drawing/2014/main" val="1226243249"/>
                  </a:ext>
                </a:extLst>
              </a:tr>
              <a:tr h="370840">
                <a:tc>
                  <a:txBody>
                    <a:bodyPr/>
                    <a:lstStyle/>
                    <a:p>
                      <a:pPr>
                        <a:lnSpc>
                          <a:spcPct val="100000"/>
                        </a:lnSpc>
                      </a:pPr>
                      <a:endParaRPr lang="en-IN" dirty="0"/>
                    </a:p>
                  </a:txBody>
                  <a:tcPr/>
                </a:tc>
                <a:tc>
                  <a:txBody>
                    <a:bodyPr/>
                    <a:lstStyle/>
                    <a:p>
                      <a:pPr>
                        <a:lnSpc>
                          <a:spcPct val="100000"/>
                        </a:lnSpc>
                      </a:pPr>
                      <a:endParaRPr lang="en-IN" dirty="0"/>
                    </a:p>
                  </a:txBody>
                  <a:tcPr/>
                </a:tc>
                <a:extLst>
                  <a:ext uri="{0D108BD9-81ED-4DB2-BD59-A6C34878D82A}">
                    <a16:rowId xmlns:a16="http://schemas.microsoft.com/office/drawing/2014/main" val="3729990913"/>
                  </a:ext>
                </a:extLst>
              </a:tr>
              <a:tr h="370840">
                <a:tc>
                  <a:txBody>
                    <a:bodyPr/>
                    <a:lstStyle/>
                    <a:p>
                      <a:pPr>
                        <a:lnSpc>
                          <a:spcPct val="100000"/>
                        </a:lnSpc>
                      </a:pPr>
                      <a:r>
                        <a:rPr lang="en-IN" dirty="0"/>
                        <a:t>Investment held on </a:t>
                      </a:r>
                      <a:r>
                        <a:rPr lang="en-IN" b="1" dirty="0"/>
                        <a:t>repatriable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Freely repatriable</a:t>
                      </a:r>
                      <a:r>
                        <a:rPr lang="en-IN" dirty="0"/>
                        <a:t> without any limit</a:t>
                      </a:r>
                    </a:p>
                  </a:txBody>
                  <a:tcPr/>
                </a:tc>
                <a:extLst>
                  <a:ext uri="{0D108BD9-81ED-4DB2-BD59-A6C34878D82A}">
                    <a16:rowId xmlns:a16="http://schemas.microsoft.com/office/drawing/2014/main" val="334280635"/>
                  </a:ext>
                </a:extLst>
              </a:tr>
              <a:tr h="370840">
                <a:tc>
                  <a:txBody>
                    <a:bodyPr/>
                    <a:lstStyle/>
                    <a:p>
                      <a:pPr>
                        <a:lnSpc>
                          <a:spcPct val="100000"/>
                        </a:lnSpc>
                      </a:pP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887640046"/>
                  </a:ext>
                </a:extLst>
              </a:tr>
              <a:tr h="370840">
                <a:tc>
                  <a:txBody>
                    <a:bodyPr/>
                    <a:lstStyle/>
                    <a:p>
                      <a:pPr>
                        <a:lnSpc>
                          <a:spcPct val="100000"/>
                        </a:lnSpc>
                      </a:pPr>
                      <a:r>
                        <a:rPr lang="en-IN" b="1" dirty="0"/>
                        <a:t>Balance capital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Upto </a:t>
                      </a:r>
                      <a:r>
                        <a:rPr lang="en-IN" b="1" dirty="0"/>
                        <a:t>USD 10,00,000 </a:t>
                      </a:r>
                      <a:r>
                        <a:rPr lang="en-IN" dirty="0"/>
                        <a:t>p.a. [FEMA Notification 13(R)]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655193564"/>
                  </a:ext>
                </a:extLst>
              </a:tr>
              <a:tr h="370840">
                <a:tc>
                  <a:txBody>
                    <a:bodyPr/>
                    <a:lstStyle/>
                    <a:p>
                      <a:pPr>
                        <a:lnSpc>
                          <a:spcPct val="100000"/>
                        </a:lnSpc>
                      </a:pP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3119231879"/>
                  </a:ext>
                </a:extLst>
              </a:tr>
              <a:tr h="370840">
                <a:tc>
                  <a:txBody>
                    <a:bodyPr/>
                    <a:lstStyle/>
                    <a:p>
                      <a:pPr>
                        <a:lnSpc>
                          <a:spcPct val="100000"/>
                        </a:lnSpc>
                      </a:pPr>
                      <a:r>
                        <a:rPr lang="en-IN" b="0" dirty="0"/>
                        <a:t>Use of </a:t>
                      </a:r>
                      <a:r>
                        <a:rPr lang="en-IN" b="1" dirty="0"/>
                        <a:t>International Credit Cards</a:t>
                      </a:r>
                      <a:r>
                        <a:rPr lang="en-IN" b="0" dirty="0"/>
                        <a:t> for meeting expenses while </a:t>
                      </a:r>
                      <a:r>
                        <a:rPr lang="en-IN" b="1" dirty="0"/>
                        <a:t>on a visit abroad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t>---</a:t>
                      </a:r>
                    </a:p>
                  </a:txBody>
                  <a:tcPr/>
                </a:tc>
                <a:extLst>
                  <a:ext uri="{0D108BD9-81ED-4DB2-BD59-A6C34878D82A}">
                    <a16:rowId xmlns:a16="http://schemas.microsoft.com/office/drawing/2014/main" val="1870825496"/>
                  </a:ext>
                </a:extLst>
              </a:tr>
            </a:tbl>
          </a:graphicData>
        </a:graphic>
      </p:graphicFrame>
      <p:graphicFrame>
        <p:nvGraphicFramePr>
          <p:cNvPr id="7" name="Table 6">
            <a:extLst>
              <a:ext uri="{FF2B5EF4-FFF2-40B4-BE49-F238E27FC236}">
                <a16:creationId xmlns:a16="http://schemas.microsoft.com/office/drawing/2014/main" id="{6FDE1976-BB0F-EB61-8A22-DCB874124F91}"/>
              </a:ext>
            </a:extLst>
          </p:cNvPr>
          <p:cNvGraphicFramePr>
            <a:graphicFrameLocks noGrp="1"/>
          </p:cNvGraphicFramePr>
          <p:nvPr>
            <p:extLst>
              <p:ext uri="{D42A27DB-BD31-4B8C-83A1-F6EECF244321}">
                <p14:modId xmlns:p14="http://schemas.microsoft.com/office/powerpoint/2010/main" val="3420625597"/>
              </p:ext>
            </p:extLst>
          </p:nvPr>
        </p:nvGraphicFramePr>
        <p:xfrm>
          <a:off x="5775159" y="1143000"/>
          <a:ext cx="3368842" cy="5247640"/>
        </p:xfrm>
        <a:graphic>
          <a:graphicData uri="http://schemas.openxmlformats.org/drawingml/2006/table">
            <a:tbl>
              <a:tblPr firstRow="1" bandRow="1">
                <a:tableStyleId>{21E4AEA4-8DFA-4A89-87EB-49C32662AFE0}</a:tableStyleId>
              </a:tblPr>
              <a:tblGrid>
                <a:gridCol w="3368842">
                  <a:extLst>
                    <a:ext uri="{9D8B030D-6E8A-4147-A177-3AD203B41FA5}">
                      <a16:colId xmlns:a16="http://schemas.microsoft.com/office/drawing/2014/main" val="74098810"/>
                    </a:ext>
                  </a:extLst>
                </a:gridCol>
              </a:tblGrid>
              <a:tr h="477520">
                <a:tc>
                  <a:txBody>
                    <a:bodyPr/>
                    <a:lstStyle/>
                    <a:p>
                      <a:pPr algn="ctr">
                        <a:lnSpc>
                          <a:spcPct val="100000"/>
                        </a:lnSpc>
                      </a:pPr>
                      <a:r>
                        <a:rPr lang="en-IN" dirty="0"/>
                        <a:t>Resident Individual</a:t>
                      </a:r>
                    </a:p>
                  </a:txBody>
                  <a:tcPr/>
                </a:tc>
                <a:extLst>
                  <a:ext uri="{0D108BD9-81ED-4DB2-BD59-A6C34878D82A}">
                    <a16:rowId xmlns:a16="http://schemas.microsoft.com/office/drawing/2014/main" val="2389796374"/>
                  </a:ext>
                </a:extLst>
              </a:tr>
              <a:tr h="370840">
                <a:tc>
                  <a:txBody>
                    <a:bodyPr/>
                    <a:lstStyle/>
                    <a:p>
                      <a:pPr>
                        <a:lnSpc>
                          <a:spcPct val="100000"/>
                        </a:lnSpc>
                      </a:pPr>
                      <a:r>
                        <a:rPr lang="en-IN" dirty="0"/>
                        <a:t>Not allowed</a:t>
                      </a:r>
                    </a:p>
                    <a:p>
                      <a:pPr>
                        <a:lnSpc>
                          <a:spcPct val="100000"/>
                        </a:lnSpc>
                      </a:pPr>
                      <a:endParaRPr lang="en-IN" dirty="0"/>
                    </a:p>
                    <a:p>
                      <a:pPr>
                        <a:lnSpc>
                          <a:spcPct val="100000"/>
                        </a:lnSpc>
                      </a:pPr>
                      <a:endParaRPr lang="en-IN" dirty="0"/>
                    </a:p>
                  </a:txBody>
                  <a:tcPr/>
                </a:tc>
                <a:extLst>
                  <a:ext uri="{0D108BD9-81ED-4DB2-BD59-A6C34878D82A}">
                    <a16:rowId xmlns:a16="http://schemas.microsoft.com/office/drawing/2014/main" val="3534646058"/>
                  </a:ext>
                </a:extLst>
              </a:tr>
              <a:tr h="370840">
                <a:tc>
                  <a:txBody>
                    <a:bodyPr/>
                    <a:lstStyle/>
                    <a:p>
                      <a:pPr>
                        <a:lnSpc>
                          <a:spcPct val="100000"/>
                        </a:lnSpc>
                      </a:pPr>
                      <a:endParaRPr lang="en-IN" dirty="0"/>
                    </a:p>
                  </a:txBody>
                  <a:tcPr/>
                </a:tc>
                <a:extLst>
                  <a:ext uri="{0D108BD9-81ED-4DB2-BD59-A6C34878D82A}">
                    <a16:rowId xmlns:a16="http://schemas.microsoft.com/office/drawing/2014/main" val="524403421"/>
                  </a:ext>
                </a:extLst>
              </a:tr>
              <a:tr h="370840">
                <a:tc>
                  <a:txBody>
                    <a:bodyPr/>
                    <a:lstStyle/>
                    <a:p>
                      <a:pPr>
                        <a:lnSpc>
                          <a:spcPct val="100000"/>
                        </a:lnSpc>
                      </a:pPr>
                      <a:r>
                        <a:rPr lang="en-IN" b="1" dirty="0"/>
                        <a:t>---</a:t>
                      </a:r>
                    </a:p>
                    <a:p>
                      <a:pPr>
                        <a:lnSpc>
                          <a:spcPct val="100000"/>
                        </a:lnSpc>
                      </a:pPr>
                      <a:endParaRPr lang="en-IN" b="1" dirty="0"/>
                    </a:p>
                  </a:txBody>
                  <a:tcPr/>
                </a:tc>
                <a:extLst>
                  <a:ext uri="{0D108BD9-81ED-4DB2-BD59-A6C34878D82A}">
                    <a16:rowId xmlns:a16="http://schemas.microsoft.com/office/drawing/2014/main" val="685544073"/>
                  </a:ext>
                </a:extLst>
              </a:tr>
              <a:tr h="370840">
                <a:tc>
                  <a:txBody>
                    <a:bodyPr/>
                    <a:lstStyle/>
                    <a:p>
                      <a:pPr>
                        <a:lnSpc>
                          <a:spcPct val="100000"/>
                        </a:lnSpc>
                      </a:pPr>
                      <a:endParaRPr lang="en-IN" b="1" dirty="0"/>
                    </a:p>
                  </a:txBody>
                  <a:tcPr/>
                </a:tc>
                <a:extLst>
                  <a:ext uri="{0D108BD9-81ED-4DB2-BD59-A6C34878D82A}">
                    <a16:rowId xmlns:a16="http://schemas.microsoft.com/office/drawing/2014/main" val="3290239157"/>
                  </a:ext>
                </a:extLst>
              </a:tr>
              <a:tr h="370840">
                <a:tc>
                  <a:txBody>
                    <a:bodyPr/>
                    <a:lstStyle/>
                    <a:p>
                      <a:pPr>
                        <a:lnSpc>
                          <a:spcPct val="100000"/>
                        </a:lnSpc>
                      </a:pPr>
                      <a:r>
                        <a:rPr lang="en-IN" dirty="0"/>
                        <a:t>Upto </a:t>
                      </a:r>
                      <a:r>
                        <a:rPr lang="en-IN" b="1" dirty="0"/>
                        <a:t>USD 2,50,000 </a:t>
                      </a:r>
                      <a:r>
                        <a:rPr lang="en-IN" dirty="0"/>
                        <a:t>p.a. [LRS - includes </a:t>
                      </a:r>
                      <a:r>
                        <a:rPr lang="en-IN" dirty="0" err="1"/>
                        <a:t>trf</a:t>
                      </a:r>
                      <a:r>
                        <a:rPr lang="en-IN" dirty="0"/>
                        <a:t>. to NRs in India]</a:t>
                      </a:r>
                    </a:p>
                    <a:p>
                      <a:pPr>
                        <a:lnSpc>
                          <a:spcPct val="100000"/>
                        </a:lnSpc>
                      </a:pPr>
                      <a:r>
                        <a:rPr lang="en-IN" dirty="0"/>
                        <a:t>(liable to TCS)</a:t>
                      </a:r>
                    </a:p>
                  </a:txBody>
                  <a:tcPr/>
                </a:tc>
                <a:extLst>
                  <a:ext uri="{0D108BD9-81ED-4DB2-BD59-A6C34878D82A}">
                    <a16:rowId xmlns:a16="http://schemas.microsoft.com/office/drawing/2014/main" val="1198339710"/>
                  </a:ext>
                </a:extLst>
              </a:tr>
              <a:tr h="370840">
                <a:tc>
                  <a:txBody>
                    <a:bodyPr/>
                    <a:lstStyle/>
                    <a:p>
                      <a:pPr>
                        <a:lnSpc>
                          <a:spcPct val="100000"/>
                        </a:lnSpc>
                      </a:pPr>
                      <a:endParaRPr lang="en-IN" dirty="0"/>
                    </a:p>
                  </a:txBody>
                  <a:tcPr/>
                </a:tc>
                <a:extLst>
                  <a:ext uri="{0D108BD9-81ED-4DB2-BD59-A6C34878D82A}">
                    <a16:rowId xmlns:a16="http://schemas.microsoft.com/office/drawing/2014/main" val="199201859"/>
                  </a:ext>
                </a:extLst>
              </a:tr>
              <a:tr h="370840">
                <a:tc>
                  <a:txBody>
                    <a:bodyPr/>
                    <a:lstStyle/>
                    <a:p>
                      <a:pPr>
                        <a:lnSpc>
                          <a:spcPct val="100000"/>
                        </a:lnSpc>
                      </a:pPr>
                      <a:r>
                        <a:rPr lang="en-IN" b="1" dirty="0"/>
                        <a:t>Permitted without any limit. </a:t>
                      </a:r>
                    </a:p>
                    <a:p>
                      <a:pPr>
                        <a:lnSpc>
                          <a:spcPct val="100000"/>
                        </a:lnSpc>
                      </a:pPr>
                      <a:r>
                        <a:rPr lang="en-IN" dirty="0"/>
                        <a:t>(Limit on the card becomes the limit)</a:t>
                      </a:r>
                    </a:p>
                    <a:p>
                      <a:pPr>
                        <a:lnSpc>
                          <a:spcPct val="100000"/>
                        </a:lnSpc>
                      </a:pPr>
                      <a:endParaRPr lang="en-IN" dirty="0"/>
                    </a:p>
                  </a:txBody>
                  <a:tcPr/>
                </a:tc>
                <a:extLst>
                  <a:ext uri="{0D108BD9-81ED-4DB2-BD59-A6C34878D82A}">
                    <a16:rowId xmlns:a16="http://schemas.microsoft.com/office/drawing/2014/main" val="1917411661"/>
                  </a:ext>
                </a:extLst>
              </a:tr>
            </a:tbl>
          </a:graphicData>
        </a:graphic>
      </p:graphicFrame>
    </p:spTree>
    <p:extLst>
      <p:ext uri="{BB962C8B-B14F-4D97-AF65-F5344CB8AC3E}">
        <p14:creationId xmlns:p14="http://schemas.microsoft.com/office/powerpoint/2010/main" val="20124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26EAC-5EAF-C159-51E4-5CE9E8DC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414B5-D849-17B0-FD1A-C92A27A054E9}"/>
              </a:ext>
            </a:extLst>
          </p:cNvPr>
          <p:cNvSpPr>
            <a:spLocks noGrp="1"/>
          </p:cNvSpPr>
          <p:nvPr>
            <p:ph type="title"/>
          </p:nvPr>
        </p:nvSpPr>
        <p:spPr>
          <a:xfrm>
            <a:off x="0" y="0"/>
            <a:ext cx="9144000" cy="1143000"/>
          </a:xfrm>
        </p:spPr>
        <p:txBody>
          <a:bodyPr/>
          <a:lstStyle/>
          <a:p>
            <a:r>
              <a:rPr lang="en-US" b="1" dirty="0"/>
              <a:t>Can funds be transferred by one NRI to another NRI?</a:t>
            </a:r>
            <a:endParaRPr lang="en-IN" dirty="0"/>
          </a:p>
        </p:txBody>
      </p:sp>
      <p:sp>
        <p:nvSpPr>
          <p:cNvPr id="3" name="Content Placeholder 2">
            <a:extLst>
              <a:ext uri="{FF2B5EF4-FFF2-40B4-BE49-F238E27FC236}">
                <a16:creationId xmlns:a16="http://schemas.microsoft.com/office/drawing/2014/main" id="{2C20D7EC-C99B-F8E9-1B76-34B8A63A0E19}"/>
              </a:ext>
            </a:extLst>
          </p:cNvPr>
          <p:cNvSpPr>
            <a:spLocks noGrp="1"/>
          </p:cNvSpPr>
          <p:nvPr>
            <p:ph idx="1"/>
          </p:nvPr>
        </p:nvSpPr>
        <p:spPr>
          <a:xfrm>
            <a:off x="457200" y="3596532"/>
            <a:ext cx="8229600" cy="2759818"/>
          </a:xfrm>
        </p:spPr>
        <p:txBody>
          <a:bodyPr>
            <a:normAutofit lnSpcReduction="10000"/>
          </a:bodyPr>
          <a:lstStyle/>
          <a:p>
            <a:r>
              <a:rPr lang="en-US" dirty="0"/>
              <a:t>Mr. O has INR 16 crores in his NRO account. </a:t>
            </a:r>
          </a:p>
          <a:p>
            <a:r>
              <a:rPr lang="en-US" dirty="0"/>
              <a:t>Mrs. O has nominal balance in her NRO account. </a:t>
            </a:r>
          </a:p>
          <a:p>
            <a:r>
              <a:rPr lang="en-US" dirty="0"/>
              <a:t>Mr. O transfers INR 8 crores to NRO account of Mrs. O</a:t>
            </a:r>
          </a:p>
          <a:p>
            <a:pPr lvl="1"/>
            <a:r>
              <a:rPr lang="en-US" dirty="0"/>
              <a:t>NRO-to-NRO transfers are allowed</a:t>
            </a:r>
          </a:p>
          <a:p>
            <a:r>
              <a:rPr lang="en-IN" dirty="0"/>
              <a:t>Mr. &amp; Mrs. O remit USD 1 million each. </a:t>
            </a:r>
          </a:p>
          <a:p>
            <a:pPr lvl="3"/>
            <a:endParaRPr lang="en-IN" dirty="0"/>
          </a:p>
          <a:p>
            <a:r>
              <a:rPr lang="en-IN" dirty="0"/>
              <a:t>Is this permitted?</a:t>
            </a:r>
          </a:p>
        </p:txBody>
      </p:sp>
      <p:sp>
        <p:nvSpPr>
          <p:cNvPr id="5" name="Footer Placeholder 4">
            <a:extLst>
              <a:ext uri="{FF2B5EF4-FFF2-40B4-BE49-F238E27FC236}">
                <a16:creationId xmlns:a16="http://schemas.microsoft.com/office/drawing/2014/main" id="{F483DA08-F878-4C6C-C20F-07F4319F82D6}"/>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5BCAC7C5-CA07-9029-CB5A-104AD748AB70}"/>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44</a:t>
            </a:fld>
            <a:endParaRPr lang="en-US" altLang="en-US" dirty="0"/>
          </a:p>
        </p:txBody>
      </p:sp>
      <p:graphicFrame>
        <p:nvGraphicFramePr>
          <p:cNvPr id="6" name="Table 5">
            <a:extLst>
              <a:ext uri="{FF2B5EF4-FFF2-40B4-BE49-F238E27FC236}">
                <a16:creationId xmlns:a16="http://schemas.microsoft.com/office/drawing/2014/main" id="{5C22D30B-DBBF-585E-F8D8-D3925AB71B25}"/>
              </a:ext>
            </a:extLst>
          </p:cNvPr>
          <p:cNvGraphicFramePr>
            <a:graphicFrameLocks noGrp="1"/>
          </p:cNvGraphicFramePr>
          <p:nvPr>
            <p:extLst>
              <p:ext uri="{D42A27DB-BD31-4B8C-83A1-F6EECF244321}">
                <p14:modId xmlns:p14="http://schemas.microsoft.com/office/powerpoint/2010/main" val="3783352550"/>
              </p:ext>
            </p:extLst>
          </p:nvPr>
        </p:nvGraphicFramePr>
        <p:xfrm>
          <a:off x="1043608" y="1407268"/>
          <a:ext cx="7056784" cy="1854200"/>
        </p:xfrm>
        <a:graphic>
          <a:graphicData uri="http://schemas.openxmlformats.org/drawingml/2006/table">
            <a:tbl>
              <a:tblPr firstRow="1" bandRow="1">
                <a:tableStyleId>{5C22544A-7EE6-4342-B048-85BDC9FD1C3A}</a:tableStyleId>
              </a:tblPr>
              <a:tblGrid>
                <a:gridCol w="1649129">
                  <a:extLst>
                    <a:ext uri="{9D8B030D-6E8A-4147-A177-3AD203B41FA5}">
                      <a16:colId xmlns:a16="http://schemas.microsoft.com/office/drawing/2014/main" val="4226978717"/>
                    </a:ext>
                  </a:extLst>
                </a:gridCol>
                <a:gridCol w="749604">
                  <a:extLst>
                    <a:ext uri="{9D8B030D-6E8A-4147-A177-3AD203B41FA5}">
                      <a16:colId xmlns:a16="http://schemas.microsoft.com/office/drawing/2014/main" val="961410275"/>
                    </a:ext>
                  </a:extLst>
                </a:gridCol>
                <a:gridCol w="1799050">
                  <a:extLst>
                    <a:ext uri="{9D8B030D-6E8A-4147-A177-3AD203B41FA5}">
                      <a16:colId xmlns:a16="http://schemas.microsoft.com/office/drawing/2014/main" val="2615573167"/>
                    </a:ext>
                  </a:extLst>
                </a:gridCol>
                <a:gridCol w="2859001">
                  <a:extLst>
                    <a:ext uri="{9D8B030D-6E8A-4147-A177-3AD203B41FA5}">
                      <a16:colId xmlns:a16="http://schemas.microsoft.com/office/drawing/2014/main" val="1248167421"/>
                    </a:ext>
                  </a:extLst>
                </a:gridCol>
              </a:tblGrid>
              <a:tr h="370840">
                <a:tc>
                  <a:txBody>
                    <a:bodyPr/>
                    <a:lstStyle/>
                    <a:p>
                      <a:pPr algn="ctr"/>
                      <a:r>
                        <a:rPr lang="en-IN" dirty="0"/>
                        <a:t>Account</a:t>
                      </a:r>
                    </a:p>
                  </a:txBody>
                  <a:tcPr/>
                </a:tc>
                <a:tc>
                  <a:txBody>
                    <a:bodyPr/>
                    <a:lstStyle/>
                    <a:p>
                      <a:pPr algn="ctr"/>
                      <a:r>
                        <a:rPr lang="en-IN" dirty="0"/>
                        <a:t>To</a:t>
                      </a:r>
                    </a:p>
                  </a:txBody>
                  <a:tcPr/>
                </a:tc>
                <a:tc>
                  <a:txBody>
                    <a:bodyPr/>
                    <a:lstStyle/>
                    <a:p>
                      <a:pPr algn="ctr"/>
                      <a:r>
                        <a:rPr lang="en-IN" dirty="0"/>
                        <a:t>Account</a:t>
                      </a:r>
                    </a:p>
                  </a:txBody>
                  <a:tcPr/>
                </a:tc>
                <a:tc>
                  <a:txBody>
                    <a:bodyPr/>
                    <a:lstStyle/>
                    <a:p>
                      <a:pPr algn="ctr"/>
                      <a:r>
                        <a:rPr lang="en-IN" dirty="0"/>
                        <a:t>Permissibility</a:t>
                      </a:r>
                    </a:p>
                  </a:txBody>
                  <a:tcPr/>
                </a:tc>
                <a:extLst>
                  <a:ext uri="{0D108BD9-81ED-4DB2-BD59-A6C34878D82A}">
                    <a16:rowId xmlns:a16="http://schemas.microsoft.com/office/drawing/2014/main" val="877818075"/>
                  </a:ext>
                </a:extLst>
              </a:tr>
              <a:tr h="370840">
                <a:tc>
                  <a:txBody>
                    <a:bodyPr/>
                    <a:lstStyle/>
                    <a:p>
                      <a:pPr algn="ctr"/>
                      <a:r>
                        <a:rPr lang="en-IN" dirty="0"/>
                        <a:t>NRO</a:t>
                      </a:r>
                    </a:p>
                  </a:txBody>
                  <a:tcPr/>
                </a:tc>
                <a:tc>
                  <a:txBody>
                    <a:bodyPr/>
                    <a:lstStyle/>
                    <a:p>
                      <a:pPr algn="ctr"/>
                      <a:r>
                        <a:rPr lang="en-IN" dirty="0"/>
                        <a:t>to</a:t>
                      </a:r>
                    </a:p>
                  </a:txBody>
                  <a:tcPr/>
                </a:tc>
                <a:tc>
                  <a:txBody>
                    <a:bodyPr/>
                    <a:lstStyle/>
                    <a:p>
                      <a:pPr algn="ctr"/>
                      <a:r>
                        <a:rPr lang="en-IN" dirty="0"/>
                        <a:t>NRO</a:t>
                      </a:r>
                    </a:p>
                  </a:txBody>
                  <a:tcPr/>
                </a:tc>
                <a:tc>
                  <a:txBody>
                    <a:bodyPr/>
                    <a:lstStyle/>
                    <a:p>
                      <a:pPr algn="ctr"/>
                      <a:r>
                        <a:rPr lang="en-IN" dirty="0"/>
                        <a:t>Permitted without limit</a:t>
                      </a:r>
                    </a:p>
                  </a:txBody>
                  <a:tcPr/>
                </a:tc>
                <a:extLst>
                  <a:ext uri="{0D108BD9-81ED-4DB2-BD59-A6C34878D82A}">
                    <a16:rowId xmlns:a16="http://schemas.microsoft.com/office/drawing/2014/main" val="3355409862"/>
                  </a:ext>
                </a:extLst>
              </a:tr>
              <a:tr h="370840">
                <a:tc>
                  <a:txBody>
                    <a:bodyPr/>
                    <a:lstStyle/>
                    <a:p>
                      <a:pPr algn="ctr"/>
                      <a:r>
                        <a:rPr lang="en-IN" dirty="0"/>
                        <a:t>NRE</a:t>
                      </a:r>
                    </a:p>
                  </a:txBody>
                  <a:tcPr/>
                </a:tc>
                <a:tc>
                  <a:txBody>
                    <a:bodyPr/>
                    <a:lstStyle/>
                    <a:p>
                      <a:pPr algn="ctr"/>
                      <a:r>
                        <a:rPr lang="en-IN" dirty="0"/>
                        <a:t>to</a:t>
                      </a:r>
                    </a:p>
                  </a:txBody>
                  <a:tcPr/>
                </a:tc>
                <a:tc>
                  <a:txBody>
                    <a:bodyPr/>
                    <a:lstStyle/>
                    <a:p>
                      <a:pPr algn="ctr"/>
                      <a:r>
                        <a:rPr lang="en-IN" dirty="0"/>
                        <a:t>NRE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Permitted without limit</a:t>
                      </a:r>
                    </a:p>
                  </a:txBody>
                  <a:tcPr/>
                </a:tc>
                <a:extLst>
                  <a:ext uri="{0D108BD9-81ED-4DB2-BD59-A6C34878D82A}">
                    <a16:rowId xmlns:a16="http://schemas.microsoft.com/office/drawing/2014/main" val="3843645439"/>
                  </a:ext>
                </a:extLst>
              </a:tr>
              <a:tr h="370840">
                <a:tc>
                  <a:txBody>
                    <a:bodyPr/>
                    <a:lstStyle/>
                    <a:p>
                      <a:pPr algn="ctr"/>
                      <a:r>
                        <a:rPr lang="en-IN" dirty="0"/>
                        <a:t>NRE</a:t>
                      </a:r>
                    </a:p>
                  </a:txBody>
                  <a:tcPr/>
                </a:tc>
                <a:tc>
                  <a:txBody>
                    <a:bodyPr/>
                    <a:lstStyle/>
                    <a:p>
                      <a:pPr algn="ctr"/>
                      <a:r>
                        <a:rPr lang="en-IN" dirty="0"/>
                        <a:t>to</a:t>
                      </a:r>
                    </a:p>
                  </a:txBody>
                  <a:tcPr/>
                </a:tc>
                <a:tc>
                  <a:txBody>
                    <a:bodyPr/>
                    <a:lstStyle/>
                    <a:p>
                      <a:pPr algn="ctr"/>
                      <a:r>
                        <a:rPr lang="en-IN" dirty="0"/>
                        <a:t>NRO</a:t>
                      </a:r>
                    </a:p>
                  </a:txBody>
                  <a:tcPr/>
                </a:tc>
                <a:tc>
                  <a:txBody>
                    <a:bodyPr/>
                    <a:lstStyle/>
                    <a:p>
                      <a:pPr algn="ctr"/>
                      <a:r>
                        <a:rPr lang="en-IN" dirty="0"/>
                        <a:t>Not permitted</a:t>
                      </a:r>
                    </a:p>
                  </a:txBody>
                  <a:tcPr/>
                </a:tc>
                <a:extLst>
                  <a:ext uri="{0D108BD9-81ED-4DB2-BD59-A6C34878D82A}">
                    <a16:rowId xmlns:a16="http://schemas.microsoft.com/office/drawing/2014/main" val="1226925151"/>
                  </a:ext>
                </a:extLst>
              </a:tr>
              <a:tr h="370840">
                <a:tc>
                  <a:txBody>
                    <a:bodyPr/>
                    <a:lstStyle/>
                    <a:p>
                      <a:pPr algn="ctr"/>
                      <a:r>
                        <a:rPr lang="en-IN" dirty="0"/>
                        <a:t>NRO</a:t>
                      </a:r>
                    </a:p>
                  </a:txBody>
                  <a:tcPr/>
                </a:tc>
                <a:tc>
                  <a:txBody>
                    <a:bodyPr/>
                    <a:lstStyle/>
                    <a:p>
                      <a:pPr algn="ctr"/>
                      <a:r>
                        <a:rPr lang="en-IN" dirty="0"/>
                        <a:t>to</a:t>
                      </a:r>
                    </a:p>
                  </a:txBody>
                  <a:tcPr/>
                </a:tc>
                <a:tc>
                  <a:txBody>
                    <a:bodyPr/>
                    <a:lstStyle/>
                    <a:p>
                      <a:pPr algn="ctr"/>
                      <a:r>
                        <a:rPr lang="en-IN" dirty="0"/>
                        <a:t>NRE</a:t>
                      </a:r>
                    </a:p>
                  </a:txBody>
                  <a:tcPr/>
                </a:tc>
                <a:tc>
                  <a:txBody>
                    <a:bodyPr/>
                    <a:lstStyle/>
                    <a:p>
                      <a:pPr algn="ctr"/>
                      <a:r>
                        <a:rPr lang="en-IN" dirty="0"/>
                        <a:t>Not permitted</a:t>
                      </a:r>
                    </a:p>
                  </a:txBody>
                  <a:tcPr/>
                </a:tc>
                <a:extLst>
                  <a:ext uri="{0D108BD9-81ED-4DB2-BD59-A6C34878D82A}">
                    <a16:rowId xmlns:a16="http://schemas.microsoft.com/office/drawing/2014/main" val="2334920421"/>
                  </a:ext>
                </a:extLst>
              </a:tr>
            </a:tbl>
          </a:graphicData>
        </a:graphic>
      </p:graphicFrame>
    </p:spTree>
    <p:extLst>
      <p:ext uri="{BB962C8B-B14F-4D97-AF65-F5344CB8AC3E}">
        <p14:creationId xmlns:p14="http://schemas.microsoft.com/office/powerpoint/2010/main" val="19227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Using NRO-to-NRO transfer facility for remitting funds abroad</a:t>
            </a:r>
          </a:p>
        </p:txBody>
      </p:sp>
      <p:sp>
        <p:nvSpPr>
          <p:cNvPr id="6" name="Content Placeholder 5">
            <a:extLst>
              <a:ext uri="{FF2B5EF4-FFF2-40B4-BE49-F238E27FC236}">
                <a16:creationId xmlns:a16="http://schemas.microsoft.com/office/drawing/2014/main" id="{1F789EEA-DD82-E5F5-8471-9AA38B91508C}"/>
              </a:ext>
            </a:extLst>
          </p:cNvPr>
          <p:cNvSpPr>
            <a:spLocks noGrp="1"/>
          </p:cNvSpPr>
          <p:nvPr>
            <p:ph idx="1"/>
          </p:nvPr>
        </p:nvSpPr>
        <p:spPr>
          <a:xfrm>
            <a:off x="304800" y="1268760"/>
            <a:ext cx="8534400" cy="5284440"/>
          </a:xfrm>
        </p:spPr>
        <p:txBody>
          <a:bodyPr>
            <a:normAutofit fontScale="92500" lnSpcReduction="10000"/>
          </a:bodyPr>
          <a:lstStyle/>
          <a:p>
            <a:pPr marL="0" indent="0">
              <a:buNone/>
            </a:pPr>
            <a:r>
              <a:rPr lang="en-US" sz="2000" b="1" i="0" u="none" strike="noStrike" baseline="0" dirty="0">
                <a:solidFill>
                  <a:srgbClr val="000000"/>
                </a:solidFill>
              </a:rPr>
              <a:t>      FEMA 13(R) – Remittance of Assets Regulations</a:t>
            </a:r>
          </a:p>
          <a:p>
            <a:r>
              <a:rPr lang="en-US" sz="2000" b="1" i="0" u="none" strike="noStrike" baseline="0" dirty="0">
                <a:solidFill>
                  <a:srgbClr val="000000"/>
                </a:solidFill>
              </a:rPr>
              <a:t>4. (2) </a:t>
            </a:r>
            <a:r>
              <a:rPr lang="en-US" sz="2000" b="0" i="0" u="none" strike="noStrike" baseline="0" dirty="0">
                <a:solidFill>
                  <a:srgbClr val="000000"/>
                </a:solidFill>
              </a:rPr>
              <a:t>An NRI or a PIO may remit through an AD an amount, not exceeding USD 1,000,000 (US Dollar One million only) per financial year</a:t>
            </a:r>
            <a:r>
              <a:rPr lang="en-US" sz="2000" dirty="0"/>
              <a:t>…</a:t>
            </a:r>
          </a:p>
          <a:p>
            <a:pPr>
              <a:lnSpc>
                <a:spcPct val="120000"/>
              </a:lnSpc>
            </a:pPr>
            <a:r>
              <a:rPr lang="en-US" sz="2000" b="1" i="0" u="none" strike="noStrike" baseline="0" dirty="0">
                <a:solidFill>
                  <a:srgbClr val="000000"/>
                </a:solidFill>
              </a:rPr>
              <a:t>Provided further </a:t>
            </a:r>
            <a:r>
              <a:rPr lang="en-US" sz="2000" b="0" i="0" u="none" strike="noStrike" baseline="0" dirty="0">
                <a:solidFill>
                  <a:srgbClr val="000000"/>
                </a:solidFill>
              </a:rPr>
              <a:t>that where the remittance is to be made from the balances held in the NRO account, the account holder shall furnish an undertaking to the AD that </a:t>
            </a:r>
            <a:r>
              <a:rPr lang="en-US" sz="2000" b="0" i="0" u="sng" strike="noStrike" baseline="0" dirty="0">
                <a:solidFill>
                  <a:srgbClr val="000000"/>
                </a:solidFill>
              </a:rPr>
              <a:t>“the said remittance is sought to be made out of the remitter’s balances held in the account arising from his/ her legitimate receivables in India </a:t>
            </a:r>
            <a:r>
              <a:rPr lang="en-US" sz="2000" b="1" i="0" u="sng" strike="noStrike" baseline="0" dirty="0">
                <a:solidFill>
                  <a:srgbClr val="000000"/>
                </a:solidFill>
              </a:rPr>
              <a:t>and not by borrowing from any other person or a transfer from any other NRO account</a:t>
            </a:r>
            <a:r>
              <a:rPr lang="en-US" sz="2000" b="0" i="0" u="none" strike="noStrike" baseline="0" dirty="0">
                <a:solidFill>
                  <a:srgbClr val="000000"/>
                </a:solidFill>
              </a:rPr>
              <a:t> and …..”</a:t>
            </a:r>
          </a:p>
          <a:p>
            <a:endParaRPr lang="en-US" sz="2000" b="0" i="0" u="none" strike="noStrike" baseline="0" dirty="0">
              <a:solidFill>
                <a:srgbClr val="000000"/>
              </a:solidFill>
            </a:endParaRPr>
          </a:p>
          <a:p>
            <a:r>
              <a:rPr lang="en-US" sz="2000" i="0" u="none" strike="noStrike" baseline="0" dirty="0">
                <a:solidFill>
                  <a:srgbClr val="000000"/>
                </a:solidFill>
              </a:rPr>
              <a:t>Remittance cannot be facilitated through NRO-to-NRO transfers</a:t>
            </a:r>
          </a:p>
          <a:p>
            <a:endParaRPr lang="en-US" sz="2000" dirty="0"/>
          </a:p>
          <a:p>
            <a:r>
              <a:rPr lang="en-US" sz="2000" b="1" dirty="0"/>
              <a:t>Practical issues with bankers:</a:t>
            </a:r>
            <a:r>
              <a:rPr lang="en-US" sz="2000" dirty="0"/>
              <a:t> </a:t>
            </a:r>
          </a:p>
          <a:p>
            <a:r>
              <a:rPr lang="en-US" sz="2000" dirty="0"/>
              <a:t>Not permitting remittance if funds are transferred from another NRO A/c </a:t>
            </a:r>
            <a:r>
              <a:rPr lang="en-US" sz="2000" b="1" dirty="0"/>
              <a:t>of the same person!</a:t>
            </a:r>
          </a:p>
          <a:p>
            <a:r>
              <a:rPr lang="en-US" sz="2000" dirty="0"/>
              <a:t>Not permitting remittances where funds are gifted by residents under LRS</a:t>
            </a:r>
            <a:endParaRPr lang="en-IN" sz="2000" b="1" i="0" u="none" strike="noStrike" baseline="0" dirty="0">
              <a:solidFill>
                <a:srgbClr val="000000"/>
              </a:solidFill>
            </a:endParaRPr>
          </a:p>
        </p:txBody>
      </p:sp>
      <p:sp>
        <p:nvSpPr>
          <p:cNvPr id="2" name="Footer Placeholder 1">
            <a:extLst>
              <a:ext uri="{FF2B5EF4-FFF2-40B4-BE49-F238E27FC236}">
                <a16:creationId xmlns:a16="http://schemas.microsoft.com/office/drawing/2014/main" id="{B7DF1D6F-F819-71CC-A5E8-53FF48C6E152}"/>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527D9BF4-180D-59A9-E366-58FA2F078192}"/>
              </a:ext>
            </a:extLst>
          </p:cNvPr>
          <p:cNvSpPr>
            <a:spLocks noGrp="1"/>
          </p:cNvSpPr>
          <p:nvPr>
            <p:ph type="sldNum" sz="quarter" idx="12"/>
          </p:nvPr>
        </p:nvSpPr>
        <p:spPr/>
        <p:txBody>
          <a:bodyPr/>
          <a:lstStyle/>
          <a:p>
            <a:pPr>
              <a:defRPr/>
            </a:pPr>
            <a:fld id="{C503C718-66A1-400B-9A5D-49F68E98E691}" type="slidenum">
              <a:rPr lang="en-IN" smtClean="0"/>
              <a:pPr>
                <a:defRPr/>
              </a:pPr>
              <a:t>45</a:t>
            </a:fld>
            <a:endParaRPr lang="en-IN" dirty="0"/>
          </a:p>
        </p:txBody>
      </p:sp>
    </p:spTree>
    <p:extLst>
      <p:ext uri="{BB962C8B-B14F-4D97-AF65-F5344CB8AC3E}">
        <p14:creationId xmlns:p14="http://schemas.microsoft.com/office/powerpoint/2010/main" val="61928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 calcmode="lin" valueType="num">
                                      <p:cBhvr additive="base">
                                        <p:cTn id="1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 calcmode="lin" valueType="num">
                                      <p:cBhvr additive="base">
                                        <p:cTn id="1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8" end="8"/>
                                            </p:txEl>
                                          </p:spTgt>
                                        </p:tgtEl>
                                        <p:attrNameLst>
                                          <p:attrName>style.visibility</p:attrName>
                                        </p:attrNameLst>
                                      </p:cBhvr>
                                      <p:to>
                                        <p:strVal val="visible"/>
                                      </p:to>
                                    </p:set>
                                    <p:anim calcmode="lin" valueType="num">
                                      <p:cBhvr additive="base">
                                        <p:cTn id="24"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814C-E686-4D19-99A4-74ADE5B1F1F3}"/>
              </a:ext>
            </a:extLst>
          </p:cNvPr>
          <p:cNvSpPr>
            <a:spLocks noGrp="1"/>
          </p:cNvSpPr>
          <p:nvPr>
            <p:ph type="title"/>
          </p:nvPr>
        </p:nvSpPr>
        <p:spPr/>
        <p:txBody>
          <a:bodyPr/>
          <a:lstStyle/>
          <a:p>
            <a:r>
              <a:rPr lang="en-US" dirty="0"/>
              <a:t>Case Study 3: Immovable properties</a:t>
            </a:r>
            <a:endParaRPr lang="en-IN" dirty="0"/>
          </a:p>
        </p:txBody>
      </p:sp>
      <p:sp>
        <p:nvSpPr>
          <p:cNvPr id="3" name="Content Placeholder 2">
            <a:extLst>
              <a:ext uri="{FF2B5EF4-FFF2-40B4-BE49-F238E27FC236}">
                <a16:creationId xmlns:a16="http://schemas.microsoft.com/office/drawing/2014/main" id="{E766174D-6510-44C1-B3B6-6C8C78728FF7}"/>
              </a:ext>
            </a:extLst>
          </p:cNvPr>
          <p:cNvSpPr>
            <a:spLocks noGrp="1"/>
          </p:cNvSpPr>
          <p:nvPr>
            <p:ph idx="1"/>
          </p:nvPr>
        </p:nvSpPr>
        <p:spPr>
          <a:xfrm>
            <a:off x="181710" y="1412776"/>
            <a:ext cx="5342420" cy="5040560"/>
          </a:xfrm>
        </p:spPr>
        <p:txBody>
          <a:bodyPr>
            <a:normAutofit fontScale="85000" lnSpcReduction="10000"/>
          </a:bodyPr>
          <a:lstStyle/>
          <a:p>
            <a:r>
              <a:rPr lang="en-IN" sz="2800" dirty="0"/>
              <a:t>Mr. NRI wants to do the following:</a:t>
            </a:r>
          </a:p>
          <a:p>
            <a:pPr marL="857250" lvl="1" indent="-457200">
              <a:buFont typeface="+mj-lt"/>
              <a:buAutoNum type="arabicPeriod"/>
            </a:pPr>
            <a:r>
              <a:rPr lang="en-IN" sz="2100" dirty="0"/>
              <a:t>Make investment in different types of immovable properties in India</a:t>
            </a:r>
          </a:p>
          <a:p>
            <a:pPr marL="857250" lvl="1" indent="-457200">
              <a:buFont typeface="+mj-lt"/>
              <a:buAutoNum type="arabicPeriod"/>
            </a:pPr>
            <a:r>
              <a:rPr lang="en-IN" sz="2100" dirty="0"/>
              <a:t>Sell 3 house properties and remit sale proceeds abroad.</a:t>
            </a:r>
          </a:p>
          <a:p>
            <a:pPr marL="857250" lvl="1" indent="-457200">
              <a:buFont typeface="+mj-lt"/>
              <a:buAutoNum type="arabicPeriod"/>
            </a:pPr>
            <a:r>
              <a:rPr lang="en-IN" sz="2100" dirty="0"/>
              <a:t>Sell 3 plots of lands and invest in a new agricultural plot of land.</a:t>
            </a:r>
          </a:p>
          <a:p>
            <a:pPr marL="857250" lvl="1" indent="-457200">
              <a:buFont typeface="+mj-lt"/>
              <a:buAutoNum type="arabicPeriod"/>
            </a:pPr>
            <a:r>
              <a:rPr lang="en-IN" sz="2100" dirty="0"/>
              <a:t>Lease out 10 flats and earn rental income.</a:t>
            </a:r>
          </a:p>
          <a:p>
            <a:pPr marL="857250" lvl="1" indent="-457200">
              <a:buFont typeface="+mj-lt"/>
              <a:buAutoNum type="arabicPeriod"/>
            </a:pPr>
            <a:endParaRPr lang="en-IN" dirty="0"/>
          </a:p>
          <a:p>
            <a:r>
              <a:rPr lang="en-IN" sz="2800" dirty="0"/>
              <a:t>Issues:</a:t>
            </a:r>
          </a:p>
          <a:p>
            <a:pPr lvl="1"/>
            <a:r>
              <a:rPr lang="en-IN" sz="2100" dirty="0"/>
              <a:t>NRI can invest in which type of properties?</a:t>
            </a:r>
          </a:p>
          <a:p>
            <a:pPr lvl="1"/>
            <a:r>
              <a:rPr lang="en-IN" sz="2100" dirty="0"/>
              <a:t>Leasing of multiple properties possible? </a:t>
            </a:r>
          </a:p>
          <a:p>
            <a:pPr lvl="1"/>
            <a:r>
              <a:rPr lang="en-IN" sz="2100" dirty="0"/>
              <a:t>Tax on rental incomes for NRIs</a:t>
            </a:r>
          </a:p>
          <a:p>
            <a:pPr lvl="1"/>
            <a:r>
              <a:rPr lang="en-IN" sz="2100" dirty="0"/>
              <a:t>Sale of properties &amp; earning of capital gains</a:t>
            </a:r>
          </a:p>
          <a:p>
            <a:pPr lvl="1"/>
            <a:r>
              <a:rPr lang="en-IN" sz="2100" dirty="0"/>
              <a:t>Repatriability of gains and rental incomes</a:t>
            </a:r>
          </a:p>
          <a:p>
            <a:pPr marL="0" indent="0">
              <a:buNone/>
            </a:pPr>
            <a:endParaRPr lang="en-IN" dirty="0"/>
          </a:p>
          <a:p>
            <a:pPr lvl="1"/>
            <a:endParaRPr lang="en-IN" dirty="0"/>
          </a:p>
          <a:p>
            <a:endParaRPr lang="en-IN" dirty="0"/>
          </a:p>
        </p:txBody>
      </p:sp>
      <p:sp>
        <p:nvSpPr>
          <p:cNvPr id="6" name="Footer Placeholder 5">
            <a:extLst>
              <a:ext uri="{FF2B5EF4-FFF2-40B4-BE49-F238E27FC236}">
                <a16:creationId xmlns:a16="http://schemas.microsoft.com/office/drawing/2014/main" id="{52EBE477-00E4-4252-A856-F1875EE45316}"/>
              </a:ext>
            </a:extLst>
          </p:cNvPr>
          <p:cNvSpPr>
            <a:spLocks noGrp="1"/>
          </p:cNvSpPr>
          <p:nvPr>
            <p:ph type="ftr" sz="quarter" idx="11"/>
          </p:nvPr>
        </p:nvSpPr>
        <p:spPr/>
        <p:txBody>
          <a:bodyPr/>
          <a:lstStyle/>
          <a:p>
            <a:r>
              <a:rPr lang="en-IN"/>
              <a:t>CA Bhavya Gandhi</a:t>
            </a:r>
            <a:endParaRPr lang="en-IN" dirty="0"/>
          </a:p>
        </p:txBody>
      </p:sp>
      <p:pic>
        <p:nvPicPr>
          <p:cNvPr id="5" name="Content Placeholder 5" descr="Man">
            <a:extLst>
              <a:ext uri="{FF2B5EF4-FFF2-40B4-BE49-F238E27FC236}">
                <a16:creationId xmlns:a16="http://schemas.microsoft.com/office/drawing/2014/main" id="{8297531A-F836-45C4-A0DD-2ED6132089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5125" y="1568852"/>
            <a:ext cx="700083" cy="700083"/>
          </a:xfrm>
          <a:prstGeom prst="rect">
            <a:avLst/>
          </a:prstGeom>
        </p:spPr>
      </p:pic>
      <p:grpSp>
        <p:nvGrpSpPr>
          <p:cNvPr id="29" name="Graphic 6" descr="House">
            <a:extLst>
              <a:ext uri="{FF2B5EF4-FFF2-40B4-BE49-F238E27FC236}">
                <a16:creationId xmlns:a16="http://schemas.microsoft.com/office/drawing/2014/main" id="{094C90CE-E5AF-4793-9C0F-EBA9608A1A8E}"/>
              </a:ext>
            </a:extLst>
          </p:cNvPr>
          <p:cNvGrpSpPr/>
          <p:nvPr/>
        </p:nvGrpSpPr>
        <p:grpSpPr>
          <a:xfrm>
            <a:off x="5476504" y="3162785"/>
            <a:ext cx="914400" cy="914400"/>
            <a:chOff x="2685948" y="2388805"/>
            <a:chExt cx="914400" cy="914400"/>
          </a:xfrm>
        </p:grpSpPr>
        <p:sp>
          <p:nvSpPr>
            <p:cNvPr id="30" name="Freeform: Shape 29">
              <a:extLst>
                <a:ext uri="{FF2B5EF4-FFF2-40B4-BE49-F238E27FC236}">
                  <a16:creationId xmlns:a16="http://schemas.microsoft.com/office/drawing/2014/main" id="{8C0437B0-3E27-486A-B82E-1BA69C45C77B}"/>
                </a:ext>
              </a:extLst>
            </p:cNvPr>
            <p:cNvSpPr/>
            <p:nvPr/>
          </p:nvSpPr>
          <p:spPr>
            <a:xfrm>
              <a:off x="2733573" y="2493580"/>
              <a:ext cx="809625" cy="428625"/>
            </a:xfrm>
            <a:custGeom>
              <a:avLst/>
              <a:gdLst/>
              <a:ahLst/>
              <a:cxnLst/>
              <a:rect l="0" t="0" r="0" b="0"/>
              <a:pathLst>
                <a:path w="809625" h="428625">
                  <a:moveTo>
                    <a:pt x="638175" y="226695"/>
                  </a:moveTo>
                  <a:lnTo>
                    <a:pt x="638175" y="66675"/>
                  </a:lnTo>
                  <a:lnTo>
                    <a:pt x="561975" y="66675"/>
                  </a:lnTo>
                  <a:lnTo>
                    <a:pt x="561975" y="154305"/>
                  </a:lnTo>
                  <a:lnTo>
                    <a:pt x="409575" y="9525"/>
                  </a:lnTo>
                  <a:lnTo>
                    <a:pt x="409575" y="9525"/>
                  </a:lnTo>
                  <a:lnTo>
                    <a:pt x="9525" y="390525"/>
                  </a:lnTo>
                  <a:lnTo>
                    <a:pt x="52387" y="426720"/>
                  </a:lnTo>
                  <a:lnTo>
                    <a:pt x="409575" y="87630"/>
                  </a:lnTo>
                  <a:lnTo>
                    <a:pt x="409575" y="87630"/>
                  </a:lnTo>
                  <a:lnTo>
                    <a:pt x="766763" y="426720"/>
                  </a:lnTo>
                  <a:lnTo>
                    <a:pt x="809625" y="390525"/>
                  </a:lnTo>
                  <a:close/>
                </a:path>
              </a:pathLst>
            </a:custGeom>
            <a:solidFill>
              <a:schemeClr val="accent1"/>
            </a:solidFill>
            <a:ln w="12700" cap="flat">
              <a:solidFill>
                <a:schemeClr val="accent1"/>
              </a:solidFill>
              <a:prstDash val="solid"/>
              <a:miter/>
            </a:ln>
          </p:spPr>
          <p:txBody>
            <a:bodyPr/>
            <a:lstStyle/>
            <a:p>
              <a:endParaRPr lang="en-IN"/>
            </a:p>
          </p:txBody>
        </p:sp>
        <p:sp>
          <p:nvSpPr>
            <p:cNvPr id="31" name="Freeform: Shape 30">
              <a:extLst>
                <a:ext uri="{FF2B5EF4-FFF2-40B4-BE49-F238E27FC236}">
                  <a16:creationId xmlns:a16="http://schemas.microsoft.com/office/drawing/2014/main" id="{4161DCDC-4127-45C3-8BCD-AD8413B286F0}"/>
                </a:ext>
              </a:extLst>
            </p:cNvPr>
            <p:cNvSpPr/>
            <p:nvPr/>
          </p:nvSpPr>
          <p:spPr>
            <a:xfrm>
              <a:off x="2847873" y="2625025"/>
              <a:ext cx="581025" cy="571500"/>
            </a:xfrm>
            <a:custGeom>
              <a:avLst/>
              <a:gdLst/>
              <a:ahLst/>
              <a:cxnLst/>
              <a:rect l="0" t="0" r="0" b="0"/>
              <a:pathLst>
                <a:path w="581025" h="571500">
                  <a:moveTo>
                    <a:pt x="9525" y="280987"/>
                  </a:moveTo>
                  <a:lnTo>
                    <a:pt x="9525" y="563880"/>
                  </a:lnTo>
                  <a:lnTo>
                    <a:pt x="238125" y="563880"/>
                  </a:lnTo>
                  <a:lnTo>
                    <a:pt x="238125" y="325755"/>
                  </a:lnTo>
                  <a:lnTo>
                    <a:pt x="352425" y="325755"/>
                  </a:lnTo>
                  <a:lnTo>
                    <a:pt x="352425" y="563880"/>
                  </a:lnTo>
                  <a:lnTo>
                    <a:pt x="581025" y="563880"/>
                  </a:lnTo>
                  <a:lnTo>
                    <a:pt x="581025" y="280987"/>
                  </a:lnTo>
                  <a:lnTo>
                    <a:pt x="295275" y="9525"/>
                  </a:lnTo>
                  <a:lnTo>
                    <a:pt x="9525" y="280987"/>
                  </a:lnTo>
                  <a:close/>
                  <a:moveTo>
                    <a:pt x="180975" y="440055"/>
                  </a:moveTo>
                  <a:lnTo>
                    <a:pt x="66675" y="440055"/>
                  </a:lnTo>
                  <a:lnTo>
                    <a:pt x="66675" y="325755"/>
                  </a:lnTo>
                  <a:lnTo>
                    <a:pt x="180975" y="325755"/>
                  </a:lnTo>
                  <a:lnTo>
                    <a:pt x="180975" y="440055"/>
                  </a:lnTo>
                  <a:close/>
                  <a:moveTo>
                    <a:pt x="409575" y="325755"/>
                  </a:moveTo>
                  <a:lnTo>
                    <a:pt x="523875" y="325755"/>
                  </a:lnTo>
                  <a:lnTo>
                    <a:pt x="523875" y="440055"/>
                  </a:lnTo>
                  <a:lnTo>
                    <a:pt x="409575" y="440055"/>
                  </a:lnTo>
                  <a:lnTo>
                    <a:pt x="409575" y="325755"/>
                  </a:lnTo>
                  <a:close/>
                </a:path>
              </a:pathLst>
            </a:custGeom>
            <a:solidFill>
              <a:schemeClr val="accent1"/>
            </a:solidFill>
            <a:ln w="12700" cap="flat">
              <a:solidFill>
                <a:schemeClr val="accent1"/>
              </a:solidFill>
              <a:prstDash val="solid"/>
              <a:miter/>
            </a:ln>
          </p:spPr>
          <p:txBody>
            <a:bodyPr/>
            <a:lstStyle/>
            <a:p>
              <a:endParaRPr lang="en-IN"/>
            </a:p>
          </p:txBody>
        </p:sp>
      </p:grpSp>
      <p:grpSp>
        <p:nvGrpSpPr>
          <p:cNvPr id="32" name="Graphic 7" descr="City">
            <a:extLst>
              <a:ext uri="{FF2B5EF4-FFF2-40B4-BE49-F238E27FC236}">
                <a16:creationId xmlns:a16="http://schemas.microsoft.com/office/drawing/2014/main" id="{304CE1CD-493B-44D3-8185-E69BA4DEF08E}"/>
              </a:ext>
            </a:extLst>
          </p:cNvPr>
          <p:cNvGrpSpPr/>
          <p:nvPr/>
        </p:nvGrpSpPr>
        <p:grpSpPr>
          <a:xfrm>
            <a:off x="7620000" y="3144820"/>
            <a:ext cx="914400" cy="914400"/>
            <a:chOff x="1619672" y="2388805"/>
            <a:chExt cx="914400" cy="914400"/>
          </a:xfrm>
        </p:grpSpPr>
        <p:sp>
          <p:nvSpPr>
            <p:cNvPr id="33" name="Freeform: Shape 32">
              <a:extLst>
                <a:ext uri="{FF2B5EF4-FFF2-40B4-BE49-F238E27FC236}">
                  <a16:creationId xmlns:a16="http://schemas.microsoft.com/office/drawing/2014/main" id="{EFD934F2-436A-417C-9DF5-468D77220630}"/>
                </a:ext>
              </a:extLst>
            </p:cNvPr>
            <p:cNvSpPr/>
            <p:nvPr/>
          </p:nvSpPr>
          <p:spPr>
            <a:xfrm>
              <a:off x="1686347" y="2788855"/>
              <a:ext cx="238125" cy="352425"/>
            </a:xfrm>
            <a:custGeom>
              <a:avLst/>
              <a:gdLst/>
              <a:ahLst/>
              <a:cxnLst/>
              <a:rect l="0" t="0" r="0" b="0"/>
              <a:pathLst>
                <a:path w="238125" h="352425">
                  <a:moveTo>
                    <a:pt x="66675" y="219075"/>
                  </a:moveTo>
                  <a:lnTo>
                    <a:pt x="104775" y="219075"/>
                  </a:lnTo>
                  <a:lnTo>
                    <a:pt x="104775" y="257175"/>
                  </a:lnTo>
                  <a:lnTo>
                    <a:pt x="66675" y="257175"/>
                  </a:lnTo>
                  <a:lnTo>
                    <a:pt x="66675" y="219075"/>
                  </a:lnTo>
                  <a:close/>
                  <a:moveTo>
                    <a:pt x="66675" y="142875"/>
                  </a:moveTo>
                  <a:lnTo>
                    <a:pt x="104775" y="142875"/>
                  </a:lnTo>
                  <a:lnTo>
                    <a:pt x="104775" y="180975"/>
                  </a:lnTo>
                  <a:lnTo>
                    <a:pt x="66675" y="180975"/>
                  </a:lnTo>
                  <a:lnTo>
                    <a:pt x="66675" y="142875"/>
                  </a:lnTo>
                  <a:close/>
                  <a:moveTo>
                    <a:pt x="66675" y="66675"/>
                  </a:moveTo>
                  <a:lnTo>
                    <a:pt x="104775" y="66675"/>
                  </a:lnTo>
                  <a:lnTo>
                    <a:pt x="104775" y="104775"/>
                  </a:lnTo>
                  <a:lnTo>
                    <a:pt x="66675" y="104775"/>
                  </a:lnTo>
                  <a:lnTo>
                    <a:pt x="66675" y="66675"/>
                  </a:lnTo>
                  <a:close/>
                  <a:moveTo>
                    <a:pt x="142875" y="219075"/>
                  </a:moveTo>
                  <a:lnTo>
                    <a:pt x="180975" y="219075"/>
                  </a:lnTo>
                  <a:lnTo>
                    <a:pt x="180975" y="257175"/>
                  </a:lnTo>
                  <a:lnTo>
                    <a:pt x="142875" y="257175"/>
                  </a:lnTo>
                  <a:lnTo>
                    <a:pt x="142875" y="219075"/>
                  </a:lnTo>
                  <a:close/>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9525" y="352425"/>
                  </a:moveTo>
                  <a:lnTo>
                    <a:pt x="104775" y="352425"/>
                  </a:lnTo>
                  <a:lnTo>
                    <a:pt x="104775" y="295275"/>
                  </a:lnTo>
                  <a:lnTo>
                    <a:pt x="142875" y="295275"/>
                  </a:lnTo>
                  <a:lnTo>
                    <a:pt x="142875" y="352425"/>
                  </a:lnTo>
                  <a:lnTo>
                    <a:pt x="238125" y="352425"/>
                  </a:lnTo>
                  <a:lnTo>
                    <a:pt x="238125" y="9525"/>
                  </a:lnTo>
                  <a:lnTo>
                    <a:pt x="9525" y="9525"/>
                  </a:lnTo>
                  <a:lnTo>
                    <a:pt x="9525" y="352425"/>
                  </a:lnTo>
                  <a:close/>
                </a:path>
              </a:pathLst>
            </a:custGeom>
            <a:solidFill>
              <a:schemeClr val="accent1"/>
            </a:solidFill>
            <a:ln w="12700" cap="flat">
              <a:solidFill>
                <a:schemeClr val="accent1"/>
              </a:solidFill>
              <a:prstDash val="solid"/>
              <a:miter/>
            </a:ln>
          </p:spPr>
          <p:txBody>
            <a:bodyPr/>
            <a:lstStyle/>
            <a:p>
              <a:endParaRPr lang="en-IN"/>
            </a:p>
          </p:txBody>
        </p:sp>
        <p:sp>
          <p:nvSpPr>
            <p:cNvPr id="34" name="Freeform: Shape 33">
              <a:extLst>
                <a:ext uri="{FF2B5EF4-FFF2-40B4-BE49-F238E27FC236}">
                  <a16:creationId xmlns:a16="http://schemas.microsoft.com/office/drawing/2014/main" id="{7A6377F1-8E43-49F3-AE0C-102CF557E6C9}"/>
                </a:ext>
              </a:extLst>
            </p:cNvPr>
            <p:cNvSpPr/>
            <p:nvPr/>
          </p:nvSpPr>
          <p:spPr>
            <a:xfrm>
              <a:off x="1953047" y="2865055"/>
              <a:ext cx="238125" cy="276225"/>
            </a:xfrm>
            <a:custGeom>
              <a:avLst/>
              <a:gdLst/>
              <a:ahLst/>
              <a:cxnLst/>
              <a:rect l="0" t="0" r="0" b="0"/>
              <a:pathLst>
                <a:path w="238125" h="276225">
                  <a:moveTo>
                    <a:pt x="66675" y="142875"/>
                  </a:moveTo>
                  <a:lnTo>
                    <a:pt x="104775" y="142875"/>
                  </a:lnTo>
                  <a:lnTo>
                    <a:pt x="104775" y="180975"/>
                  </a:lnTo>
                  <a:lnTo>
                    <a:pt x="66675" y="180975"/>
                  </a:lnTo>
                  <a:lnTo>
                    <a:pt x="66675" y="142875"/>
                  </a:lnTo>
                  <a:close/>
                  <a:moveTo>
                    <a:pt x="66675" y="66675"/>
                  </a:moveTo>
                  <a:lnTo>
                    <a:pt x="104775" y="66675"/>
                  </a:lnTo>
                  <a:lnTo>
                    <a:pt x="104775" y="104775"/>
                  </a:lnTo>
                  <a:lnTo>
                    <a:pt x="66675" y="104775"/>
                  </a:lnTo>
                  <a:lnTo>
                    <a:pt x="66675" y="66675"/>
                  </a:lnTo>
                  <a:close/>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9525" y="276225"/>
                  </a:moveTo>
                  <a:lnTo>
                    <a:pt x="104775" y="276225"/>
                  </a:lnTo>
                  <a:lnTo>
                    <a:pt x="104775" y="219075"/>
                  </a:lnTo>
                  <a:lnTo>
                    <a:pt x="142875" y="219075"/>
                  </a:lnTo>
                  <a:lnTo>
                    <a:pt x="142875" y="276225"/>
                  </a:lnTo>
                  <a:lnTo>
                    <a:pt x="238125" y="276225"/>
                  </a:lnTo>
                  <a:lnTo>
                    <a:pt x="238125" y="9525"/>
                  </a:lnTo>
                  <a:lnTo>
                    <a:pt x="9525" y="9525"/>
                  </a:lnTo>
                  <a:lnTo>
                    <a:pt x="9525" y="276225"/>
                  </a:lnTo>
                  <a:close/>
                </a:path>
              </a:pathLst>
            </a:custGeom>
            <a:solidFill>
              <a:schemeClr val="accent1"/>
            </a:solidFill>
            <a:ln w="12700" cap="flat">
              <a:solidFill>
                <a:schemeClr val="accent1"/>
              </a:solidFill>
              <a:prstDash val="solid"/>
              <a:miter/>
            </a:ln>
          </p:spPr>
          <p:txBody>
            <a:bodyPr/>
            <a:lstStyle/>
            <a:p>
              <a:endParaRPr lang="en-IN"/>
            </a:p>
          </p:txBody>
        </p:sp>
        <p:sp>
          <p:nvSpPr>
            <p:cNvPr id="35" name="Freeform: Shape 34">
              <a:extLst>
                <a:ext uri="{FF2B5EF4-FFF2-40B4-BE49-F238E27FC236}">
                  <a16:creationId xmlns:a16="http://schemas.microsoft.com/office/drawing/2014/main" id="{C7343F2C-8580-478E-8FCF-76C4C942EA31}"/>
                </a:ext>
              </a:extLst>
            </p:cNvPr>
            <p:cNvSpPr/>
            <p:nvPr/>
          </p:nvSpPr>
          <p:spPr>
            <a:xfrm>
              <a:off x="2219747" y="2560255"/>
              <a:ext cx="238125" cy="581025"/>
            </a:xfrm>
            <a:custGeom>
              <a:avLst/>
              <a:gdLst/>
              <a:ahLst/>
              <a:cxnLst/>
              <a:rect l="0" t="0" r="0" b="0"/>
              <a:pathLst>
                <a:path w="238125" h="581025">
                  <a:moveTo>
                    <a:pt x="180975" y="114300"/>
                  </a:moveTo>
                  <a:lnTo>
                    <a:pt x="142875" y="114300"/>
                  </a:lnTo>
                  <a:lnTo>
                    <a:pt x="142875" y="76200"/>
                  </a:lnTo>
                  <a:lnTo>
                    <a:pt x="180975" y="76200"/>
                  </a:lnTo>
                  <a:lnTo>
                    <a:pt x="180975" y="114300"/>
                  </a:lnTo>
                  <a:close/>
                  <a:moveTo>
                    <a:pt x="180975" y="180975"/>
                  </a:moveTo>
                  <a:lnTo>
                    <a:pt x="142875" y="180975"/>
                  </a:lnTo>
                  <a:lnTo>
                    <a:pt x="142875" y="142875"/>
                  </a:lnTo>
                  <a:lnTo>
                    <a:pt x="180975" y="142875"/>
                  </a:lnTo>
                  <a:lnTo>
                    <a:pt x="180975" y="180975"/>
                  </a:lnTo>
                  <a:close/>
                  <a:moveTo>
                    <a:pt x="180975" y="257175"/>
                  </a:moveTo>
                  <a:lnTo>
                    <a:pt x="142875" y="257175"/>
                  </a:lnTo>
                  <a:lnTo>
                    <a:pt x="142875" y="219075"/>
                  </a:lnTo>
                  <a:lnTo>
                    <a:pt x="180975" y="219075"/>
                  </a:lnTo>
                  <a:lnTo>
                    <a:pt x="180975" y="257175"/>
                  </a:lnTo>
                  <a:close/>
                  <a:moveTo>
                    <a:pt x="180975" y="333375"/>
                  </a:moveTo>
                  <a:lnTo>
                    <a:pt x="142875" y="333375"/>
                  </a:lnTo>
                  <a:lnTo>
                    <a:pt x="142875" y="295275"/>
                  </a:lnTo>
                  <a:lnTo>
                    <a:pt x="180975" y="295275"/>
                  </a:lnTo>
                  <a:lnTo>
                    <a:pt x="180975" y="333375"/>
                  </a:lnTo>
                  <a:close/>
                  <a:moveTo>
                    <a:pt x="180975" y="409575"/>
                  </a:moveTo>
                  <a:lnTo>
                    <a:pt x="142875" y="409575"/>
                  </a:lnTo>
                  <a:lnTo>
                    <a:pt x="142875" y="371475"/>
                  </a:lnTo>
                  <a:lnTo>
                    <a:pt x="180975" y="371475"/>
                  </a:lnTo>
                  <a:lnTo>
                    <a:pt x="180975" y="409575"/>
                  </a:lnTo>
                  <a:close/>
                  <a:moveTo>
                    <a:pt x="180975" y="485775"/>
                  </a:moveTo>
                  <a:lnTo>
                    <a:pt x="142875" y="485775"/>
                  </a:lnTo>
                  <a:lnTo>
                    <a:pt x="142875" y="447675"/>
                  </a:lnTo>
                  <a:lnTo>
                    <a:pt x="180975" y="447675"/>
                  </a:lnTo>
                  <a:lnTo>
                    <a:pt x="180975" y="485775"/>
                  </a:lnTo>
                  <a:close/>
                  <a:moveTo>
                    <a:pt x="104775" y="114300"/>
                  </a:moveTo>
                  <a:lnTo>
                    <a:pt x="66675" y="114300"/>
                  </a:lnTo>
                  <a:lnTo>
                    <a:pt x="66675" y="76200"/>
                  </a:lnTo>
                  <a:lnTo>
                    <a:pt x="104775" y="76200"/>
                  </a:lnTo>
                  <a:lnTo>
                    <a:pt x="104775" y="114300"/>
                  </a:lnTo>
                  <a:close/>
                  <a:moveTo>
                    <a:pt x="104775" y="180975"/>
                  </a:moveTo>
                  <a:lnTo>
                    <a:pt x="66675" y="180975"/>
                  </a:lnTo>
                  <a:lnTo>
                    <a:pt x="66675" y="142875"/>
                  </a:lnTo>
                  <a:lnTo>
                    <a:pt x="104775" y="142875"/>
                  </a:lnTo>
                  <a:lnTo>
                    <a:pt x="104775" y="180975"/>
                  </a:lnTo>
                  <a:close/>
                  <a:moveTo>
                    <a:pt x="104775" y="257175"/>
                  </a:moveTo>
                  <a:lnTo>
                    <a:pt x="66675" y="257175"/>
                  </a:lnTo>
                  <a:lnTo>
                    <a:pt x="66675" y="219075"/>
                  </a:lnTo>
                  <a:lnTo>
                    <a:pt x="104775" y="219075"/>
                  </a:lnTo>
                  <a:lnTo>
                    <a:pt x="104775" y="257175"/>
                  </a:lnTo>
                  <a:close/>
                  <a:moveTo>
                    <a:pt x="104775" y="333375"/>
                  </a:moveTo>
                  <a:lnTo>
                    <a:pt x="66675" y="333375"/>
                  </a:lnTo>
                  <a:lnTo>
                    <a:pt x="66675" y="295275"/>
                  </a:lnTo>
                  <a:lnTo>
                    <a:pt x="104775" y="295275"/>
                  </a:lnTo>
                  <a:lnTo>
                    <a:pt x="104775" y="333375"/>
                  </a:lnTo>
                  <a:close/>
                  <a:moveTo>
                    <a:pt x="104775" y="409575"/>
                  </a:moveTo>
                  <a:lnTo>
                    <a:pt x="66675" y="409575"/>
                  </a:lnTo>
                  <a:lnTo>
                    <a:pt x="66675" y="371475"/>
                  </a:lnTo>
                  <a:lnTo>
                    <a:pt x="104775" y="371475"/>
                  </a:lnTo>
                  <a:lnTo>
                    <a:pt x="104775" y="409575"/>
                  </a:lnTo>
                  <a:close/>
                  <a:moveTo>
                    <a:pt x="104775" y="485775"/>
                  </a:moveTo>
                  <a:lnTo>
                    <a:pt x="66675" y="485775"/>
                  </a:lnTo>
                  <a:lnTo>
                    <a:pt x="66675" y="447675"/>
                  </a:lnTo>
                  <a:lnTo>
                    <a:pt x="104775" y="447675"/>
                  </a:lnTo>
                  <a:lnTo>
                    <a:pt x="104775" y="485775"/>
                  </a:lnTo>
                  <a:close/>
                  <a:moveTo>
                    <a:pt x="9525" y="9525"/>
                  </a:moveTo>
                  <a:lnTo>
                    <a:pt x="9525" y="581025"/>
                  </a:lnTo>
                  <a:lnTo>
                    <a:pt x="104775" y="581025"/>
                  </a:lnTo>
                  <a:lnTo>
                    <a:pt x="104775" y="523875"/>
                  </a:lnTo>
                  <a:lnTo>
                    <a:pt x="142875" y="523875"/>
                  </a:lnTo>
                  <a:lnTo>
                    <a:pt x="142875" y="581025"/>
                  </a:lnTo>
                  <a:lnTo>
                    <a:pt x="238125" y="581025"/>
                  </a:lnTo>
                  <a:lnTo>
                    <a:pt x="238125" y="38100"/>
                  </a:lnTo>
                  <a:lnTo>
                    <a:pt x="9525" y="9525"/>
                  </a:lnTo>
                  <a:close/>
                </a:path>
              </a:pathLst>
            </a:custGeom>
            <a:solidFill>
              <a:schemeClr val="accent1"/>
            </a:solidFill>
            <a:ln w="12700" cap="flat">
              <a:solidFill>
                <a:schemeClr val="accent1"/>
              </a:solidFill>
              <a:prstDash val="solid"/>
              <a:miter/>
            </a:ln>
          </p:spPr>
          <p:txBody>
            <a:bodyPr/>
            <a:lstStyle/>
            <a:p>
              <a:endParaRPr lang="en-IN"/>
            </a:p>
          </p:txBody>
        </p:sp>
        <p:sp>
          <p:nvSpPr>
            <p:cNvPr id="36" name="Freeform: Shape 35">
              <a:extLst>
                <a:ext uri="{FF2B5EF4-FFF2-40B4-BE49-F238E27FC236}">
                  <a16:creationId xmlns:a16="http://schemas.microsoft.com/office/drawing/2014/main" id="{65B81632-3A2E-41D6-BA74-C182E88DAF60}"/>
                </a:ext>
              </a:extLst>
            </p:cNvPr>
            <p:cNvSpPr/>
            <p:nvPr/>
          </p:nvSpPr>
          <p:spPr>
            <a:xfrm>
              <a:off x="1819697" y="2541205"/>
              <a:ext cx="238125" cy="295275"/>
            </a:xfrm>
            <a:custGeom>
              <a:avLst/>
              <a:gdLst/>
              <a:ahLst/>
              <a:cxnLst/>
              <a:rect l="0" t="0" r="0" b="0"/>
              <a:pathLst>
                <a:path w="238125" h="295275">
                  <a:moveTo>
                    <a:pt x="142875" y="142875"/>
                  </a:moveTo>
                  <a:lnTo>
                    <a:pt x="180975" y="142875"/>
                  </a:lnTo>
                  <a:lnTo>
                    <a:pt x="180975" y="180975"/>
                  </a:lnTo>
                  <a:lnTo>
                    <a:pt x="142875" y="180975"/>
                  </a:lnTo>
                  <a:lnTo>
                    <a:pt x="142875" y="142875"/>
                  </a:lnTo>
                  <a:close/>
                  <a:moveTo>
                    <a:pt x="142875" y="66675"/>
                  </a:moveTo>
                  <a:lnTo>
                    <a:pt x="180975" y="66675"/>
                  </a:lnTo>
                  <a:lnTo>
                    <a:pt x="180975" y="104775"/>
                  </a:lnTo>
                  <a:lnTo>
                    <a:pt x="142875" y="104775"/>
                  </a:lnTo>
                  <a:lnTo>
                    <a:pt x="142875" y="66675"/>
                  </a:lnTo>
                  <a:close/>
                  <a:moveTo>
                    <a:pt x="104775" y="104775"/>
                  </a:moveTo>
                  <a:lnTo>
                    <a:pt x="66675" y="104775"/>
                  </a:lnTo>
                  <a:lnTo>
                    <a:pt x="66675" y="66675"/>
                  </a:lnTo>
                  <a:lnTo>
                    <a:pt x="104775" y="66675"/>
                  </a:lnTo>
                  <a:lnTo>
                    <a:pt x="104775" y="104775"/>
                  </a:lnTo>
                  <a:close/>
                  <a:moveTo>
                    <a:pt x="104775" y="180975"/>
                  </a:moveTo>
                  <a:lnTo>
                    <a:pt x="66675" y="180975"/>
                  </a:lnTo>
                  <a:lnTo>
                    <a:pt x="66675" y="142875"/>
                  </a:lnTo>
                  <a:lnTo>
                    <a:pt x="104775" y="142875"/>
                  </a:lnTo>
                  <a:lnTo>
                    <a:pt x="104775" y="180975"/>
                  </a:lnTo>
                  <a:close/>
                  <a:moveTo>
                    <a:pt x="142875" y="295275"/>
                  </a:moveTo>
                  <a:lnTo>
                    <a:pt x="238125" y="295275"/>
                  </a:lnTo>
                  <a:lnTo>
                    <a:pt x="238125" y="9525"/>
                  </a:lnTo>
                  <a:lnTo>
                    <a:pt x="9525" y="9525"/>
                  </a:lnTo>
                  <a:lnTo>
                    <a:pt x="9525" y="219075"/>
                  </a:lnTo>
                  <a:lnTo>
                    <a:pt x="142875" y="219075"/>
                  </a:lnTo>
                  <a:lnTo>
                    <a:pt x="142875" y="295275"/>
                  </a:lnTo>
                  <a:close/>
                </a:path>
              </a:pathLst>
            </a:custGeom>
            <a:solidFill>
              <a:schemeClr val="accent1"/>
            </a:solidFill>
            <a:ln w="12700" cap="flat">
              <a:solidFill>
                <a:schemeClr val="accent1"/>
              </a:solidFill>
              <a:prstDash val="solid"/>
              <a:miter/>
            </a:ln>
          </p:spPr>
          <p:txBody>
            <a:bodyPr/>
            <a:lstStyle/>
            <a:p>
              <a:endParaRPr lang="en-IN"/>
            </a:p>
          </p:txBody>
        </p:sp>
      </p:grpSp>
      <p:pic>
        <p:nvPicPr>
          <p:cNvPr id="38" name="Graphic 37" descr="Plant">
            <a:extLst>
              <a:ext uri="{FF2B5EF4-FFF2-40B4-BE49-F238E27FC236}">
                <a16:creationId xmlns:a16="http://schemas.microsoft.com/office/drawing/2014/main" id="{9FBC7F35-9C71-4357-B94F-482EE01903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4044" y="3169175"/>
            <a:ext cx="846640" cy="846640"/>
          </a:xfrm>
          <a:prstGeom prst="rect">
            <a:avLst/>
          </a:prstGeom>
        </p:spPr>
      </p:pic>
      <p:sp>
        <p:nvSpPr>
          <p:cNvPr id="46" name="Right Bracket 45">
            <a:extLst>
              <a:ext uri="{FF2B5EF4-FFF2-40B4-BE49-F238E27FC236}">
                <a16:creationId xmlns:a16="http://schemas.microsoft.com/office/drawing/2014/main" id="{AFB329E9-59B1-4679-ACD5-F5AEAD86FB0C}"/>
              </a:ext>
            </a:extLst>
          </p:cNvPr>
          <p:cNvSpPr/>
          <p:nvPr/>
        </p:nvSpPr>
        <p:spPr>
          <a:xfrm rot="16200000">
            <a:off x="6819369" y="1862786"/>
            <a:ext cx="424590" cy="230425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8" name="Straight Connector 47">
            <a:extLst>
              <a:ext uri="{FF2B5EF4-FFF2-40B4-BE49-F238E27FC236}">
                <a16:creationId xmlns:a16="http://schemas.microsoft.com/office/drawing/2014/main" id="{45FCF738-C0E3-43AB-B3D1-5161C263283E}"/>
              </a:ext>
            </a:extLst>
          </p:cNvPr>
          <p:cNvCxnSpPr>
            <a:stCxn id="5" idx="2"/>
            <a:endCxn id="38" idx="0"/>
          </p:cNvCxnSpPr>
          <p:nvPr/>
        </p:nvCxnSpPr>
        <p:spPr>
          <a:xfrm>
            <a:off x="7065167" y="2268935"/>
            <a:ext cx="2197" cy="90024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FC5005C2-DD9C-4ED9-B552-0D7B270279FC}"/>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46</a:t>
            </a:fld>
            <a:endParaRPr lang="en-US" altLang="en-US" dirty="0"/>
          </a:p>
        </p:txBody>
      </p:sp>
    </p:spTree>
    <p:extLst>
      <p:ext uri="{BB962C8B-B14F-4D97-AF65-F5344CB8AC3E}">
        <p14:creationId xmlns:p14="http://schemas.microsoft.com/office/powerpoint/2010/main" val="1986139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5363-439F-4A86-81D8-94E6568F451B}"/>
              </a:ext>
            </a:extLst>
          </p:cNvPr>
          <p:cNvSpPr>
            <a:spLocks noGrp="1"/>
          </p:cNvSpPr>
          <p:nvPr>
            <p:ph type="title"/>
          </p:nvPr>
        </p:nvSpPr>
        <p:spPr/>
        <p:txBody>
          <a:bodyPr/>
          <a:lstStyle/>
          <a:p>
            <a:r>
              <a:rPr lang="en-IN" dirty="0"/>
              <a:t>Immovable Property in India – NRIs and OCIs</a:t>
            </a:r>
          </a:p>
        </p:txBody>
      </p:sp>
      <p:graphicFrame>
        <p:nvGraphicFramePr>
          <p:cNvPr id="6" name="Content Placeholder 5">
            <a:extLst>
              <a:ext uri="{FF2B5EF4-FFF2-40B4-BE49-F238E27FC236}">
                <a16:creationId xmlns:a16="http://schemas.microsoft.com/office/drawing/2014/main" id="{82DF6C0F-26D4-4FF5-8A8A-E27BF2E34D28}"/>
              </a:ext>
            </a:extLst>
          </p:cNvPr>
          <p:cNvGraphicFramePr>
            <a:graphicFrameLocks noGrp="1"/>
          </p:cNvGraphicFramePr>
          <p:nvPr>
            <p:ph idx="1"/>
            <p:extLst>
              <p:ext uri="{D42A27DB-BD31-4B8C-83A1-F6EECF244321}">
                <p14:modId xmlns:p14="http://schemas.microsoft.com/office/powerpoint/2010/main" val="1534311588"/>
              </p:ext>
            </p:extLst>
          </p:nvPr>
        </p:nvGraphicFramePr>
        <p:xfrm>
          <a:off x="0" y="1124744"/>
          <a:ext cx="9144000" cy="5238654"/>
        </p:xfrm>
        <a:graphic>
          <a:graphicData uri="http://schemas.openxmlformats.org/drawingml/2006/table">
            <a:tbl>
              <a:tblPr firstRow="1" bandRow="1">
                <a:tableStyleId>{00A15C55-8517-42AA-B614-E9B94910E393}</a:tableStyleId>
              </a:tblPr>
              <a:tblGrid>
                <a:gridCol w="2759676">
                  <a:extLst>
                    <a:ext uri="{9D8B030D-6E8A-4147-A177-3AD203B41FA5}">
                      <a16:colId xmlns:a16="http://schemas.microsoft.com/office/drawing/2014/main" val="1753448689"/>
                    </a:ext>
                  </a:extLst>
                </a:gridCol>
                <a:gridCol w="2718486">
                  <a:extLst>
                    <a:ext uri="{9D8B030D-6E8A-4147-A177-3AD203B41FA5}">
                      <a16:colId xmlns:a16="http://schemas.microsoft.com/office/drawing/2014/main" val="3537709091"/>
                    </a:ext>
                  </a:extLst>
                </a:gridCol>
                <a:gridCol w="3665838">
                  <a:extLst>
                    <a:ext uri="{9D8B030D-6E8A-4147-A177-3AD203B41FA5}">
                      <a16:colId xmlns:a16="http://schemas.microsoft.com/office/drawing/2014/main" val="2454779770"/>
                    </a:ext>
                  </a:extLst>
                </a:gridCol>
              </a:tblGrid>
              <a:tr h="430767">
                <a:tc>
                  <a:txBody>
                    <a:bodyPr/>
                    <a:lstStyle/>
                    <a:p>
                      <a:r>
                        <a:rPr lang="en-IN" dirty="0">
                          <a:solidFill>
                            <a:srgbClr val="000000"/>
                          </a:solidFill>
                        </a:rPr>
                        <a:t>What can they do?</a:t>
                      </a:r>
                    </a:p>
                  </a:txBody>
                  <a:tcPr/>
                </a:tc>
                <a:tc>
                  <a:txBody>
                    <a:bodyPr/>
                    <a:lstStyle/>
                    <a:p>
                      <a:r>
                        <a:rPr lang="en-IN" dirty="0">
                          <a:solidFill>
                            <a:srgbClr val="000000"/>
                          </a:solidFill>
                        </a:rPr>
                        <a:t>Type of Property</a:t>
                      </a:r>
                    </a:p>
                  </a:txBody>
                  <a:tcPr/>
                </a:tc>
                <a:tc>
                  <a:txBody>
                    <a:bodyPr/>
                    <a:lstStyle/>
                    <a:p>
                      <a:r>
                        <a:rPr lang="en-US" dirty="0">
                          <a:solidFill>
                            <a:srgbClr val="000000"/>
                          </a:solidFill>
                        </a:rPr>
                        <a:t>From/ To which p</a:t>
                      </a:r>
                      <a:r>
                        <a:rPr lang="en-IN" dirty="0" err="1">
                          <a:solidFill>
                            <a:srgbClr val="000000"/>
                          </a:solidFill>
                        </a:rPr>
                        <a:t>erson</a:t>
                      </a:r>
                      <a:endParaRPr lang="en-IN" dirty="0">
                        <a:solidFill>
                          <a:srgbClr val="000000"/>
                        </a:solidFill>
                      </a:endParaRPr>
                    </a:p>
                  </a:txBody>
                  <a:tcPr/>
                </a:tc>
                <a:extLst>
                  <a:ext uri="{0D108BD9-81ED-4DB2-BD59-A6C34878D82A}">
                    <a16:rowId xmlns:a16="http://schemas.microsoft.com/office/drawing/2014/main" val="1276849334"/>
                  </a:ext>
                </a:extLst>
              </a:tr>
              <a:tr h="743515">
                <a:tc>
                  <a:txBody>
                    <a:bodyPr/>
                    <a:lstStyle/>
                    <a:p>
                      <a:r>
                        <a:rPr lang="en-IN" b="1" dirty="0">
                          <a:solidFill>
                            <a:srgbClr val="000000"/>
                          </a:solidFill>
                        </a:rPr>
                        <a:t>Acquire</a:t>
                      </a:r>
                      <a:r>
                        <a:rPr lang="en-IN" dirty="0">
                          <a:solidFill>
                            <a:srgbClr val="000000"/>
                          </a:solidFill>
                        </a:rPr>
                        <a:t> by </a:t>
                      </a:r>
                      <a:r>
                        <a:rPr lang="en-IN" b="1" dirty="0">
                          <a:solidFill>
                            <a:srgbClr val="000000"/>
                          </a:solidFill>
                        </a:rPr>
                        <a:t>Purchase </a:t>
                      </a:r>
                    </a:p>
                  </a:txBody>
                  <a:tcPr/>
                </a:tc>
                <a:tc>
                  <a:txBody>
                    <a:bodyPr/>
                    <a:lstStyle/>
                    <a:p>
                      <a:r>
                        <a:rPr lang="en-IN" dirty="0">
                          <a:solidFill>
                            <a:srgbClr val="000000"/>
                          </a:solidFill>
                        </a:rPr>
                        <a:t>Any IP other than Agricultural Property, farmhouse &amp; plantation</a:t>
                      </a:r>
                    </a:p>
                  </a:txBody>
                  <a:tcPr/>
                </a:tc>
                <a:tc>
                  <a:txBody>
                    <a:bodyPr/>
                    <a:lstStyle/>
                    <a:p>
                      <a:r>
                        <a:rPr lang="en-IN" dirty="0">
                          <a:solidFill>
                            <a:srgbClr val="000000"/>
                          </a:solidFill>
                        </a:rPr>
                        <a:t>From Any person</a:t>
                      </a:r>
                    </a:p>
                  </a:txBody>
                  <a:tcPr/>
                </a:tc>
                <a:extLst>
                  <a:ext uri="{0D108BD9-81ED-4DB2-BD59-A6C34878D82A}">
                    <a16:rowId xmlns:a16="http://schemas.microsoft.com/office/drawing/2014/main" val="1009891973"/>
                  </a:ext>
                </a:extLst>
              </a:tr>
              <a:tr h="985958">
                <a:tc>
                  <a:txBody>
                    <a:bodyPr/>
                    <a:lstStyle/>
                    <a:p>
                      <a:r>
                        <a:rPr lang="en-IN" b="1" dirty="0">
                          <a:solidFill>
                            <a:srgbClr val="000000"/>
                          </a:solidFill>
                        </a:rPr>
                        <a:t>Acquire </a:t>
                      </a:r>
                      <a:r>
                        <a:rPr lang="en-IN" dirty="0">
                          <a:solidFill>
                            <a:srgbClr val="000000"/>
                          </a:solidFill>
                        </a:rPr>
                        <a:t>by </a:t>
                      </a:r>
                      <a:r>
                        <a:rPr lang="en-IN" b="1" dirty="0">
                          <a:solidFill>
                            <a:srgbClr val="000000"/>
                          </a:solidFill>
                        </a:rPr>
                        <a:t>Gift</a:t>
                      </a:r>
                    </a:p>
                  </a:txBody>
                  <a:tcPr/>
                </a:tc>
                <a:tc>
                  <a:txBody>
                    <a:bodyPr/>
                    <a:lstStyle/>
                    <a:p>
                      <a:r>
                        <a:rPr lang="en-IN" dirty="0">
                          <a:solidFill>
                            <a:srgbClr val="000000"/>
                          </a:solidFill>
                        </a:rPr>
                        <a:t>Any IP other than Agricultural Property, farmhouse &amp; plantation</a:t>
                      </a:r>
                    </a:p>
                  </a:txBody>
                  <a:tcPr/>
                </a:tc>
                <a:tc>
                  <a:txBody>
                    <a:bodyPr/>
                    <a:lstStyle/>
                    <a:p>
                      <a:r>
                        <a:rPr lang="en-IN" dirty="0">
                          <a:solidFill>
                            <a:srgbClr val="000000"/>
                          </a:solidFill>
                        </a:rPr>
                        <a:t>From Resident, NRI or OCI who is a relative as defined in Companies Act, 2013</a:t>
                      </a:r>
                    </a:p>
                  </a:txBody>
                  <a:tcPr/>
                </a:tc>
                <a:extLst>
                  <a:ext uri="{0D108BD9-81ED-4DB2-BD59-A6C34878D82A}">
                    <a16:rowId xmlns:a16="http://schemas.microsoft.com/office/drawing/2014/main" val="2702009008"/>
                  </a:ext>
                </a:extLst>
              </a:tr>
              <a:tr h="1197267">
                <a:tc>
                  <a:txBody>
                    <a:bodyPr/>
                    <a:lstStyle/>
                    <a:p>
                      <a:r>
                        <a:rPr lang="en-IN" b="1" dirty="0">
                          <a:solidFill>
                            <a:srgbClr val="000000"/>
                          </a:solidFill>
                        </a:rPr>
                        <a:t>Acquire </a:t>
                      </a:r>
                      <a:r>
                        <a:rPr lang="en-IN" dirty="0">
                          <a:solidFill>
                            <a:srgbClr val="000000"/>
                          </a:solidFill>
                        </a:rPr>
                        <a:t>by </a:t>
                      </a:r>
                      <a:r>
                        <a:rPr lang="en-IN" b="1" dirty="0">
                          <a:solidFill>
                            <a:srgbClr val="000000"/>
                          </a:solidFill>
                        </a:rPr>
                        <a:t>Inheritance</a:t>
                      </a:r>
                    </a:p>
                  </a:txBody>
                  <a:tcPr/>
                </a:tc>
                <a:tc>
                  <a:txBody>
                    <a:bodyPr/>
                    <a:lstStyle/>
                    <a:p>
                      <a:r>
                        <a:rPr lang="en-IN" dirty="0">
                          <a:solidFill>
                            <a:srgbClr val="000000"/>
                          </a:solidFill>
                        </a:rPr>
                        <a:t>Any IP</a:t>
                      </a:r>
                    </a:p>
                  </a:txBody>
                  <a:tcPr/>
                </a:tc>
                <a:tc>
                  <a:txBody>
                    <a:bodyPr/>
                    <a:lstStyle/>
                    <a:p>
                      <a:pPr marL="285750" indent="-285750">
                        <a:buFontTx/>
                        <a:buChar char="-"/>
                      </a:pPr>
                      <a:r>
                        <a:rPr lang="en-IN" dirty="0">
                          <a:solidFill>
                            <a:srgbClr val="000000"/>
                          </a:solidFill>
                        </a:rPr>
                        <a:t>From PROI who acquired it in line with extant provisions; or</a:t>
                      </a:r>
                      <a:br>
                        <a:rPr lang="en-IN" dirty="0">
                          <a:solidFill>
                            <a:srgbClr val="000000"/>
                          </a:solidFill>
                        </a:rPr>
                      </a:br>
                      <a:endParaRPr lang="en-IN" dirty="0">
                        <a:solidFill>
                          <a:srgbClr val="000000"/>
                        </a:solidFill>
                      </a:endParaRPr>
                    </a:p>
                    <a:p>
                      <a:pPr marL="285750" indent="-285750">
                        <a:buFontTx/>
                        <a:buChar char="-"/>
                      </a:pPr>
                      <a:r>
                        <a:rPr lang="en-IN" dirty="0">
                          <a:solidFill>
                            <a:srgbClr val="000000"/>
                          </a:solidFill>
                        </a:rPr>
                        <a:t>From a Resident</a:t>
                      </a:r>
                    </a:p>
                  </a:txBody>
                  <a:tcPr/>
                </a:tc>
                <a:extLst>
                  <a:ext uri="{0D108BD9-81ED-4DB2-BD59-A6C34878D82A}">
                    <a16:rowId xmlns:a16="http://schemas.microsoft.com/office/drawing/2014/main" val="43899681"/>
                  </a:ext>
                </a:extLst>
              </a:tr>
              <a:tr h="250378">
                <a:tc>
                  <a:txBody>
                    <a:bodyPr/>
                    <a:lstStyle/>
                    <a:p>
                      <a:endParaRPr lang="en-IN" dirty="0">
                        <a:solidFill>
                          <a:srgbClr val="000000"/>
                        </a:solidFill>
                      </a:endParaRPr>
                    </a:p>
                  </a:txBody>
                  <a:tcPr/>
                </a:tc>
                <a:tc>
                  <a:txBody>
                    <a:bodyPr/>
                    <a:lstStyle/>
                    <a:p>
                      <a:endParaRPr lang="en-IN" dirty="0">
                        <a:solidFill>
                          <a:srgbClr val="000000"/>
                        </a:solidFill>
                      </a:endParaRPr>
                    </a:p>
                  </a:txBody>
                  <a:tcPr/>
                </a:tc>
                <a:tc>
                  <a:txBody>
                    <a:bodyPr/>
                    <a:lstStyle/>
                    <a:p>
                      <a:pPr marL="0" indent="0">
                        <a:buFontTx/>
                        <a:buNone/>
                      </a:pPr>
                      <a:endParaRPr lang="en-IN" dirty="0">
                        <a:solidFill>
                          <a:srgbClr val="000000"/>
                        </a:solidFill>
                      </a:endParaRPr>
                    </a:p>
                  </a:txBody>
                  <a:tcPr/>
                </a:tc>
                <a:extLst>
                  <a:ext uri="{0D108BD9-81ED-4DB2-BD59-A6C34878D82A}">
                    <a16:rowId xmlns:a16="http://schemas.microsoft.com/office/drawing/2014/main" val="2909283301"/>
                  </a:ext>
                </a:extLst>
              </a:tr>
              <a:tr h="430102">
                <a:tc>
                  <a:txBody>
                    <a:bodyPr/>
                    <a:lstStyle/>
                    <a:p>
                      <a:r>
                        <a:rPr lang="en-IN" b="1" dirty="0">
                          <a:solidFill>
                            <a:srgbClr val="000000"/>
                          </a:solidFill>
                        </a:rPr>
                        <a:t>Transfer </a:t>
                      </a:r>
                      <a:r>
                        <a:rPr lang="en-IN" dirty="0">
                          <a:solidFill>
                            <a:srgbClr val="000000"/>
                          </a:solidFill>
                        </a:rPr>
                        <a:t>by </a:t>
                      </a:r>
                      <a:r>
                        <a:rPr lang="en-IN" b="0" dirty="0">
                          <a:solidFill>
                            <a:srgbClr val="000000"/>
                          </a:solidFill>
                        </a:rPr>
                        <a:t>sale or gift</a:t>
                      </a:r>
                    </a:p>
                  </a:txBody>
                  <a:tcPr/>
                </a:tc>
                <a:tc>
                  <a:txBody>
                    <a:bodyPr/>
                    <a:lstStyle/>
                    <a:p>
                      <a:r>
                        <a:rPr lang="en-IN" dirty="0">
                          <a:solidFill>
                            <a:srgbClr val="000000"/>
                          </a:solidFill>
                        </a:rPr>
                        <a:t>Any IP</a:t>
                      </a:r>
                    </a:p>
                  </a:txBody>
                  <a:tcPr/>
                </a:tc>
                <a:tc>
                  <a:txBody>
                    <a:bodyPr/>
                    <a:lstStyle/>
                    <a:p>
                      <a:r>
                        <a:rPr lang="en-IN" b="1" dirty="0">
                          <a:solidFill>
                            <a:srgbClr val="000000"/>
                          </a:solidFill>
                        </a:rPr>
                        <a:t>To a Resident</a:t>
                      </a:r>
                    </a:p>
                  </a:txBody>
                  <a:tcPr/>
                </a:tc>
                <a:extLst>
                  <a:ext uri="{0D108BD9-81ED-4DB2-BD59-A6C34878D82A}">
                    <a16:rowId xmlns:a16="http://schemas.microsoft.com/office/drawing/2014/main" val="4240584622"/>
                  </a:ext>
                </a:extLst>
              </a:tr>
              <a:tr h="743515">
                <a:tc>
                  <a:txBody>
                    <a:bodyPr/>
                    <a:lstStyle/>
                    <a:p>
                      <a:r>
                        <a:rPr lang="en-IN" b="1" dirty="0">
                          <a:solidFill>
                            <a:srgbClr val="000000"/>
                          </a:solidFill>
                        </a:rPr>
                        <a:t>Transfer </a:t>
                      </a:r>
                      <a:r>
                        <a:rPr lang="en-IN" dirty="0">
                          <a:solidFill>
                            <a:srgbClr val="000000"/>
                          </a:solidFill>
                        </a:rPr>
                        <a:t>by sale or gift</a:t>
                      </a:r>
                    </a:p>
                  </a:txBody>
                  <a:tcPr/>
                </a:tc>
                <a:tc>
                  <a:txBody>
                    <a:bodyPr/>
                    <a:lstStyle/>
                    <a:p>
                      <a:r>
                        <a:rPr lang="en-IN" dirty="0">
                          <a:solidFill>
                            <a:srgbClr val="000000"/>
                          </a:solidFill>
                        </a:rPr>
                        <a:t>Any IP other than Agricultural Property, farmhouse &amp; plantation</a:t>
                      </a:r>
                    </a:p>
                  </a:txBody>
                  <a:tcPr/>
                </a:tc>
                <a:tc>
                  <a:txBody>
                    <a:bodyPr/>
                    <a:lstStyle/>
                    <a:p>
                      <a:r>
                        <a:rPr lang="en-IN" b="1" dirty="0">
                          <a:solidFill>
                            <a:srgbClr val="000000"/>
                          </a:solidFill>
                        </a:rPr>
                        <a:t>To an NRI or OCI</a:t>
                      </a:r>
                    </a:p>
                  </a:txBody>
                  <a:tcPr/>
                </a:tc>
                <a:extLst>
                  <a:ext uri="{0D108BD9-81ED-4DB2-BD59-A6C34878D82A}">
                    <a16:rowId xmlns:a16="http://schemas.microsoft.com/office/drawing/2014/main" val="1482186038"/>
                  </a:ext>
                </a:extLst>
              </a:tr>
            </a:tbl>
          </a:graphicData>
        </a:graphic>
      </p:graphicFrame>
      <p:sp>
        <p:nvSpPr>
          <p:cNvPr id="4" name="Footer Placeholder 3">
            <a:extLst>
              <a:ext uri="{FF2B5EF4-FFF2-40B4-BE49-F238E27FC236}">
                <a16:creationId xmlns:a16="http://schemas.microsoft.com/office/drawing/2014/main" id="{EC296539-045D-467F-9964-00F5A64167A0}"/>
              </a:ext>
            </a:extLst>
          </p:cNvPr>
          <p:cNvSpPr>
            <a:spLocks noGrp="1"/>
          </p:cNvSpPr>
          <p:nvPr>
            <p:ph type="ftr" sz="quarter" idx="11"/>
          </p:nvPr>
        </p:nvSpPr>
        <p:spPr/>
        <p:txBody>
          <a:bodyPr/>
          <a:lstStyle/>
          <a:p>
            <a:r>
              <a:rPr lang="en-IN"/>
              <a:t>CA Bhavya Gandhi</a:t>
            </a:r>
            <a:endParaRPr lang="en-IN" dirty="0"/>
          </a:p>
        </p:txBody>
      </p:sp>
      <p:sp>
        <p:nvSpPr>
          <p:cNvPr id="3" name="Slide Number Placeholder 2">
            <a:extLst>
              <a:ext uri="{FF2B5EF4-FFF2-40B4-BE49-F238E27FC236}">
                <a16:creationId xmlns:a16="http://schemas.microsoft.com/office/drawing/2014/main" id="{77F5BE2D-7F49-454B-B775-1CE8D7D9AF7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47</a:t>
            </a:fld>
            <a:endParaRPr lang="en-US" altLang="en-US" dirty="0"/>
          </a:p>
        </p:txBody>
      </p:sp>
    </p:spTree>
    <p:extLst>
      <p:ext uri="{BB962C8B-B14F-4D97-AF65-F5344CB8AC3E}">
        <p14:creationId xmlns:p14="http://schemas.microsoft.com/office/powerpoint/2010/main" val="52035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5363-439F-4A86-81D8-94E6568F451B}"/>
              </a:ext>
            </a:extLst>
          </p:cNvPr>
          <p:cNvSpPr>
            <a:spLocks noGrp="1"/>
          </p:cNvSpPr>
          <p:nvPr>
            <p:ph type="title"/>
          </p:nvPr>
        </p:nvSpPr>
        <p:spPr/>
        <p:txBody>
          <a:bodyPr/>
          <a:lstStyle/>
          <a:p>
            <a:r>
              <a:rPr lang="en-IN" dirty="0"/>
              <a:t>Immovable Property in India – NRIs and OCIs</a:t>
            </a:r>
          </a:p>
        </p:txBody>
      </p:sp>
      <p:sp>
        <p:nvSpPr>
          <p:cNvPr id="3" name="Content Placeholder 2">
            <a:extLst>
              <a:ext uri="{FF2B5EF4-FFF2-40B4-BE49-F238E27FC236}">
                <a16:creationId xmlns:a16="http://schemas.microsoft.com/office/drawing/2014/main" id="{8FD9A0BD-FFDF-4D34-8681-6FD832B1CB08}"/>
              </a:ext>
            </a:extLst>
          </p:cNvPr>
          <p:cNvSpPr>
            <a:spLocks noGrp="1"/>
          </p:cNvSpPr>
          <p:nvPr>
            <p:ph idx="1"/>
          </p:nvPr>
        </p:nvSpPr>
        <p:spPr>
          <a:xfrm>
            <a:off x="395536" y="1412776"/>
            <a:ext cx="8291264" cy="4943572"/>
          </a:xfrm>
        </p:spPr>
        <p:txBody>
          <a:bodyPr>
            <a:normAutofit fontScale="92500" lnSpcReduction="20000"/>
          </a:bodyPr>
          <a:lstStyle/>
          <a:p>
            <a:r>
              <a:rPr lang="en-US" dirty="0"/>
              <a:t>NRIs and OCIs </a:t>
            </a:r>
            <a:r>
              <a:rPr lang="en-US" b="1" u="sng" dirty="0"/>
              <a:t>cannot</a:t>
            </a:r>
            <a:r>
              <a:rPr lang="en-US" dirty="0"/>
              <a:t> do the following:</a:t>
            </a:r>
          </a:p>
          <a:p>
            <a:pPr lvl="2"/>
            <a:endParaRPr lang="en-US" dirty="0"/>
          </a:p>
          <a:p>
            <a:r>
              <a:rPr lang="en-US" b="1" dirty="0"/>
              <a:t>Agricultural Property, Farmhouse or Plantation property:</a:t>
            </a:r>
          </a:p>
          <a:p>
            <a:r>
              <a:rPr lang="en-US" dirty="0"/>
              <a:t>They cannot acquire these by Purchase or Gift; </a:t>
            </a:r>
          </a:p>
          <a:p>
            <a:pPr lvl="1"/>
            <a:r>
              <a:rPr lang="en-US" altLang="en-US" dirty="0"/>
              <a:t>Slew of compounding orders </a:t>
            </a:r>
            <a:r>
              <a:rPr lang="en-US" altLang="en-US" dirty="0" err="1"/>
              <a:t>penalising</a:t>
            </a:r>
            <a:r>
              <a:rPr lang="en-US" altLang="en-US" dirty="0"/>
              <a:t> NRIs for buying agricultural land without RBI permission are in public domain</a:t>
            </a:r>
          </a:p>
          <a:p>
            <a:r>
              <a:rPr lang="en-US" dirty="0"/>
              <a:t>Can acquire only by way of </a:t>
            </a:r>
            <a:r>
              <a:rPr lang="en-US" b="1" dirty="0"/>
              <a:t>inheritance</a:t>
            </a:r>
          </a:p>
          <a:p>
            <a:pPr lvl="2"/>
            <a:endParaRPr lang="en-US" dirty="0"/>
          </a:p>
          <a:p>
            <a:r>
              <a:rPr lang="en-US" dirty="0"/>
              <a:t>Agricultural activities allowed on Agricultural land?</a:t>
            </a:r>
          </a:p>
          <a:p>
            <a:pPr lvl="1"/>
            <a:r>
              <a:rPr lang="en-US" dirty="0"/>
              <a:t>Not permitted earlier; it seems the view has changed now</a:t>
            </a:r>
          </a:p>
          <a:p>
            <a:pPr lvl="2"/>
            <a:endParaRPr lang="en-US" dirty="0"/>
          </a:p>
          <a:p>
            <a:r>
              <a:rPr lang="en-US" dirty="0"/>
              <a:t>Agricultural Property can be sold or gifted only to a Resident</a:t>
            </a:r>
          </a:p>
          <a:p>
            <a:pPr lvl="2"/>
            <a:endParaRPr lang="en-US" altLang="en-US" dirty="0"/>
          </a:p>
          <a:p>
            <a:r>
              <a:rPr lang="en-US" altLang="en-US" dirty="0"/>
              <a:t>Cannot do Real Estate Trading, or trade in TDRs</a:t>
            </a:r>
            <a:endParaRPr lang="en-IN" dirty="0"/>
          </a:p>
          <a:p>
            <a:r>
              <a:rPr lang="en-US" dirty="0"/>
              <a:t>No property can be transferred to outright Foreign Citizen</a:t>
            </a:r>
          </a:p>
        </p:txBody>
      </p:sp>
      <p:sp>
        <p:nvSpPr>
          <p:cNvPr id="4" name="Footer Placeholder 3">
            <a:extLst>
              <a:ext uri="{FF2B5EF4-FFF2-40B4-BE49-F238E27FC236}">
                <a16:creationId xmlns:a16="http://schemas.microsoft.com/office/drawing/2014/main" id="{EC296539-045D-467F-9964-00F5A64167A0}"/>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D0685D1D-4D4F-4960-951C-68E99C7C5D12}"/>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48</a:t>
            </a:fld>
            <a:endParaRPr lang="en-US" altLang="en-US" dirty="0"/>
          </a:p>
        </p:txBody>
      </p:sp>
    </p:spTree>
    <p:extLst>
      <p:ext uri="{BB962C8B-B14F-4D97-AF65-F5344CB8AC3E}">
        <p14:creationId xmlns:p14="http://schemas.microsoft.com/office/powerpoint/2010/main" val="262020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Income-tax </a:t>
            </a:r>
            <a:r>
              <a:rPr lang="en-IN" i="1" dirty="0">
                <a:latin typeface="+mj-lt"/>
                <a:cs typeface="Arial" charset="0"/>
              </a:rPr>
              <a:t>vis-à-vis</a:t>
            </a:r>
            <a:r>
              <a:rPr lang="en-IN" dirty="0">
                <a:latin typeface="+mj-lt"/>
                <a:cs typeface="Arial" charset="0"/>
              </a:rPr>
              <a:t> FEMA </a:t>
            </a:r>
          </a:p>
        </p:txBody>
      </p:sp>
      <p:sp>
        <p:nvSpPr>
          <p:cNvPr id="2" name="Footer Placeholder 1">
            <a:extLst>
              <a:ext uri="{FF2B5EF4-FFF2-40B4-BE49-F238E27FC236}">
                <a16:creationId xmlns:a16="http://schemas.microsoft.com/office/drawing/2014/main" id="{60E25991-4CA2-A25D-811E-56CD87334CDC}"/>
              </a:ext>
            </a:extLst>
          </p:cNvPr>
          <p:cNvSpPr>
            <a:spLocks noGrp="1"/>
          </p:cNvSpPr>
          <p:nvPr>
            <p:ph type="ftr" sz="quarter" idx="11"/>
          </p:nvPr>
        </p:nvSpPr>
        <p:spPr/>
        <p:txBody>
          <a:bodyPr/>
          <a:lstStyle/>
          <a:p>
            <a:pPr>
              <a:defRPr/>
            </a:pPr>
            <a:r>
              <a:rPr lang="en-IN" dirty="0"/>
              <a:t>CA Bhavya Gandhi</a:t>
            </a:r>
          </a:p>
        </p:txBody>
      </p:sp>
      <p:sp>
        <p:nvSpPr>
          <p:cNvPr id="6" name="Slide Number Placeholder 5">
            <a:extLst>
              <a:ext uri="{FF2B5EF4-FFF2-40B4-BE49-F238E27FC236}">
                <a16:creationId xmlns:a16="http://schemas.microsoft.com/office/drawing/2014/main" id="{8DE8AA39-3319-780C-AC53-8507DA4CC1EA}"/>
              </a:ext>
            </a:extLst>
          </p:cNvPr>
          <p:cNvSpPr>
            <a:spLocks noGrp="1"/>
          </p:cNvSpPr>
          <p:nvPr>
            <p:ph type="sldNum" sz="quarter" idx="12"/>
          </p:nvPr>
        </p:nvSpPr>
        <p:spPr/>
        <p:txBody>
          <a:bodyPr/>
          <a:lstStyle/>
          <a:p>
            <a:pPr>
              <a:defRPr/>
            </a:pPr>
            <a:fld id="{C503C718-66A1-400B-9A5D-49F68E98E691}" type="slidenum">
              <a:rPr lang="en-IN" smtClean="0"/>
              <a:pPr>
                <a:defRPr/>
              </a:pPr>
              <a:t>4</a:t>
            </a:fld>
            <a:endParaRPr lang="en-IN" dirty="0"/>
          </a:p>
        </p:txBody>
      </p:sp>
      <p:graphicFrame>
        <p:nvGraphicFramePr>
          <p:cNvPr id="4" name="Diagram 3">
            <a:extLst>
              <a:ext uri="{FF2B5EF4-FFF2-40B4-BE49-F238E27FC236}">
                <a16:creationId xmlns:a16="http://schemas.microsoft.com/office/drawing/2014/main" id="{47DE5B1F-3175-809A-4889-2DD5BCAA4841}"/>
              </a:ext>
            </a:extLst>
          </p:cNvPr>
          <p:cNvGraphicFramePr/>
          <p:nvPr/>
        </p:nvGraphicFramePr>
        <p:xfrm>
          <a:off x="533400" y="1397000"/>
          <a:ext cx="441960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7DE5B1F-3175-809A-4889-2DD5BCAA4841}"/>
              </a:ext>
            </a:extLst>
          </p:cNvPr>
          <p:cNvGraphicFramePr/>
          <p:nvPr/>
        </p:nvGraphicFramePr>
        <p:xfrm>
          <a:off x="4572000" y="1397000"/>
          <a:ext cx="4191000" cy="4959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841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9EDC-0AF9-4ECD-8B4C-C7C065D58067}"/>
              </a:ext>
            </a:extLst>
          </p:cNvPr>
          <p:cNvSpPr>
            <a:spLocks noGrp="1"/>
          </p:cNvSpPr>
          <p:nvPr>
            <p:ph type="title"/>
          </p:nvPr>
        </p:nvSpPr>
        <p:spPr/>
        <p:txBody>
          <a:bodyPr/>
          <a:lstStyle/>
          <a:p>
            <a:r>
              <a:rPr lang="en-IN" dirty="0"/>
              <a:t>Consequences</a:t>
            </a:r>
          </a:p>
        </p:txBody>
      </p:sp>
      <p:sp>
        <p:nvSpPr>
          <p:cNvPr id="3" name="Content Placeholder 2">
            <a:extLst>
              <a:ext uri="{FF2B5EF4-FFF2-40B4-BE49-F238E27FC236}">
                <a16:creationId xmlns:a16="http://schemas.microsoft.com/office/drawing/2014/main" id="{5EA0A34D-821E-4C73-B729-72CCAA3BF920}"/>
              </a:ext>
            </a:extLst>
          </p:cNvPr>
          <p:cNvSpPr>
            <a:spLocks noGrp="1"/>
          </p:cNvSpPr>
          <p:nvPr>
            <p:ph idx="1"/>
          </p:nvPr>
        </p:nvSpPr>
        <p:spPr>
          <a:xfrm>
            <a:off x="251520" y="1412776"/>
            <a:ext cx="8568952" cy="5064224"/>
          </a:xfrm>
        </p:spPr>
        <p:txBody>
          <a:bodyPr>
            <a:normAutofit fontScale="85000" lnSpcReduction="20000"/>
          </a:bodyPr>
          <a:lstStyle/>
          <a:p>
            <a:r>
              <a:rPr lang="en-IN" dirty="0"/>
              <a:t>Violations of IP rules taken seriously; not treated as technical violations</a:t>
            </a:r>
          </a:p>
          <a:p>
            <a:pPr lvl="2"/>
            <a:endParaRPr lang="en-IN" dirty="0"/>
          </a:p>
          <a:p>
            <a:r>
              <a:rPr lang="en-IN" dirty="0"/>
              <a:t>Violator can apply for compounding to RBI</a:t>
            </a:r>
          </a:p>
          <a:p>
            <a:pPr lvl="3"/>
            <a:endParaRPr lang="en-IN" dirty="0"/>
          </a:p>
          <a:p>
            <a:r>
              <a:rPr lang="en-IN" dirty="0"/>
              <a:t>Needs to regularise the violation before applying for compounding</a:t>
            </a:r>
          </a:p>
          <a:p>
            <a:pPr lvl="1"/>
            <a:r>
              <a:rPr lang="en-IN" dirty="0"/>
              <a:t>Generally, 6 months given to regularise the transaction </a:t>
            </a:r>
          </a:p>
          <a:p>
            <a:pPr lvl="1"/>
            <a:r>
              <a:rPr lang="en-IN" dirty="0"/>
              <a:t>Regularisation is generally by transfer of IP to Indian resident and ‘citizen’</a:t>
            </a:r>
          </a:p>
          <a:p>
            <a:pPr lvl="2"/>
            <a:endParaRPr lang="en-IN" dirty="0"/>
          </a:p>
          <a:p>
            <a:r>
              <a:rPr lang="en-IN" dirty="0"/>
              <a:t>Most cases are compounded by RBI by levying a compounding fee</a:t>
            </a:r>
          </a:p>
          <a:p>
            <a:pPr lvl="1"/>
            <a:r>
              <a:rPr lang="en-IN" dirty="0"/>
              <a:t>If source of funds for acquisition are not via banking channels, matter is forwarded to ED</a:t>
            </a:r>
          </a:p>
          <a:p>
            <a:pPr lvl="1"/>
            <a:r>
              <a:rPr lang="en-IN" dirty="0"/>
              <a:t>Compounding fee levied as per Computation Matrix in Master Direction on Compounding</a:t>
            </a:r>
          </a:p>
          <a:p>
            <a:pPr lvl="1"/>
            <a:r>
              <a:rPr lang="en-IN" dirty="0"/>
              <a:t>Addition of </a:t>
            </a:r>
            <a:r>
              <a:rPr lang="en-IN" b="1" dirty="0"/>
              <a:t>“Undue Gain” </a:t>
            </a:r>
            <a:r>
              <a:rPr lang="en-IN" dirty="0"/>
              <a:t>to compounding fee</a:t>
            </a:r>
          </a:p>
          <a:p>
            <a:pPr lvl="1"/>
            <a:r>
              <a:rPr lang="en-IN" dirty="0"/>
              <a:t>Review of compounding orders shows that Undue Gain can include both capital gain made by the violator, as also any other income made out of reinvestment of gain</a:t>
            </a:r>
          </a:p>
          <a:p>
            <a:pPr lvl="2"/>
            <a:r>
              <a:rPr lang="en-IN" dirty="0"/>
              <a:t>Tax deducted at source has been reduced from undue gain in some cases</a:t>
            </a:r>
          </a:p>
          <a:p>
            <a:pPr lvl="1"/>
            <a:r>
              <a:rPr lang="en-IN" dirty="0"/>
              <a:t>If Compounding Fee is not paid, matter is forwarded to ED for adjudication</a:t>
            </a:r>
          </a:p>
        </p:txBody>
      </p:sp>
      <p:sp>
        <p:nvSpPr>
          <p:cNvPr id="4" name="Footer Placeholder 3">
            <a:extLst>
              <a:ext uri="{FF2B5EF4-FFF2-40B4-BE49-F238E27FC236}">
                <a16:creationId xmlns:a16="http://schemas.microsoft.com/office/drawing/2014/main" id="{07BE72C0-8E67-4BCE-947B-F972DA9D099A}"/>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E6C35616-FAAE-4B94-8CAE-D9B875F3B9B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49</a:t>
            </a:fld>
            <a:endParaRPr lang="en-US" altLang="en-US" dirty="0"/>
          </a:p>
        </p:txBody>
      </p:sp>
    </p:spTree>
    <p:extLst>
      <p:ext uri="{BB962C8B-B14F-4D97-AF65-F5344CB8AC3E}">
        <p14:creationId xmlns:p14="http://schemas.microsoft.com/office/powerpoint/2010/main" val="26818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500"/>
                                        <p:tgtEl>
                                          <p:spTgt spid="3">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500"/>
                                        <p:tgtEl>
                                          <p:spTgt spid="3">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Effect transition="in" filter="fade">
                                      <p:cBhvr>
                                        <p:cTn id="2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5363-439F-4A86-81D8-94E6568F451B}"/>
              </a:ext>
            </a:extLst>
          </p:cNvPr>
          <p:cNvSpPr>
            <a:spLocks noGrp="1"/>
          </p:cNvSpPr>
          <p:nvPr>
            <p:ph type="title"/>
          </p:nvPr>
        </p:nvSpPr>
        <p:spPr/>
        <p:txBody>
          <a:bodyPr/>
          <a:lstStyle/>
          <a:p>
            <a:r>
              <a:rPr lang="en-IN" dirty="0"/>
              <a:t>Immovable Property in India – Specific Prohibitions</a:t>
            </a:r>
          </a:p>
        </p:txBody>
      </p:sp>
      <p:sp>
        <p:nvSpPr>
          <p:cNvPr id="3" name="Content Placeholder 2">
            <a:extLst>
              <a:ext uri="{FF2B5EF4-FFF2-40B4-BE49-F238E27FC236}">
                <a16:creationId xmlns:a16="http://schemas.microsoft.com/office/drawing/2014/main" id="{8FD9A0BD-FFDF-4D34-8681-6FD832B1CB08}"/>
              </a:ext>
            </a:extLst>
          </p:cNvPr>
          <p:cNvSpPr>
            <a:spLocks noGrp="1"/>
          </p:cNvSpPr>
          <p:nvPr>
            <p:ph idx="1"/>
          </p:nvPr>
        </p:nvSpPr>
        <p:spPr>
          <a:xfrm>
            <a:off x="304800" y="1295400"/>
            <a:ext cx="8534400" cy="5060950"/>
          </a:xfrm>
        </p:spPr>
        <p:txBody>
          <a:bodyPr>
            <a:normAutofit fontScale="85000" lnSpcReduction="10000"/>
          </a:bodyPr>
          <a:lstStyle/>
          <a:p>
            <a:r>
              <a:rPr lang="en-US" dirty="0"/>
              <a:t>Citizens of following countries not allowed to acquire IP without prior permission of RBI – even if resident:</a:t>
            </a:r>
          </a:p>
          <a:p>
            <a:pPr lvl="1"/>
            <a:r>
              <a:rPr lang="en-US" b="1" dirty="0"/>
              <a:t>Pakistan, Bangladesh, Sri Lanka, Afghanistan, China, Iran, Nepal, Bhutan, Hongkong, Macau or North Korea</a:t>
            </a:r>
          </a:p>
          <a:p>
            <a:pPr lvl="1"/>
            <a:r>
              <a:rPr lang="en-US" dirty="0"/>
              <a:t>OCI Cardholder from these countries allowed to acquire on lease</a:t>
            </a:r>
          </a:p>
          <a:p>
            <a:pPr lvl="1"/>
            <a:r>
              <a:rPr lang="en-US" dirty="0"/>
              <a:t>Lease not exceeding 5 years allowed</a:t>
            </a:r>
          </a:p>
          <a:p>
            <a:pPr lvl="1"/>
            <a:r>
              <a:rPr lang="en-US" dirty="0"/>
              <a:t>Citizen includes both natural persons and legal entities</a:t>
            </a:r>
          </a:p>
          <a:p>
            <a:pPr lvl="2"/>
            <a:endParaRPr lang="en-US" dirty="0"/>
          </a:p>
          <a:p>
            <a:r>
              <a:rPr lang="en-US" dirty="0"/>
              <a:t>Practically, citizens of other countries, though residents under FEMA, are not permitted to acquire IP in India</a:t>
            </a:r>
          </a:p>
          <a:p>
            <a:pPr lvl="1"/>
            <a:r>
              <a:rPr lang="en-US" dirty="0"/>
              <a:t>Stricter implementation for agricultural land</a:t>
            </a:r>
          </a:p>
          <a:p>
            <a:pPr lvl="2"/>
            <a:endParaRPr lang="en-US" dirty="0"/>
          </a:p>
          <a:p>
            <a:r>
              <a:rPr lang="en-US" dirty="0"/>
              <a:t>Violations are considered serious and matters are forwarded to Enforcement Directorate</a:t>
            </a:r>
          </a:p>
          <a:p>
            <a:pPr lvl="1"/>
            <a:r>
              <a:rPr lang="en-US" dirty="0"/>
              <a:t>Matters are generally sent to Home Ministry before any decision is taken</a:t>
            </a:r>
          </a:p>
          <a:p>
            <a:pPr lvl="1"/>
            <a:r>
              <a:rPr lang="en-US" dirty="0"/>
              <a:t>Certain States have further specific restrictions and title of land is not clear in such cases  </a:t>
            </a:r>
          </a:p>
          <a:p>
            <a:endParaRPr lang="en-US" dirty="0"/>
          </a:p>
        </p:txBody>
      </p:sp>
      <p:sp>
        <p:nvSpPr>
          <p:cNvPr id="4" name="Footer Placeholder 3">
            <a:extLst>
              <a:ext uri="{FF2B5EF4-FFF2-40B4-BE49-F238E27FC236}">
                <a16:creationId xmlns:a16="http://schemas.microsoft.com/office/drawing/2014/main" id="{EC296539-045D-467F-9964-00F5A64167A0}"/>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B34BA2A0-4BFC-4CB1-876A-BF8B8970B02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50</a:t>
            </a:fld>
            <a:endParaRPr lang="en-US" altLang="en-US" dirty="0"/>
          </a:p>
        </p:txBody>
      </p:sp>
    </p:spTree>
    <p:extLst>
      <p:ext uri="{BB962C8B-B14F-4D97-AF65-F5344CB8AC3E}">
        <p14:creationId xmlns:p14="http://schemas.microsoft.com/office/powerpoint/2010/main" val="123157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37E-77B2-4081-9839-5C9BAB79C1A2}"/>
              </a:ext>
            </a:extLst>
          </p:cNvPr>
          <p:cNvSpPr>
            <a:spLocks noGrp="1"/>
          </p:cNvSpPr>
          <p:nvPr>
            <p:ph type="title"/>
          </p:nvPr>
        </p:nvSpPr>
        <p:spPr>
          <a:xfrm>
            <a:off x="0" y="-18139"/>
            <a:ext cx="9144000" cy="1143000"/>
          </a:xfrm>
        </p:spPr>
        <p:txBody>
          <a:bodyPr/>
          <a:lstStyle/>
          <a:p>
            <a:r>
              <a:rPr lang="en-US" dirty="0"/>
              <a:t>Analysis of Case Study 3</a:t>
            </a:r>
          </a:p>
        </p:txBody>
      </p:sp>
      <p:sp>
        <p:nvSpPr>
          <p:cNvPr id="6" name="Content Placeholder 5">
            <a:extLst>
              <a:ext uri="{FF2B5EF4-FFF2-40B4-BE49-F238E27FC236}">
                <a16:creationId xmlns:a16="http://schemas.microsoft.com/office/drawing/2014/main" id="{93EB3BEC-34F9-44A6-AEC4-59FC7C491636}"/>
              </a:ext>
            </a:extLst>
          </p:cNvPr>
          <p:cNvSpPr>
            <a:spLocks noGrp="1"/>
          </p:cNvSpPr>
          <p:nvPr>
            <p:ph idx="1"/>
          </p:nvPr>
        </p:nvSpPr>
        <p:spPr>
          <a:xfrm>
            <a:off x="251520" y="1306264"/>
            <a:ext cx="8435280" cy="5232648"/>
          </a:xfrm>
        </p:spPr>
        <p:txBody>
          <a:bodyPr>
            <a:normAutofit/>
          </a:bodyPr>
          <a:lstStyle/>
          <a:p>
            <a:r>
              <a:rPr lang="en-US" b="1" dirty="0"/>
              <a:t>On sale of house properties</a:t>
            </a:r>
          </a:p>
          <a:p>
            <a:r>
              <a:rPr lang="en-US" dirty="0"/>
              <a:t>FEMA:</a:t>
            </a:r>
          </a:p>
          <a:p>
            <a:pPr lvl="1"/>
            <a:r>
              <a:rPr lang="en-US" b="1" dirty="0"/>
              <a:t>If IP was acquired from inward remittance or NRE account:</a:t>
            </a:r>
            <a:r>
              <a:rPr lang="en-US" dirty="0"/>
              <a:t> Proceeds can be remitted abroad without any limit</a:t>
            </a:r>
          </a:p>
          <a:p>
            <a:pPr lvl="1"/>
            <a:r>
              <a:rPr lang="en-US" dirty="0"/>
              <a:t>Otherwise, repatriation of only 2 residential properties allowed</a:t>
            </a:r>
          </a:p>
          <a:p>
            <a:pPr lvl="2"/>
            <a:r>
              <a:rPr lang="en-US" dirty="0"/>
              <a:t>Controversy whether limit is annual or life-time</a:t>
            </a:r>
          </a:p>
          <a:p>
            <a:pPr lvl="1"/>
            <a:r>
              <a:rPr lang="en-US" dirty="0"/>
              <a:t>Tax needs to be paid before repatriation</a:t>
            </a:r>
          </a:p>
          <a:p>
            <a:pPr lvl="3"/>
            <a:endParaRPr lang="en-US" dirty="0"/>
          </a:p>
        </p:txBody>
      </p:sp>
      <p:sp>
        <p:nvSpPr>
          <p:cNvPr id="5" name="Footer Placeholder 4">
            <a:extLst>
              <a:ext uri="{FF2B5EF4-FFF2-40B4-BE49-F238E27FC236}">
                <a16:creationId xmlns:a16="http://schemas.microsoft.com/office/drawing/2014/main" id="{CD44BE36-9031-497F-81F0-5AC7F5333812}"/>
              </a:ext>
            </a:extLst>
          </p:cNvPr>
          <p:cNvSpPr>
            <a:spLocks noGrp="1"/>
          </p:cNvSpPr>
          <p:nvPr>
            <p:ph type="ftr" sz="quarter" idx="11"/>
          </p:nvPr>
        </p:nvSpPr>
        <p:spPr/>
        <p:txBody>
          <a:bodyPr/>
          <a:lstStyle/>
          <a:p>
            <a:r>
              <a:rPr lang="en-IN"/>
              <a:t>CA Bhavya Gandhi</a:t>
            </a:r>
            <a:endParaRPr lang="en-IN" dirty="0"/>
          </a:p>
        </p:txBody>
      </p:sp>
      <p:sp>
        <p:nvSpPr>
          <p:cNvPr id="3" name="Slide Number Placeholder 2">
            <a:extLst>
              <a:ext uri="{FF2B5EF4-FFF2-40B4-BE49-F238E27FC236}">
                <a16:creationId xmlns:a16="http://schemas.microsoft.com/office/drawing/2014/main" id="{39DB3FBF-5952-4B5B-B24E-024B6C3B654D}"/>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51</a:t>
            </a:fld>
            <a:endParaRPr lang="en-US" altLang="en-US" dirty="0"/>
          </a:p>
        </p:txBody>
      </p:sp>
    </p:spTree>
    <p:extLst>
      <p:ext uri="{BB962C8B-B14F-4D97-AF65-F5344CB8AC3E}">
        <p14:creationId xmlns:p14="http://schemas.microsoft.com/office/powerpoint/2010/main" val="4046883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4DF6-7F6F-0FCF-DEDC-172833F4D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4DA0F-A672-F11C-EB0C-F7092D00A605}"/>
              </a:ext>
            </a:extLst>
          </p:cNvPr>
          <p:cNvSpPr>
            <a:spLocks noGrp="1"/>
          </p:cNvSpPr>
          <p:nvPr>
            <p:ph type="title"/>
          </p:nvPr>
        </p:nvSpPr>
        <p:spPr>
          <a:xfrm>
            <a:off x="0" y="-18139"/>
            <a:ext cx="9144000" cy="1143000"/>
          </a:xfrm>
        </p:spPr>
        <p:txBody>
          <a:bodyPr/>
          <a:lstStyle/>
          <a:p>
            <a:r>
              <a:rPr lang="en-US" dirty="0"/>
              <a:t>Analysis of Case Study 3</a:t>
            </a:r>
          </a:p>
        </p:txBody>
      </p:sp>
      <p:sp>
        <p:nvSpPr>
          <p:cNvPr id="6" name="Content Placeholder 5">
            <a:extLst>
              <a:ext uri="{FF2B5EF4-FFF2-40B4-BE49-F238E27FC236}">
                <a16:creationId xmlns:a16="http://schemas.microsoft.com/office/drawing/2014/main" id="{D56819D4-3B33-B7B3-F296-DC3824ED1BA4}"/>
              </a:ext>
            </a:extLst>
          </p:cNvPr>
          <p:cNvSpPr>
            <a:spLocks noGrp="1"/>
          </p:cNvSpPr>
          <p:nvPr>
            <p:ph idx="1"/>
          </p:nvPr>
        </p:nvSpPr>
        <p:spPr>
          <a:xfrm>
            <a:off x="395536" y="1306264"/>
            <a:ext cx="8496944" cy="5232648"/>
          </a:xfrm>
        </p:spPr>
        <p:txBody>
          <a:bodyPr>
            <a:normAutofit fontScale="92500"/>
          </a:bodyPr>
          <a:lstStyle/>
          <a:p>
            <a:r>
              <a:rPr lang="en-US" b="1" dirty="0"/>
              <a:t>On sale of house properties</a:t>
            </a:r>
          </a:p>
          <a:p>
            <a:r>
              <a:rPr lang="en-US" dirty="0"/>
              <a:t>Income-tax:</a:t>
            </a:r>
          </a:p>
          <a:p>
            <a:pPr lvl="1"/>
            <a:r>
              <a:rPr lang="en-US" dirty="0"/>
              <a:t>Income taxable in India as property situated in India</a:t>
            </a:r>
          </a:p>
          <a:p>
            <a:pPr lvl="1"/>
            <a:r>
              <a:rPr lang="en-US" b="1" dirty="0"/>
              <a:t>If held for &gt; 24 months:</a:t>
            </a:r>
            <a:r>
              <a:rPr lang="en-US" dirty="0"/>
              <a:t> 12.5% without indexation. </a:t>
            </a:r>
          </a:p>
          <a:p>
            <a:pPr lvl="2"/>
            <a:r>
              <a:rPr lang="en-US" dirty="0"/>
              <a:t>For IPs sold on or after 23</a:t>
            </a:r>
            <a:r>
              <a:rPr lang="en-US" baseline="30000" dirty="0"/>
              <a:t>rd</a:t>
            </a:r>
            <a:r>
              <a:rPr lang="en-US" dirty="0"/>
              <a:t> July 2024</a:t>
            </a:r>
          </a:p>
          <a:p>
            <a:pPr lvl="1"/>
            <a:r>
              <a:rPr lang="en-US" dirty="0"/>
              <a:t>Indexation benefit on IP retained for only Residents</a:t>
            </a:r>
          </a:p>
          <a:p>
            <a:pPr lvl="2"/>
            <a:r>
              <a:rPr lang="en-US" dirty="0"/>
              <a:t>That too for tax purposes; not to claim a loss</a:t>
            </a:r>
          </a:p>
          <a:p>
            <a:pPr lvl="1"/>
            <a:r>
              <a:rPr lang="en-US" b="1" dirty="0"/>
              <a:t>If held for </a:t>
            </a:r>
            <a:r>
              <a:rPr lang="en-US" b="1" u="sng" dirty="0"/>
              <a:t>&lt;</a:t>
            </a:r>
            <a:r>
              <a:rPr lang="en-US" b="1" dirty="0"/>
              <a:t> 24 months:</a:t>
            </a:r>
            <a:r>
              <a:rPr lang="en-US" dirty="0"/>
              <a:t> Slab rates. No surcharge capping. </a:t>
            </a:r>
          </a:p>
          <a:p>
            <a:pPr lvl="3"/>
            <a:endParaRPr lang="en-US" dirty="0"/>
          </a:p>
          <a:p>
            <a:r>
              <a:rPr lang="en-US" dirty="0"/>
              <a:t>Should investment be made in another HP in order to avail deduction u/s. 54? </a:t>
            </a:r>
          </a:p>
          <a:p>
            <a:r>
              <a:rPr lang="en-US" dirty="0"/>
              <a:t>Generally, Country of Residence would also tax the person</a:t>
            </a:r>
          </a:p>
          <a:p>
            <a:r>
              <a:rPr lang="en-US" dirty="0"/>
              <a:t>Credit of Indian tax would be available in Country of Residence</a:t>
            </a:r>
          </a:p>
          <a:p>
            <a:pPr lvl="1"/>
            <a:r>
              <a:rPr lang="en-US" dirty="0"/>
              <a:t>If not available, only then invest to avail deductions</a:t>
            </a:r>
          </a:p>
        </p:txBody>
      </p:sp>
      <p:sp>
        <p:nvSpPr>
          <p:cNvPr id="5" name="Footer Placeholder 4">
            <a:extLst>
              <a:ext uri="{FF2B5EF4-FFF2-40B4-BE49-F238E27FC236}">
                <a16:creationId xmlns:a16="http://schemas.microsoft.com/office/drawing/2014/main" id="{D5EA6E6F-1257-8213-3EA0-1CFD3FF1B77E}"/>
              </a:ext>
            </a:extLst>
          </p:cNvPr>
          <p:cNvSpPr>
            <a:spLocks noGrp="1"/>
          </p:cNvSpPr>
          <p:nvPr>
            <p:ph type="ftr" sz="quarter" idx="11"/>
          </p:nvPr>
        </p:nvSpPr>
        <p:spPr/>
        <p:txBody>
          <a:bodyPr/>
          <a:lstStyle/>
          <a:p>
            <a:r>
              <a:rPr lang="en-IN"/>
              <a:t>CA Bhavya Gandhi</a:t>
            </a:r>
            <a:endParaRPr lang="en-IN" dirty="0"/>
          </a:p>
        </p:txBody>
      </p:sp>
      <p:sp>
        <p:nvSpPr>
          <p:cNvPr id="3" name="Slide Number Placeholder 2">
            <a:extLst>
              <a:ext uri="{FF2B5EF4-FFF2-40B4-BE49-F238E27FC236}">
                <a16:creationId xmlns:a16="http://schemas.microsoft.com/office/drawing/2014/main" id="{286CAC95-2076-C6CB-3631-BFAE05A68FF2}"/>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52</a:t>
            </a:fld>
            <a:endParaRPr lang="en-US" altLang="en-US" dirty="0"/>
          </a:p>
        </p:txBody>
      </p:sp>
    </p:spTree>
    <p:extLst>
      <p:ext uri="{BB962C8B-B14F-4D97-AF65-F5344CB8AC3E}">
        <p14:creationId xmlns:p14="http://schemas.microsoft.com/office/powerpoint/2010/main" val="19253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500"/>
                                        <p:tgtEl>
                                          <p:spTgt spid="6">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500"/>
                                        <p:tgtEl>
                                          <p:spTgt spid="6">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11" end="11"/>
                                            </p:txEl>
                                          </p:spTgt>
                                        </p:tgtEl>
                                        <p:attrNameLst>
                                          <p:attrName>style.visibility</p:attrName>
                                        </p:attrNameLst>
                                      </p:cBhvr>
                                      <p:to>
                                        <p:strVal val="visible"/>
                                      </p:to>
                                    </p:set>
                                    <p:animEffect transition="in" filter="fade">
                                      <p:cBhvr>
                                        <p:cTn id="38" dur="500"/>
                                        <p:tgtEl>
                                          <p:spTgt spid="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27"/>
            <a:ext cx="9144000" cy="1143000"/>
          </a:xfrm>
        </p:spPr>
        <p:txBody>
          <a:bodyPr>
            <a:normAutofit/>
          </a:bodyPr>
          <a:lstStyle/>
          <a:p>
            <a:r>
              <a:rPr lang="en-IN" dirty="0"/>
              <a:t>Analysis of Case Study 3</a:t>
            </a:r>
          </a:p>
        </p:txBody>
      </p:sp>
      <p:sp>
        <p:nvSpPr>
          <p:cNvPr id="4" name="Content Placeholder 3"/>
          <p:cNvSpPr>
            <a:spLocks noGrp="1"/>
          </p:cNvSpPr>
          <p:nvPr>
            <p:ph idx="1"/>
          </p:nvPr>
        </p:nvSpPr>
        <p:spPr>
          <a:xfrm>
            <a:off x="457200" y="1268760"/>
            <a:ext cx="8363272" cy="5184576"/>
          </a:xfrm>
        </p:spPr>
        <p:txBody>
          <a:bodyPr>
            <a:normAutofit fontScale="70000" lnSpcReduction="20000"/>
          </a:bodyPr>
          <a:lstStyle/>
          <a:p>
            <a:pPr marL="0" indent="0">
              <a:buNone/>
            </a:pPr>
            <a:r>
              <a:rPr lang="en-IN" b="1" dirty="0"/>
              <a:t>TDS on sale of property by NR</a:t>
            </a:r>
          </a:p>
          <a:p>
            <a:r>
              <a:rPr lang="en-IN" dirty="0"/>
              <a:t>Deduction on gross amount or capital gain?</a:t>
            </a:r>
          </a:p>
          <a:p>
            <a:pPr lvl="1"/>
            <a:r>
              <a:rPr lang="en-IN" dirty="0"/>
              <a:t>Section 195(1) says “</a:t>
            </a:r>
            <a:r>
              <a:rPr lang="en-IN" b="1" dirty="0"/>
              <a:t>income</a:t>
            </a:r>
            <a:r>
              <a:rPr lang="en-IN" dirty="0"/>
              <a:t>”</a:t>
            </a:r>
          </a:p>
          <a:p>
            <a:pPr lvl="1"/>
            <a:r>
              <a:rPr lang="en-IN" dirty="0"/>
              <a:t>Deduction on Capital Gains</a:t>
            </a:r>
          </a:p>
          <a:p>
            <a:pPr lvl="2"/>
            <a:r>
              <a:rPr lang="en-IN" dirty="0"/>
              <a:t>Shri </a:t>
            </a:r>
            <a:r>
              <a:rPr lang="en-IN" dirty="0" err="1"/>
              <a:t>Bhagwandas</a:t>
            </a:r>
            <a:r>
              <a:rPr lang="en-IN" dirty="0"/>
              <a:t> Nagla ITA No. 143/</a:t>
            </a:r>
            <a:r>
              <a:rPr lang="en-IN" dirty="0" err="1"/>
              <a:t>Hyd</a:t>
            </a:r>
            <a:r>
              <a:rPr lang="en-IN" dirty="0"/>
              <a:t>/2017</a:t>
            </a:r>
          </a:p>
          <a:p>
            <a:pPr lvl="3"/>
            <a:endParaRPr lang="en-IN" dirty="0"/>
          </a:p>
          <a:p>
            <a:r>
              <a:rPr lang="en-IN" dirty="0"/>
              <a:t>Documents required to correctly compute gain</a:t>
            </a:r>
          </a:p>
          <a:p>
            <a:pPr lvl="1"/>
            <a:r>
              <a:rPr lang="en-IN" dirty="0"/>
              <a:t>Purchase &amp; Sale Deeds</a:t>
            </a:r>
          </a:p>
          <a:p>
            <a:pPr lvl="1"/>
            <a:r>
              <a:rPr lang="en-IN" dirty="0"/>
              <a:t>Valuation Report</a:t>
            </a:r>
          </a:p>
          <a:p>
            <a:pPr lvl="1"/>
            <a:r>
              <a:rPr lang="en-IN" dirty="0"/>
              <a:t>Detailed Application &amp; Representation</a:t>
            </a:r>
          </a:p>
          <a:p>
            <a:pPr lvl="1"/>
            <a:r>
              <a:rPr lang="en-IN" dirty="0"/>
              <a:t>If deduction to be claimed </a:t>
            </a:r>
          </a:p>
          <a:p>
            <a:pPr lvl="2"/>
            <a:r>
              <a:rPr lang="en-IN" dirty="0"/>
              <a:t>Indemnity for investment in bonds</a:t>
            </a:r>
          </a:p>
          <a:p>
            <a:pPr lvl="2" algn="just"/>
            <a:r>
              <a:rPr lang="en-IN" dirty="0"/>
              <a:t>Purchase Agreement/ Capital Gain A/c statement if any deduction to be claimed</a:t>
            </a:r>
          </a:p>
          <a:p>
            <a:pPr lvl="1" algn="just"/>
            <a:r>
              <a:rPr lang="en-IN" dirty="0"/>
              <a:t>PAN Card and Passport</a:t>
            </a:r>
          </a:p>
          <a:p>
            <a:pPr lvl="1" algn="just"/>
            <a:r>
              <a:rPr lang="en-IN" dirty="0"/>
              <a:t>Tax Returns</a:t>
            </a:r>
          </a:p>
          <a:p>
            <a:pPr lvl="2"/>
            <a:endParaRPr lang="en-IN" dirty="0"/>
          </a:p>
          <a:p>
            <a:r>
              <a:rPr lang="en-IN" dirty="0"/>
              <a:t>CA Certificate?</a:t>
            </a:r>
          </a:p>
          <a:p>
            <a:r>
              <a:rPr lang="en-IN" dirty="0"/>
              <a:t>Technically, TDS on only gain portion is permitted</a:t>
            </a:r>
          </a:p>
          <a:p>
            <a:r>
              <a:rPr lang="en-IN" dirty="0"/>
              <a:t>However, big exposure on payer/ deductor</a:t>
            </a:r>
          </a:p>
          <a:p>
            <a:r>
              <a:rPr lang="en-IN" dirty="0"/>
              <a:t>Practically, one applies to ITO &amp; obtains Lower Tax Deduction Certificate (LDC)</a:t>
            </a:r>
          </a:p>
        </p:txBody>
      </p:sp>
      <p:sp>
        <p:nvSpPr>
          <p:cNvPr id="5" name="Footer Placeholder 4">
            <a:extLst>
              <a:ext uri="{FF2B5EF4-FFF2-40B4-BE49-F238E27FC236}">
                <a16:creationId xmlns:a16="http://schemas.microsoft.com/office/drawing/2014/main" id="{DA55B587-943C-46A0-A156-558B04F5E4E3}"/>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6E0D832F-E64D-46A6-BD91-86A7773D30A3}"/>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53</a:t>
            </a:fld>
            <a:endParaRPr lang="en-US" altLang="en-US" dirty="0"/>
          </a:p>
        </p:txBody>
      </p:sp>
    </p:spTree>
    <p:extLst>
      <p:ext uri="{BB962C8B-B14F-4D97-AF65-F5344CB8AC3E}">
        <p14:creationId xmlns:p14="http://schemas.microsoft.com/office/powerpoint/2010/main" val="1160352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37E-77B2-4081-9839-5C9BAB79C1A2}"/>
              </a:ext>
            </a:extLst>
          </p:cNvPr>
          <p:cNvSpPr>
            <a:spLocks noGrp="1"/>
          </p:cNvSpPr>
          <p:nvPr>
            <p:ph type="title"/>
          </p:nvPr>
        </p:nvSpPr>
        <p:spPr>
          <a:xfrm>
            <a:off x="0" y="-37578"/>
            <a:ext cx="9144000" cy="1143000"/>
          </a:xfrm>
        </p:spPr>
        <p:txBody>
          <a:bodyPr/>
          <a:lstStyle/>
          <a:p>
            <a:r>
              <a:rPr lang="en-US" dirty="0"/>
              <a:t>Analysis of Case Study 3</a:t>
            </a:r>
          </a:p>
        </p:txBody>
      </p:sp>
      <p:sp>
        <p:nvSpPr>
          <p:cNvPr id="6" name="Content Placeholder 5">
            <a:extLst>
              <a:ext uri="{FF2B5EF4-FFF2-40B4-BE49-F238E27FC236}">
                <a16:creationId xmlns:a16="http://schemas.microsoft.com/office/drawing/2014/main" id="{93EB3BEC-34F9-44A6-AEC4-59FC7C491636}"/>
              </a:ext>
            </a:extLst>
          </p:cNvPr>
          <p:cNvSpPr>
            <a:spLocks noGrp="1"/>
          </p:cNvSpPr>
          <p:nvPr>
            <p:ph idx="1"/>
          </p:nvPr>
        </p:nvSpPr>
        <p:spPr>
          <a:xfrm>
            <a:off x="457200" y="1340768"/>
            <a:ext cx="8237984" cy="5112568"/>
          </a:xfrm>
        </p:spPr>
        <p:txBody>
          <a:bodyPr>
            <a:normAutofit fontScale="92500" lnSpcReduction="10000"/>
          </a:bodyPr>
          <a:lstStyle/>
          <a:p>
            <a:r>
              <a:rPr lang="en-US" b="1" dirty="0"/>
              <a:t>On sale and purchase of plots of lands</a:t>
            </a:r>
          </a:p>
          <a:p>
            <a:r>
              <a:rPr lang="en-US" dirty="0"/>
              <a:t>FEMA:</a:t>
            </a:r>
          </a:p>
          <a:p>
            <a:r>
              <a:rPr lang="en-US" dirty="0"/>
              <a:t>Investment in agricultural land not allowed </a:t>
            </a:r>
          </a:p>
          <a:p>
            <a:pPr lvl="1"/>
            <a:r>
              <a:rPr lang="en-US" dirty="0"/>
              <a:t>Non-resident can continue holding agricultural land which was acquired as a Resident</a:t>
            </a:r>
          </a:p>
          <a:p>
            <a:pPr lvl="1"/>
            <a:r>
              <a:rPr lang="en-US" dirty="0"/>
              <a:t>Investment in non-agricultural land allowed</a:t>
            </a:r>
          </a:p>
          <a:p>
            <a:pPr lvl="3"/>
            <a:endParaRPr lang="en-US" dirty="0"/>
          </a:p>
          <a:p>
            <a:r>
              <a:rPr lang="en-US" dirty="0"/>
              <a:t>Sale of multiple plots of lands:</a:t>
            </a:r>
          </a:p>
          <a:p>
            <a:pPr lvl="1"/>
            <a:r>
              <a:rPr lang="en-US" dirty="0"/>
              <a:t>Business in real estate is prohibited. Trading in land would be considered Real Estate Business – Master Direction 11 – Foreign Investment in India – Reg. 2.20</a:t>
            </a:r>
          </a:p>
          <a:p>
            <a:pPr lvl="3"/>
            <a:endParaRPr lang="en-US" dirty="0"/>
          </a:p>
          <a:p>
            <a:r>
              <a:rPr lang="en-US" dirty="0"/>
              <a:t>Income-tax implications on sale of NA land similar to that on sale of house properties</a:t>
            </a:r>
          </a:p>
          <a:p>
            <a:pPr lvl="1"/>
            <a:r>
              <a:rPr lang="en-US" dirty="0"/>
              <a:t>Capital gains on sale of Agricultural land exempt if conditions met – thorough checking now</a:t>
            </a:r>
          </a:p>
          <a:p>
            <a:endParaRPr lang="en-US" dirty="0"/>
          </a:p>
        </p:txBody>
      </p:sp>
      <p:sp>
        <p:nvSpPr>
          <p:cNvPr id="3" name="Footer Placeholder 2">
            <a:extLst>
              <a:ext uri="{FF2B5EF4-FFF2-40B4-BE49-F238E27FC236}">
                <a16:creationId xmlns:a16="http://schemas.microsoft.com/office/drawing/2014/main" id="{09F872DA-2680-49F1-8FF5-FC21BA987A4F}"/>
              </a:ext>
            </a:extLst>
          </p:cNvPr>
          <p:cNvSpPr>
            <a:spLocks noGrp="1"/>
          </p:cNvSpPr>
          <p:nvPr>
            <p:ph type="ftr" sz="quarter" idx="11"/>
          </p:nvPr>
        </p:nvSpPr>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5C07A5E9-1B06-459B-896B-78D91C4AC2DE}"/>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54</a:t>
            </a:fld>
            <a:endParaRPr lang="en-US" altLang="en-US" dirty="0"/>
          </a:p>
        </p:txBody>
      </p:sp>
    </p:spTree>
    <p:extLst>
      <p:ext uri="{BB962C8B-B14F-4D97-AF65-F5344CB8AC3E}">
        <p14:creationId xmlns:p14="http://schemas.microsoft.com/office/powerpoint/2010/main" val="755872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37E-77B2-4081-9839-5C9BAB79C1A2}"/>
              </a:ext>
            </a:extLst>
          </p:cNvPr>
          <p:cNvSpPr>
            <a:spLocks noGrp="1"/>
          </p:cNvSpPr>
          <p:nvPr>
            <p:ph type="title"/>
          </p:nvPr>
        </p:nvSpPr>
        <p:spPr/>
        <p:txBody>
          <a:bodyPr/>
          <a:lstStyle/>
          <a:p>
            <a:r>
              <a:rPr lang="en-US" dirty="0"/>
              <a:t>Analysis of Case Study 3</a:t>
            </a:r>
          </a:p>
        </p:txBody>
      </p:sp>
      <p:sp>
        <p:nvSpPr>
          <p:cNvPr id="6" name="Content Placeholder 5">
            <a:extLst>
              <a:ext uri="{FF2B5EF4-FFF2-40B4-BE49-F238E27FC236}">
                <a16:creationId xmlns:a16="http://schemas.microsoft.com/office/drawing/2014/main" id="{93EB3BEC-34F9-44A6-AEC4-59FC7C491636}"/>
              </a:ext>
            </a:extLst>
          </p:cNvPr>
          <p:cNvSpPr>
            <a:spLocks noGrp="1"/>
          </p:cNvSpPr>
          <p:nvPr>
            <p:ph idx="1"/>
          </p:nvPr>
        </p:nvSpPr>
        <p:spPr>
          <a:xfrm>
            <a:off x="179512" y="1268760"/>
            <a:ext cx="8784976" cy="5445968"/>
          </a:xfrm>
        </p:spPr>
        <p:txBody>
          <a:bodyPr>
            <a:normAutofit lnSpcReduction="10000"/>
          </a:bodyPr>
          <a:lstStyle/>
          <a:p>
            <a:r>
              <a:rPr lang="en-US" b="1" dirty="0"/>
              <a:t>On lease of house properties</a:t>
            </a:r>
          </a:p>
          <a:p>
            <a:r>
              <a:rPr lang="en-US" dirty="0"/>
              <a:t>FEMA:</a:t>
            </a:r>
          </a:p>
          <a:p>
            <a:pPr lvl="1"/>
            <a:r>
              <a:rPr lang="en-US" dirty="0"/>
              <a:t>Renting of property would not amount to Real Estate Business – Explanation (b) to definition in Schedule 1 to NDI Rules</a:t>
            </a:r>
          </a:p>
          <a:p>
            <a:pPr lvl="1"/>
            <a:r>
              <a:rPr lang="en-US" dirty="0"/>
              <a:t>No limit specified on the number of properties that can be leased</a:t>
            </a:r>
          </a:p>
          <a:p>
            <a:pPr lvl="1"/>
            <a:r>
              <a:rPr lang="en-US" dirty="0"/>
              <a:t>Repatriability – Current income like rent, interest, dividend, salary are allowed to be repatriated without any limit</a:t>
            </a:r>
          </a:p>
          <a:p>
            <a:pPr lvl="2"/>
            <a:r>
              <a:rPr lang="en-US" dirty="0"/>
              <a:t>Does not include capital gains</a:t>
            </a:r>
          </a:p>
          <a:p>
            <a:pPr lvl="3"/>
            <a:endParaRPr lang="en-US" dirty="0"/>
          </a:p>
          <a:p>
            <a:r>
              <a:rPr lang="en-US" dirty="0"/>
              <a:t>Income-tax:</a:t>
            </a:r>
          </a:p>
          <a:p>
            <a:r>
              <a:rPr lang="en-US" dirty="0"/>
              <a:t>Rent earned taxable as Income from House Property</a:t>
            </a:r>
          </a:p>
          <a:p>
            <a:pPr lvl="1"/>
            <a:r>
              <a:rPr lang="en-US" dirty="0"/>
              <a:t>Flat deduction of 30% and interest on loans available</a:t>
            </a:r>
          </a:p>
          <a:p>
            <a:pPr lvl="1"/>
            <a:r>
              <a:rPr lang="en-US" dirty="0"/>
              <a:t>Indian Tax should be available as tax credit in country of residence</a:t>
            </a:r>
          </a:p>
          <a:p>
            <a:pPr lvl="1"/>
            <a:r>
              <a:rPr lang="en-US" dirty="0"/>
              <a:t>TDS needs to be deducted @ 30% on gross amount by payer unless ITO/CA Certificate available.</a:t>
            </a:r>
          </a:p>
          <a:p>
            <a:pPr lvl="1"/>
            <a:endParaRPr lang="en-US" dirty="0"/>
          </a:p>
        </p:txBody>
      </p:sp>
      <p:sp>
        <p:nvSpPr>
          <p:cNvPr id="3" name="Footer Placeholder 2">
            <a:extLst>
              <a:ext uri="{FF2B5EF4-FFF2-40B4-BE49-F238E27FC236}">
                <a16:creationId xmlns:a16="http://schemas.microsoft.com/office/drawing/2014/main" id="{853B355D-342D-4C9A-AACE-1DAABD6D99B8}"/>
              </a:ext>
            </a:extLst>
          </p:cNvPr>
          <p:cNvSpPr>
            <a:spLocks noGrp="1"/>
          </p:cNvSpPr>
          <p:nvPr>
            <p:ph type="ftr" sz="quarter" idx="11"/>
          </p:nvPr>
        </p:nvSpPr>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6877A942-1D3C-4B90-AEA9-F2417927A7D1}"/>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55</a:t>
            </a:fld>
            <a:endParaRPr lang="en-US" altLang="en-US" dirty="0"/>
          </a:p>
        </p:txBody>
      </p:sp>
    </p:spTree>
    <p:extLst>
      <p:ext uri="{BB962C8B-B14F-4D97-AF65-F5344CB8AC3E}">
        <p14:creationId xmlns:p14="http://schemas.microsoft.com/office/powerpoint/2010/main" val="848235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ED8E-887B-4C80-8288-242F12859480}"/>
              </a:ext>
            </a:extLst>
          </p:cNvPr>
          <p:cNvSpPr>
            <a:spLocks noGrp="1"/>
          </p:cNvSpPr>
          <p:nvPr>
            <p:ph type="title"/>
          </p:nvPr>
        </p:nvSpPr>
        <p:spPr>
          <a:xfrm>
            <a:off x="0" y="-71224"/>
            <a:ext cx="9144000" cy="1143000"/>
          </a:xfrm>
        </p:spPr>
        <p:txBody>
          <a:bodyPr/>
          <a:lstStyle/>
          <a:p>
            <a:r>
              <a:rPr lang="en-US" dirty="0"/>
              <a:t>Case Study 4: NRI’s incomes from securities</a:t>
            </a:r>
          </a:p>
        </p:txBody>
      </p:sp>
      <p:sp>
        <p:nvSpPr>
          <p:cNvPr id="4" name="Footer Placeholder 3">
            <a:extLst>
              <a:ext uri="{FF2B5EF4-FFF2-40B4-BE49-F238E27FC236}">
                <a16:creationId xmlns:a16="http://schemas.microsoft.com/office/drawing/2014/main" id="{F273B513-CC3D-4A9B-99C1-A3C690038A43}"/>
              </a:ext>
            </a:extLst>
          </p:cNvPr>
          <p:cNvSpPr>
            <a:spLocks noGrp="1"/>
          </p:cNvSpPr>
          <p:nvPr>
            <p:ph type="ftr" sz="quarter" idx="11"/>
          </p:nvPr>
        </p:nvSpPr>
        <p:spPr/>
        <p:txBody>
          <a:bodyPr/>
          <a:lstStyle/>
          <a:p>
            <a:r>
              <a:rPr lang="en-IN"/>
              <a:t>CA Bhavya Gandhi</a:t>
            </a:r>
            <a:endParaRPr lang="en-IN" dirty="0"/>
          </a:p>
        </p:txBody>
      </p:sp>
      <p:sp>
        <p:nvSpPr>
          <p:cNvPr id="47" name="Rectangle 46">
            <a:extLst>
              <a:ext uri="{FF2B5EF4-FFF2-40B4-BE49-F238E27FC236}">
                <a16:creationId xmlns:a16="http://schemas.microsoft.com/office/drawing/2014/main" id="{E1426F15-2EBA-46D6-A870-443597633640}"/>
              </a:ext>
            </a:extLst>
          </p:cNvPr>
          <p:cNvSpPr/>
          <p:nvPr/>
        </p:nvSpPr>
        <p:spPr>
          <a:xfrm>
            <a:off x="6547604" y="3124999"/>
            <a:ext cx="1062823"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Bonds</a:t>
            </a:r>
          </a:p>
        </p:txBody>
      </p:sp>
      <p:sp>
        <p:nvSpPr>
          <p:cNvPr id="48" name="Rectangle 47">
            <a:extLst>
              <a:ext uri="{FF2B5EF4-FFF2-40B4-BE49-F238E27FC236}">
                <a16:creationId xmlns:a16="http://schemas.microsoft.com/office/drawing/2014/main" id="{5B2BA06B-04E7-4B7A-8CE1-F411126F7252}"/>
              </a:ext>
            </a:extLst>
          </p:cNvPr>
          <p:cNvSpPr/>
          <p:nvPr/>
        </p:nvSpPr>
        <p:spPr>
          <a:xfrm>
            <a:off x="7710658" y="3124999"/>
            <a:ext cx="140364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Debentures</a:t>
            </a:r>
          </a:p>
        </p:txBody>
      </p:sp>
      <p:sp>
        <p:nvSpPr>
          <p:cNvPr id="18" name="Rectangle 17">
            <a:extLst>
              <a:ext uri="{FF2B5EF4-FFF2-40B4-BE49-F238E27FC236}">
                <a16:creationId xmlns:a16="http://schemas.microsoft.com/office/drawing/2014/main" id="{61A85E02-B4EB-4CC5-B699-DD336ADD2C77}"/>
              </a:ext>
            </a:extLst>
          </p:cNvPr>
          <p:cNvSpPr/>
          <p:nvPr/>
        </p:nvSpPr>
        <p:spPr>
          <a:xfrm>
            <a:off x="6547604" y="5148195"/>
            <a:ext cx="151216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Unlisted Shares</a:t>
            </a:r>
          </a:p>
        </p:txBody>
      </p:sp>
      <p:sp>
        <p:nvSpPr>
          <p:cNvPr id="19" name="Rectangle 18">
            <a:extLst>
              <a:ext uri="{FF2B5EF4-FFF2-40B4-BE49-F238E27FC236}">
                <a16:creationId xmlns:a16="http://schemas.microsoft.com/office/drawing/2014/main" id="{37B7398C-7A4B-478D-B50F-E2BCCC544693}"/>
              </a:ext>
            </a:extLst>
          </p:cNvPr>
          <p:cNvSpPr/>
          <p:nvPr/>
        </p:nvSpPr>
        <p:spPr>
          <a:xfrm>
            <a:off x="4572000" y="5148195"/>
            <a:ext cx="151216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Listed Shares</a:t>
            </a:r>
          </a:p>
        </p:txBody>
      </p:sp>
      <p:sp>
        <p:nvSpPr>
          <p:cNvPr id="20" name="Content Placeholder 2">
            <a:extLst>
              <a:ext uri="{FF2B5EF4-FFF2-40B4-BE49-F238E27FC236}">
                <a16:creationId xmlns:a16="http://schemas.microsoft.com/office/drawing/2014/main" id="{7EDA47B8-DF38-45A6-8EB8-0FBAB39D0B0E}"/>
              </a:ext>
            </a:extLst>
          </p:cNvPr>
          <p:cNvSpPr txBox="1">
            <a:spLocks/>
          </p:cNvSpPr>
          <p:nvPr/>
        </p:nvSpPr>
        <p:spPr>
          <a:xfrm>
            <a:off x="65045" y="1315078"/>
            <a:ext cx="4640967"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Mr. NRI has invested in:</a:t>
            </a:r>
          </a:p>
          <a:p>
            <a:pPr marL="857250" lvl="1" indent="-457200">
              <a:buFont typeface="+mj-lt"/>
              <a:buAutoNum type="arabicPeriod"/>
            </a:pPr>
            <a:r>
              <a:rPr lang="en-IN" dirty="0"/>
              <a:t>Listed Shares</a:t>
            </a:r>
          </a:p>
          <a:p>
            <a:pPr marL="857250" lvl="1" indent="-457200">
              <a:buFont typeface="+mj-lt"/>
              <a:buAutoNum type="arabicPeriod"/>
            </a:pPr>
            <a:r>
              <a:rPr lang="en-IN" dirty="0"/>
              <a:t>IRFCL Bonds</a:t>
            </a:r>
          </a:p>
          <a:p>
            <a:pPr marL="857250" lvl="1" indent="-457200">
              <a:buFont typeface="+mj-lt"/>
              <a:buAutoNum type="arabicPeriod"/>
            </a:pPr>
            <a:r>
              <a:rPr lang="en-IN" dirty="0"/>
              <a:t>Unlisted Shares</a:t>
            </a:r>
          </a:p>
          <a:p>
            <a:pPr marL="857250" lvl="1" indent="-457200">
              <a:buFont typeface="+mj-lt"/>
              <a:buAutoNum type="arabicPeriod"/>
            </a:pPr>
            <a:r>
              <a:rPr lang="en-IN" dirty="0"/>
              <a:t>Debentures</a:t>
            </a:r>
          </a:p>
          <a:p>
            <a:endParaRPr lang="en-IN" dirty="0"/>
          </a:p>
          <a:p>
            <a:r>
              <a:rPr lang="en-IN" dirty="0"/>
              <a:t>Issues:</a:t>
            </a:r>
          </a:p>
          <a:p>
            <a:pPr lvl="1"/>
            <a:r>
              <a:rPr lang="en-IN" dirty="0"/>
              <a:t>What are the tax implications of capital gains earned on sale of these securities?</a:t>
            </a:r>
          </a:p>
          <a:p>
            <a:pPr lvl="1"/>
            <a:r>
              <a:rPr lang="en-IN" dirty="0"/>
              <a:t>What are the implications for dividends earned on shares?</a:t>
            </a:r>
          </a:p>
          <a:p>
            <a:endParaRPr lang="en-IN" dirty="0"/>
          </a:p>
        </p:txBody>
      </p:sp>
      <p:sp>
        <p:nvSpPr>
          <p:cNvPr id="21" name="Rectangle 20">
            <a:extLst>
              <a:ext uri="{FF2B5EF4-FFF2-40B4-BE49-F238E27FC236}">
                <a16:creationId xmlns:a16="http://schemas.microsoft.com/office/drawing/2014/main" id="{A6095FEC-AE15-4FA1-8ABF-16E657601298}"/>
              </a:ext>
            </a:extLst>
          </p:cNvPr>
          <p:cNvSpPr/>
          <p:nvPr/>
        </p:nvSpPr>
        <p:spPr>
          <a:xfrm>
            <a:off x="5572442" y="4024090"/>
            <a:ext cx="1512168" cy="67407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Shares</a:t>
            </a:r>
          </a:p>
        </p:txBody>
      </p:sp>
      <p:grpSp>
        <p:nvGrpSpPr>
          <p:cNvPr id="24" name="Content Placeholder 5" descr="Man">
            <a:extLst>
              <a:ext uri="{FF2B5EF4-FFF2-40B4-BE49-F238E27FC236}">
                <a16:creationId xmlns:a16="http://schemas.microsoft.com/office/drawing/2014/main" id="{34A843F8-95D8-4896-83EA-3BA61C5A0993}"/>
              </a:ext>
            </a:extLst>
          </p:cNvPr>
          <p:cNvGrpSpPr/>
          <p:nvPr/>
        </p:nvGrpSpPr>
        <p:grpSpPr>
          <a:xfrm>
            <a:off x="7176252" y="1204381"/>
            <a:ext cx="1068811" cy="1143000"/>
            <a:chOff x="4932040" y="1184176"/>
            <a:chExt cx="1068811" cy="1143000"/>
          </a:xfrm>
        </p:grpSpPr>
        <p:sp>
          <p:nvSpPr>
            <p:cNvPr id="25" name="Freeform: Shape 24">
              <a:extLst>
                <a:ext uri="{FF2B5EF4-FFF2-40B4-BE49-F238E27FC236}">
                  <a16:creationId xmlns:a16="http://schemas.microsoft.com/office/drawing/2014/main" id="{4AE7F119-0EAA-4F16-979A-838153F4E5B2}"/>
                </a:ext>
              </a:extLst>
            </p:cNvPr>
            <p:cNvSpPr/>
            <p:nvPr/>
          </p:nvSpPr>
          <p:spPr>
            <a:xfrm>
              <a:off x="5367835"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solidFill>
              <a:schemeClr val="accent1"/>
            </a:solidFill>
            <a:ln w="10886" cap="flat">
              <a:solidFill>
                <a:schemeClr val="accent2"/>
              </a:solidFill>
              <a:prstDash val="solid"/>
              <a:miter/>
            </a:ln>
          </p:spPr>
          <p:txBody>
            <a:bodyPr/>
            <a:lstStyle/>
            <a:p>
              <a:endParaRPr lang="en-IN"/>
            </a:p>
          </p:txBody>
        </p:sp>
        <p:sp>
          <p:nvSpPr>
            <p:cNvPr id="26" name="Freeform: Shape 25">
              <a:extLst>
                <a:ext uri="{FF2B5EF4-FFF2-40B4-BE49-F238E27FC236}">
                  <a16:creationId xmlns:a16="http://schemas.microsoft.com/office/drawing/2014/main" id="{D9375B14-C9D1-4F19-B9A4-0427EF728CE4}"/>
                </a:ext>
              </a:extLst>
            </p:cNvPr>
            <p:cNvSpPr/>
            <p:nvPr/>
          </p:nvSpPr>
          <p:spPr>
            <a:xfrm>
              <a:off x="5211967"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solidFill>
              <a:schemeClr val="accent1"/>
            </a:solidFill>
            <a:ln w="10886" cap="flat">
              <a:solidFill>
                <a:schemeClr val="accent2"/>
              </a:solidFill>
              <a:prstDash val="solid"/>
              <a:miter/>
            </a:ln>
          </p:spPr>
          <p:txBody>
            <a:bodyPr/>
            <a:lstStyle/>
            <a:p>
              <a:endParaRPr lang="en-IN" dirty="0"/>
            </a:p>
          </p:txBody>
        </p:sp>
      </p:grpSp>
      <p:cxnSp>
        <p:nvCxnSpPr>
          <p:cNvPr id="9" name="Connector: Elbow 8">
            <a:extLst>
              <a:ext uri="{FF2B5EF4-FFF2-40B4-BE49-F238E27FC236}">
                <a16:creationId xmlns:a16="http://schemas.microsoft.com/office/drawing/2014/main" id="{193AE27A-EF21-4B13-AD70-EAA1D3596424}"/>
              </a:ext>
            </a:extLst>
          </p:cNvPr>
          <p:cNvCxnSpPr>
            <a:endCxn id="47" idx="0"/>
          </p:cNvCxnSpPr>
          <p:nvPr/>
        </p:nvCxnSpPr>
        <p:spPr>
          <a:xfrm rot="5400000">
            <a:off x="7042785" y="2457125"/>
            <a:ext cx="704105" cy="6316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9A635A1E-4E59-4D7B-9360-229B72F75A94}"/>
              </a:ext>
            </a:extLst>
          </p:cNvPr>
          <p:cNvCxnSpPr>
            <a:endCxn id="48" idx="0"/>
          </p:cNvCxnSpPr>
          <p:nvPr/>
        </p:nvCxnSpPr>
        <p:spPr>
          <a:xfrm rot="16200000" flipH="1">
            <a:off x="7709517" y="2422034"/>
            <a:ext cx="704106" cy="7018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AB7EC52-3709-49C7-B820-607A71DB3826}"/>
              </a:ext>
            </a:extLst>
          </p:cNvPr>
          <p:cNvCxnSpPr>
            <a:endCxn id="21" idx="0"/>
          </p:cNvCxnSpPr>
          <p:nvPr/>
        </p:nvCxnSpPr>
        <p:spPr>
          <a:xfrm rot="5400000">
            <a:off x="6216006" y="2533414"/>
            <a:ext cx="1603197" cy="1378155"/>
          </a:xfrm>
          <a:prstGeom prst="bentConnector3">
            <a:avLst>
              <a:gd name="adj1" fmla="val 2198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9377F458-194F-4266-A1E9-DA2534E5D89C}"/>
              </a:ext>
            </a:extLst>
          </p:cNvPr>
          <p:cNvCxnSpPr>
            <a:stCxn id="21" idx="2"/>
            <a:endCxn id="19" idx="0"/>
          </p:cNvCxnSpPr>
          <p:nvPr/>
        </p:nvCxnSpPr>
        <p:spPr>
          <a:xfrm rot="5400000">
            <a:off x="5603292" y="4422960"/>
            <a:ext cx="450027" cy="10004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42B65C1-FD3D-464B-9DF3-EB2E4A1C8861}"/>
              </a:ext>
            </a:extLst>
          </p:cNvPr>
          <p:cNvCxnSpPr>
            <a:stCxn id="21" idx="2"/>
            <a:endCxn id="18" idx="0"/>
          </p:cNvCxnSpPr>
          <p:nvPr/>
        </p:nvCxnSpPr>
        <p:spPr>
          <a:xfrm rot="16200000" flipH="1">
            <a:off x="6591094" y="4435600"/>
            <a:ext cx="450027" cy="9751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B309BF9-A1FD-4C43-859E-B4FAAA097268}"/>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56</a:t>
            </a:fld>
            <a:endParaRPr lang="en-US" altLang="en-US" dirty="0"/>
          </a:p>
        </p:txBody>
      </p:sp>
    </p:spTree>
    <p:extLst>
      <p:ext uri="{BB962C8B-B14F-4D97-AF65-F5344CB8AC3E}">
        <p14:creationId xmlns:p14="http://schemas.microsoft.com/office/powerpoint/2010/main" val="936952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CF17-CD68-37F0-2988-99A8AD5D4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C73FC-D3A9-3223-1CD3-84F778C2B76C}"/>
              </a:ext>
            </a:extLst>
          </p:cNvPr>
          <p:cNvSpPr>
            <a:spLocks noGrp="1"/>
          </p:cNvSpPr>
          <p:nvPr>
            <p:ph type="title"/>
          </p:nvPr>
        </p:nvSpPr>
        <p:spPr>
          <a:xfrm>
            <a:off x="0" y="-27384"/>
            <a:ext cx="9144000" cy="1170384"/>
          </a:xfrm>
        </p:spPr>
        <p:txBody>
          <a:bodyPr/>
          <a:lstStyle/>
          <a:p>
            <a:r>
              <a:rPr lang="en-US" dirty="0"/>
              <a:t>Analysis of Case Study 4 </a:t>
            </a:r>
          </a:p>
        </p:txBody>
      </p:sp>
      <p:sp>
        <p:nvSpPr>
          <p:cNvPr id="6" name="Content Placeholder 5">
            <a:extLst>
              <a:ext uri="{FF2B5EF4-FFF2-40B4-BE49-F238E27FC236}">
                <a16:creationId xmlns:a16="http://schemas.microsoft.com/office/drawing/2014/main" id="{45004648-4784-DAFE-ED39-01EF3F550BD5}"/>
              </a:ext>
            </a:extLst>
          </p:cNvPr>
          <p:cNvSpPr>
            <a:spLocks noGrp="1"/>
          </p:cNvSpPr>
          <p:nvPr>
            <p:ph idx="1"/>
          </p:nvPr>
        </p:nvSpPr>
        <p:spPr>
          <a:xfrm>
            <a:off x="301424" y="1143000"/>
            <a:ext cx="8519048" cy="5578475"/>
          </a:xfrm>
        </p:spPr>
        <p:txBody>
          <a:bodyPr>
            <a:normAutofit/>
          </a:bodyPr>
          <a:lstStyle/>
          <a:p>
            <a:pPr lvl="1"/>
            <a:endParaRPr lang="en-US" sz="1600" dirty="0"/>
          </a:p>
          <a:p>
            <a:pPr lvl="1"/>
            <a:endParaRPr lang="en-US" dirty="0"/>
          </a:p>
          <a:p>
            <a:pPr lvl="1"/>
            <a:endParaRPr lang="en-US" dirty="0"/>
          </a:p>
          <a:p>
            <a:endParaRPr lang="en-US" sz="1200" dirty="0"/>
          </a:p>
          <a:p>
            <a:endParaRPr lang="en-US" sz="1200" dirty="0"/>
          </a:p>
          <a:p>
            <a:endParaRPr lang="en-US" sz="1800" dirty="0"/>
          </a:p>
          <a:p>
            <a:r>
              <a:rPr lang="en-US" sz="1800" dirty="0"/>
              <a:t>Tax rates on Long-term Capital Gains without indexation: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Footer Placeholder 3">
            <a:extLst>
              <a:ext uri="{FF2B5EF4-FFF2-40B4-BE49-F238E27FC236}">
                <a16:creationId xmlns:a16="http://schemas.microsoft.com/office/drawing/2014/main" id="{92DE69F1-311A-1F88-455B-3FC070ED9E39}"/>
              </a:ext>
            </a:extLst>
          </p:cNvPr>
          <p:cNvSpPr>
            <a:spLocks noGrp="1"/>
          </p:cNvSpPr>
          <p:nvPr>
            <p:ph type="ftr" sz="quarter" idx="11"/>
          </p:nvPr>
        </p:nvSpPr>
        <p:spPr>
          <a:xfrm>
            <a:off x="3116560" y="6356350"/>
            <a:ext cx="2895600" cy="365125"/>
          </a:xfrm>
        </p:spPr>
        <p:txBody>
          <a:bodyPr/>
          <a:lstStyle/>
          <a:p>
            <a:r>
              <a:rPr lang="en-IN"/>
              <a:t>CA Bhavya Gandhi</a:t>
            </a:r>
            <a:endParaRPr lang="en-IN" dirty="0"/>
          </a:p>
        </p:txBody>
      </p:sp>
      <p:graphicFrame>
        <p:nvGraphicFramePr>
          <p:cNvPr id="5" name="Table 4">
            <a:extLst>
              <a:ext uri="{FF2B5EF4-FFF2-40B4-BE49-F238E27FC236}">
                <a16:creationId xmlns:a16="http://schemas.microsoft.com/office/drawing/2014/main" id="{03869508-77C6-CF1D-AE69-8A96BF2DCA5E}"/>
              </a:ext>
            </a:extLst>
          </p:cNvPr>
          <p:cNvGraphicFramePr>
            <a:graphicFrameLocks noGrp="1"/>
          </p:cNvGraphicFramePr>
          <p:nvPr>
            <p:extLst>
              <p:ext uri="{D42A27DB-BD31-4B8C-83A1-F6EECF244321}">
                <p14:modId xmlns:p14="http://schemas.microsoft.com/office/powerpoint/2010/main" val="362391875"/>
              </p:ext>
            </p:extLst>
          </p:nvPr>
        </p:nvGraphicFramePr>
        <p:xfrm>
          <a:off x="107505" y="1228258"/>
          <a:ext cx="8856985" cy="1192630"/>
        </p:xfrm>
        <a:graphic>
          <a:graphicData uri="http://schemas.openxmlformats.org/drawingml/2006/table">
            <a:tbl>
              <a:tblPr firstRow="1" firstCol="1" bandRow="1">
                <a:tableStyleId>{5C22544A-7EE6-4342-B048-85BDC9FD1C3A}</a:tableStyleId>
              </a:tblPr>
              <a:tblGrid>
                <a:gridCol w="2213679">
                  <a:extLst>
                    <a:ext uri="{9D8B030D-6E8A-4147-A177-3AD203B41FA5}">
                      <a16:colId xmlns:a16="http://schemas.microsoft.com/office/drawing/2014/main" val="334377486"/>
                    </a:ext>
                  </a:extLst>
                </a:gridCol>
                <a:gridCol w="1436104">
                  <a:extLst>
                    <a:ext uri="{9D8B030D-6E8A-4147-A177-3AD203B41FA5}">
                      <a16:colId xmlns:a16="http://schemas.microsoft.com/office/drawing/2014/main" val="2068040712"/>
                    </a:ext>
                  </a:extLst>
                </a:gridCol>
                <a:gridCol w="1615683">
                  <a:extLst>
                    <a:ext uri="{9D8B030D-6E8A-4147-A177-3AD203B41FA5}">
                      <a16:colId xmlns:a16="http://schemas.microsoft.com/office/drawing/2014/main" val="3403123808"/>
                    </a:ext>
                  </a:extLst>
                </a:gridCol>
                <a:gridCol w="1703839">
                  <a:extLst>
                    <a:ext uri="{9D8B030D-6E8A-4147-A177-3AD203B41FA5}">
                      <a16:colId xmlns:a16="http://schemas.microsoft.com/office/drawing/2014/main" val="594322799"/>
                    </a:ext>
                  </a:extLst>
                </a:gridCol>
                <a:gridCol w="1887680">
                  <a:extLst>
                    <a:ext uri="{9D8B030D-6E8A-4147-A177-3AD203B41FA5}">
                      <a16:colId xmlns:a16="http://schemas.microsoft.com/office/drawing/2014/main" val="1990516929"/>
                    </a:ext>
                  </a:extLst>
                </a:gridCol>
              </a:tblGrid>
              <a:tr h="596315">
                <a:tc>
                  <a:txBody>
                    <a:bodyPr/>
                    <a:lstStyle/>
                    <a:p>
                      <a:pPr algn="ctr"/>
                      <a:r>
                        <a:rPr lang="en-US" sz="1600" dirty="0"/>
                        <a:t>Type of Security</a:t>
                      </a:r>
                    </a:p>
                  </a:txBody>
                  <a:tcPr/>
                </a:tc>
                <a:tc>
                  <a:txBody>
                    <a:bodyPr/>
                    <a:lstStyle/>
                    <a:p>
                      <a:pPr algn="ctr"/>
                      <a:r>
                        <a:rPr lang="en-US" sz="1600" dirty="0"/>
                        <a:t>Listed Shares</a:t>
                      </a:r>
                    </a:p>
                  </a:txBody>
                  <a:tcPr/>
                </a:tc>
                <a:tc>
                  <a:txBody>
                    <a:bodyPr/>
                    <a:lstStyle/>
                    <a:p>
                      <a:pPr algn="ctr"/>
                      <a:r>
                        <a:rPr lang="en-US" sz="1600" dirty="0"/>
                        <a:t>Unlisted Shares</a:t>
                      </a:r>
                    </a:p>
                  </a:txBody>
                  <a:tcPr/>
                </a:tc>
                <a:tc>
                  <a:txBody>
                    <a:bodyPr/>
                    <a:lstStyle/>
                    <a:p>
                      <a:pPr algn="ctr"/>
                      <a:r>
                        <a:rPr lang="en-US" sz="1600" dirty="0"/>
                        <a:t>Bonds</a:t>
                      </a:r>
                    </a:p>
                  </a:txBody>
                  <a:tcPr/>
                </a:tc>
                <a:tc>
                  <a:txBody>
                    <a:bodyPr/>
                    <a:lstStyle/>
                    <a:p>
                      <a:pPr algn="ctr"/>
                      <a:r>
                        <a:rPr lang="en-US" sz="1600" dirty="0"/>
                        <a:t>Debentures</a:t>
                      </a:r>
                    </a:p>
                  </a:txBody>
                  <a:tcPr/>
                </a:tc>
                <a:extLst>
                  <a:ext uri="{0D108BD9-81ED-4DB2-BD59-A6C34878D82A}">
                    <a16:rowId xmlns:a16="http://schemas.microsoft.com/office/drawing/2014/main" val="763003564"/>
                  </a:ext>
                </a:extLst>
              </a:tr>
              <a:tr h="596315">
                <a:tc>
                  <a:txBody>
                    <a:bodyPr/>
                    <a:lstStyle/>
                    <a:p>
                      <a:r>
                        <a:rPr lang="en-US" sz="1600" dirty="0"/>
                        <a:t>Period of holding for Long-term</a:t>
                      </a:r>
                    </a:p>
                  </a:txBody>
                  <a:tcPr/>
                </a:tc>
                <a:tc>
                  <a:txBody>
                    <a:bodyPr/>
                    <a:lstStyle/>
                    <a:p>
                      <a:r>
                        <a:rPr lang="en-US" sz="1600" dirty="0"/>
                        <a:t>12 months</a:t>
                      </a:r>
                    </a:p>
                  </a:txBody>
                  <a:tcPr/>
                </a:tc>
                <a:tc>
                  <a:txBody>
                    <a:bodyPr/>
                    <a:lstStyle/>
                    <a:p>
                      <a:r>
                        <a:rPr lang="en-US" sz="1600" dirty="0"/>
                        <a:t>24 months</a:t>
                      </a:r>
                    </a:p>
                  </a:txBody>
                  <a:tcPr/>
                </a:tc>
                <a:tc>
                  <a:txBody>
                    <a:bodyPr/>
                    <a:lstStyle/>
                    <a:p>
                      <a:r>
                        <a:rPr lang="en-US" sz="1600" b="1" dirty="0"/>
                        <a:t>Listed – </a:t>
                      </a:r>
                      <a:r>
                        <a:rPr lang="en-US" sz="1600" dirty="0"/>
                        <a:t>12 m</a:t>
                      </a:r>
                    </a:p>
                    <a:p>
                      <a:r>
                        <a:rPr lang="en-US" sz="1600" b="1" dirty="0"/>
                        <a:t>Unlisted – </a:t>
                      </a:r>
                      <a:r>
                        <a:rPr lang="en-US" sz="1600" b="0" dirty="0"/>
                        <a:t>24</a:t>
                      </a:r>
                      <a:r>
                        <a:rPr lang="en-US" sz="1600" dirty="0"/>
                        <a:t> m</a:t>
                      </a:r>
                    </a:p>
                  </a:txBody>
                  <a:tcPr/>
                </a:tc>
                <a:tc>
                  <a:txBody>
                    <a:bodyPr/>
                    <a:lstStyle/>
                    <a:p>
                      <a:r>
                        <a:rPr lang="en-US" sz="1600" b="1" dirty="0"/>
                        <a:t>Listed – </a:t>
                      </a:r>
                      <a:r>
                        <a:rPr lang="en-US" sz="1600" dirty="0"/>
                        <a:t>12 m</a:t>
                      </a:r>
                    </a:p>
                    <a:p>
                      <a:r>
                        <a:rPr lang="en-US" sz="1600" b="1" dirty="0"/>
                        <a:t>Unlisted – </a:t>
                      </a:r>
                      <a:r>
                        <a:rPr lang="en-US" sz="1600" dirty="0"/>
                        <a:t>24 m</a:t>
                      </a:r>
                    </a:p>
                  </a:txBody>
                  <a:tcPr/>
                </a:tc>
                <a:extLst>
                  <a:ext uri="{0D108BD9-81ED-4DB2-BD59-A6C34878D82A}">
                    <a16:rowId xmlns:a16="http://schemas.microsoft.com/office/drawing/2014/main" val="3632399524"/>
                  </a:ext>
                </a:extLst>
              </a:tr>
            </a:tbl>
          </a:graphicData>
        </a:graphic>
      </p:graphicFrame>
      <p:graphicFrame>
        <p:nvGraphicFramePr>
          <p:cNvPr id="7" name="Table 6">
            <a:extLst>
              <a:ext uri="{FF2B5EF4-FFF2-40B4-BE49-F238E27FC236}">
                <a16:creationId xmlns:a16="http://schemas.microsoft.com/office/drawing/2014/main" id="{3EB5251C-F455-AFC6-FA4F-E70538566336}"/>
              </a:ext>
            </a:extLst>
          </p:cNvPr>
          <p:cNvGraphicFramePr>
            <a:graphicFrameLocks noGrp="1"/>
          </p:cNvGraphicFramePr>
          <p:nvPr>
            <p:extLst>
              <p:ext uri="{D42A27DB-BD31-4B8C-83A1-F6EECF244321}">
                <p14:modId xmlns:p14="http://schemas.microsoft.com/office/powerpoint/2010/main" val="405144597"/>
              </p:ext>
            </p:extLst>
          </p:nvPr>
        </p:nvGraphicFramePr>
        <p:xfrm>
          <a:off x="107504" y="3441928"/>
          <a:ext cx="8856986" cy="185928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1814941669"/>
                    </a:ext>
                  </a:extLst>
                </a:gridCol>
                <a:gridCol w="1281776">
                  <a:extLst>
                    <a:ext uri="{9D8B030D-6E8A-4147-A177-3AD203B41FA5}">
                      <a16:colId xmlns:a16="http://schemas.microsoft.com/office/drawing/2014/main" val="2033890870"/>
                    </a:ext>
                  </a:extLst>
                </a:gridCol>
                <a:gridCol w="1137078">
                  <a:extLst>
                    <a:ext uri="{9D8B030D-6E8A-4147-A177-3AD203B41FA5}">
                      <a16:colId xmlns:a16="http://schemas.microsoft.com/office/drawing/2014/main" val="2426339068"/>
                    </a:ext>
                  </a:extLst>
                </a:gridCol>
                <a:gridCol w="1137078">
                  <a:extLst>
                    <a:ext uri="{9D8B030D-6E8A-4147-A177-3AD203B41FA5}">
                      <a16:colId xmlns:a16="http://schemas.microsoft.com/office/drawing/2014/main" val="2880393297"/>
                    </a:ext>
                  </a:extLst>
                </a:gridCol>
                <a:gridCol w="1208145">
                  <a:extLst>
                    <a:ext uri="{9D8B030D-6E8A-4147-A177-3AD203B41FA5}">
                      <a16:colId xmlns:a16="http://schemas.microsoft.com/office/drawing/2014/main" val="465177906"/>
                    </a:ext>
                  </a:extLst>
                </a:gridCol>
                <a:gridCol w="1279212">
                  <a:extLst>
                    <a:ext uri="{9D8B030D-6E8A-4147-A177-3AD203B41FA5}">
                      <a16:colId xmlns:a16="http://schemas.microsoft.com/office/drawing/2014/main" val="2979195051"/>
                    </a:ext>
                  </a:extLst>
                </a:gridCol>
                <a:gridCol w="1301529">
                  <a:extLst>
                    <a:ext uri="{9D8B030D-6E8A-4147-A177-3AD203B41FA5}">
                      <a16:colId xmlns:a16="http://schemas.microsoft.com/office/drawing/2014/main" val="1046954766"/>
                    </a:ext>
                  </a:extLst>
                </a:gridCol>
              </a:tblGrid>
              <a:tr h="578834">
                <a:tc>
                  <a:txBody>
                    <a:bodyPr/>
                    <a:lstStyle/>
                    <a:p>
                      <a:pPr algn="ctr"/>
                      <a:r>
                        <a:rPr lang="en-US" sz="1600" dirty="0"/>
                        <a:t>Asset transferred </a:t>
                      </a:r>
                    </a:p>
                  </a:txBody>
                  <a:tcPr/>
                </a:tc>
                <a:tc>
                  <a:txBody>
                    <a:bodyPr/>
                    <a:lstStyle/>
                    <a:p>
                      <a:pPr algn="ctr"/>
                      <a:r>
                        <a:rPr lang="en-US" sz="1600" dirty="0"/>
                        <a:t>Listed Shares</a:t>
                      </a:r>
                    </a:p>
                  </a:txBody>
                  <a:tcPr/>
                </a:tc>
                <a:tc>
                  <a:txBody>
                    <a:bodyPr/>
                    <a:lstStyle/>
                    <a:p>
                      <a:pPr algn="ctr"/>
                      <a:r>
                        <a:rPr lang="en-US" sz="1600" dirty="0"/>
                        <a:t>Unlisted Shares</a:t>
                      </a:r>
                    </a:p>
                  </a:txBody>
                  <a:tcPr/>
                </a:tc>
                <a:tc>
                  <a:txBody>
                    <a:bodyPr/>
                    <a:lstStyle/>
                    <a:p>
                      <a:pPr algn="ctr"/>
                      <a:r>
                        <a:rPr lang="en-US" sz="1600" dirty="0"/>
                        <a:t>Listed Bonds</a:t>
                      </a:r>
                    </a:p>
                  </a:txBody>
                  <a:tcPr/>
                </a:tc>
                <a:tc>
                  <a:txBody>
                    <a:bodyPr/>
                    <a:lstStyle/>
                    <a:p>
                      <a:pPr algn="ctr"/>
                      <a:r>
                        <a:rPr lang="en-US" sz="1600" dirty="0"/>
                        <a:t>Unlisted Bonds</a:t>
                      </a:r>
                    </a:p>
                  </a:txBody>
                  <a:tcPr/>
                </a:tc>
                <a:tc>
                  <a:txBody>
                    <a:bodyPr/>
                    <a:lstStyle/>
                    <a:p>
                      <a:pPr algn="ctr"/>
                      <a:r>
                        <a:rPr lang="en-US" sz="1600" dirty="0"/>
                        <a:t>Listed Debentures</a:t>
                      </a:r>
                    </a:p>
                  </a:txBody>
                  <a:tcPr/>
                </a:tc>
                <a:tc>
                  <a:txBody>
                    <a:bodyPr/>
                    <a:lstStyle/>
                    <a:p>
                      <a:pPr algn="ctr"/>
                      <a:r>
                        <a:rPr lang="en-US" sz="1600" dirty="0"/>
                        <a:t>Unlisted Debentures</a:t>
                      </a:r>
                    </a:p>
                  </a:txBody>
                  <a:tcPr/>
                </a:tc>
                <a:extLst>
                  <a:ext uri="{0D108BD9-81ED-4DB2-BD59-A6C34878D82A}">
                    <a16:rowId xmlns:a16="http://schemas.microsoft.com/office/drawing/2014/main" val="3612994941"/>
                  </a:ext>
                </a:extLst>
              </a:tr>
              <a:tr h="1279527">
                <a:tc>
                  <a:txBody>
                    <a:bodyPr/>
                    <a:lstStyle/>
                    <a:p>
                      <a:r>
                        <a:rPr lang="en-US" sz="1600" dirty="0"/>
                        <a:t>Till 22.07.24</a:t>
                      </a:r>
                    </a:p>
                    <a:p>
                      <a:endParaRPr lang="en-US" sz="1600" dirty="0"/>
                    </a:p>
                    <a:p>
                      <a:r>
                        <a:rPr lang="en-US" sz="1600" dirty="0"/>
                        <a:t>On or after 23.07.24</a:t>
                      </a:r>
                    </a:p>
                  </a:txBody>
                  <a:tcPr/>
                </a:tc>
                <a:tc>
                  <a:txBody>
                    <a:bodyPr/>
                    <a:lstStyle/>
                    <a:p>
                      <a:r>
                        <a:rPr lang="en-US" sz="1600" dirty="0"/>
                        <a:t>@10%</a:t>
                      </a:r>
                    </a:p>
                    <a:p>
                      <a:endParaRPr lang="en-US" sz="1600" dirty="0"/>
                    </a:p>
                    <a:p>
                      <a:r>
                        <a:rPr lang="en-US" sz="1600" dirty="0"/>
                        <a:t>@12.5%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r>
                        <a:rPr lang="en-US" sz="1600" dirty="0"/>
                        <a:t>@10% </a:t>
                      </a:r>
                    </a:p>
                    <a:p>
                      <a:endParaRPr lang="en-US" sz="1600" dirty="0"/>
                    </a:p>
                    <a:p>
                      <a:r>
                        <a:rPr lang="en-US" sz="1600" dirty="0"/>
                        <a:t>Deemed short term</a:t>
                      </a:r>
                    </a:p>
                    <a:p>
                      <a:endParaRPr lang="en-US" sz="1400" dirty="0"/>
                    </a:p>
                  </a:txBody>
                  <a:tcPr/>
                </a:tc>
                <a:tc>
                  <a:txBody>
                    <a:bodyPr/>
                    <a:lstStyle/>
                    <a:p>
                      <a:r>
                        <a:rPr lang="en-US" sz="1600" dirty="0"/>
                        <a:t>@10%</a:t>
                      </a:r>
                    </a:p>
                    <a:p>
                      <a:endParaRPr lang="en-US" sz="1600" dirty="0"/>
                    </a:p>
                    <a:p>
                      <a:r>
                        <a:rPr lang="en-US" sz="1600" b="0" dirty="0"/>
                        <a:t>12.5%</a:t>
                      </a:r>
                    </a:p>
                    <a:p>
                      <a:endParaRPr lang="en-US" sz="1400" dirty="0"/>
                    </a:p>
                  </a:txBody>
                  <a:tcPr/>
                </a:tc>
                <a:tc>
                  <a:txBody>
                    <a:bodyPr/>
                    <a:lstStyle/>
                    <a:p>
                      <a:r>
                        <a:rPr lang="en-US" sz="1600" dirty="0"/>
                        <a:t>@10% </a:t>
                      </a:r>
                    </a:p>
                    <a:p>
                      <a:endParaRPr lang="en-US" sz="1600" dirty="0"/>
                    </a:p>
                    <a:p>
                      <a:r>
                        <a:rPr lang="en-US" sz="1600" dirty="0"/>
                        <a:t>Deemed short term</a:t>
                      </a:r>
                    </a:p>
                  </a:txBody>
                  <a:tcPr/>
                </a:tc>
                <a:extLst>
                  <a:ext uri="{0D108BD9-81ED-4DB2-BD59-A6C34878D82A}">
                    <a16:rowId xmlns:a16="http://schemas.microsoft.com/office/drawing/2014/main" val="4251964274"/>
                  </a:ext>
                </a:extLst>
              </a:tr>
            </a:tbl>
          </a:graphicData>
        </a:graphic>
      </p:graphicFrame>
      <p:sp>
        <p:nvSpPr>
          <p:cNvPr id="8" name="Slide Number Placeholder 7">
            <a:extLst>
              <a:ext uri="{FF2B5EF4-FFF2-40B4-BE49-F238E27FC236}">
                <a16:creationId xmlns:a16="http://schemas.microsoft.com/office/drawing/2014/main" id="{41F20DF3-DD4C-9ADC-B9E1-544AF37D72E2}"/>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57</a:t>
            </a:fld>
            <a:endParaRPr lang="en-US" altLang="en-US" dirty="0"/>
          </a:p>
        </p:txBody>
      </p:sp>
    </p:spTree>
    <p:extLst>
      <p:ext uri="{BB962C8B-B14F-4D97-AF65-F5344CB8AC3E}">
        <p14:creationId xmlns:p14="http://schemas.microsoft.com/office/powerpoint/2010/main" val="1236586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37E-77B2-4081-9839-5C9BAB79C1A2}"/>
              </a:ext>
            </a:extLst>
          </p:cNvPr>
          <p:cNvSpPr>
            <a:spLocks noGrp="1"/>
          </p:cNvSpPr>
          <p:nvPr>
            <p:ph type="title"/>
          </p:nvPr>
        </p:nvSpPr>
        <p:spPr>
          <a:xfrm>
            <a:off x="0" y="-27384"/>
            <a:ext cx="9144000" cy="1170384"/>
          </a:xfrm>
        </p:spPr>
        <p:txBody>
          <a:bodyPr/>
          <a:lstStyle/>
          <a:p>
            <a:r>
              <a:rPr lang="en-US" dirty="0"/>
              <a:t>Analysis of Case Study 4</a:t>
            </a:r>
          </a:p>
        </p:txBody>
      </p:sp>
      <p:sp>
        <p:nvSpPr>
          <p:cNvPr id="6" name="Content Placeholder 5">
            <a:extLst>
              <a:ext uri="{FF2B5EF4-FFF2-40B4-BE49-F238E27FC236}">
                <a16:creationId xmlns:a16="http://schemas.microsoft.com/office/drawing/2014/main" id="{93EB3BEC-34F9-44A6-AEC4-59FC7C491636}"/>
              </a:ext>
            </a:extLst>
          </p:cNvPr>
          <p:cNvSpPr>
            <a:spLocks noGrp="1"/>
          </p:cNvSpPr>
          <p:nvPr>
            <p:ph idx="1"/>
          </p:nvPr>
        </p:nvSpPr>
        <p:spPr>
          <a:xfrm>
            <a:off x="457200" y="1412777"/>
            <a:ext cx="8229600" cy="4943574"/>
          </a:xfrm>
        </p:spPr>
        <p:txBody>
          <a:bodyPr>
            <a:normAutofit/>
          </a:bodyPr>
          <a:lstStyle/>
          <a:p>
            <a:r>
              <a:rPr lang="en-US" sz="2000" dirty="0"/>
              <a:t>STCG on listed shares @15% till 22.07.24 &amp; thereafter @20% - S. 111A</a:t>
            </a:r>
          </a:p>
          <a:p>
            <a:r>
              <a:rPr lang="en-US" sz="2000" dirty="0"/>
              <a:t>STCG on others at applicable slab rates</a:t>
            </a:r>
          </a:p>
          <a:p>
            <a:endParaRPr lang="en-US" sz="2000" dirty="0"/>
          </a:p>
          <a:p>
            <a:r>
              <a:rPr lang="en-US" sz="2000" dirty="0">
                <a:effectLst/>
                <a:latin typeface="Book Antiqua" panose="02040602050305030304" pitchFamily="18" charset="0"/>
                <a:ea typeface="Times New Roman" panose="02020603050405020304" pitchFamily="18" charset="0"/>
                <a:cs typeface="Times New Roman" panose="02020603050405020304" pitchFamily="18" charset="0"/>
              </a:rPr>
              <a:t>Foreign Fluctuation Adjustment is available on sale of:</a:t>
            </a:r>
          </a:p>
          <a:p>
            <a:r>
              <a:rPr lang="en-US" sz="2000" b="1" dirty="0">
                <a:effectLst/>
                <a:latin typeface="Book Antiqua" panose="02040602050305030304" pitchFamily="18" charset="0"/>
                <a:ea typeface="Times New Roman" panose="02020603050405020304" pitchFamily="18" charset="0"/>
                <a:cs typeface="Times New Roman" panose="02020603050405020304" pitchFamily="18" charset="0"/>
              </a:rPr>
              <a:t>LTCG:</a:t>
            </a:r>
            <a:r>
              <a:rPr lang="en-US" sz="2000" dirty="0">
                <a:effectLst/>
                <a:latin typeface="Book Antiqua" panose="02040602050305030304" pitchFamily="18" charset="0"/>
                <a:ea typeface="Times New Roman" panose="02020603050405020304" pitchFamily="18" charset="0"/>
                <a:cs typeface="Times New Roman" panose="02020603050405020304" pitchFamily="18" charset="0"/>
              </a:rPr>
              <a:t> </a:t>
            </a:r>
          </a:p>
          <a:p>
            <a:pPr lvl="1"/>
            <a:r>
              <a:rPr lang="en-US" sz="1600" dirty="0">
                <a:effectLst/>
                <a:latin typeface="Book Antiqua" panose="02040602050305030304" pitchFamily="18" charset="0"/>
                <a:ea typeface="Times New Roman" panose="02020603050405020304" pitchFamily="18" charset="0"/>
                <a:cs typeface="Times New Roman" panose="02020603050405020304" pitchFamily="18" charset="0"/>
              </a:rPr>
              <a:t>Listed Debentures and </a:t>
            </a:r>
          </a:p>
          <a:p>
            <a:pPr lvl="1"/>
            <a:r>
              <a:rPr lang="en-US" sz="1600" dirty="0">
                <a:effectLst/>
                <a:latin typeface="Book Antiqua" panose="02040602050305030304" pitchFamily="18" charset="0"/>
                <a:ea typeface="Times New Roman" panose="02020603050405020304" pitchFamily="18" charset="0"/>
                <a:cs typeface="Times New Roman" panose="02020603050405020304" pitchFamily="18" charset="0"/>
              </a:rPr>
              <a:t>Shares of a company, being a company in which the public are substantially interested (excluding shares referred to in Section 112A).</a:t>
            </a:r>
          </a:p>
          <a:p>
            <a:r>
              <a:rPr lang="en-IN" sz="2000" b="1" dirty="0">
                <a:effectLst/>
                <a:latin typeface="Book Antiqua" panose="02040602050305030304" pitchFamily="18" charset="0"/>
                <a:ea typeface="Times New Roman" panose="02020603050405020304" pitchFamily="18" charset="0"/>
                <a:cs typeface="Times New Roman" panose="02020603050405020304" pitchFamily="18" charset="0"/>
              </a:rPr>
              <a:t>STCG:</a:t>
            </a:r>
            <a:r>
              <a:rPr lang="en-IN" sz="2000" dirty="0">
                <a:effectLst/>
                <a:latin typeface="Book Antiqua" panose="02040602050305030304" pitchFamily="18" charset="0"/>
                <a:ea typeface="Times New Roman" panose="02020603050405020304" pitchFamily="18" charset="0"/>
                <a:cs typeface="Times New Roman" panose="02020603050405020304" pitchFamily="18" charset="0"/>
              </a:rPr>
              <a:t> </a:t>
            </a:r>
          </a:p>
          <a:p>
            <a:pPr lvl="1"/>
            <a:r>
              <a:rPr lang="en-IN" sz="1600" dirty="0">
                <a:effectLst/>
                <a:latin typeface="Book Antiqua" panose="02040602050305030304" pitchFamily="18" charset="0"/>
                <a:ea typeface="Times New Roman" panose="02020603050405020304" pitchFamily="18" charset="0"/>
                <a:cs typeface="Times New Roman" panose="02020603050405020304" pitchFamily="18" charset="0"/>
              </a:rPr>
              <a:t>All Debentures and Shares.</a:t>
            </a:r>
            <a:endParaRPr lang="en-US" sz="1600" dirty="0">
              <a:latin typeface="Book Antiqua" panose="02040602050305030304" pitchFamily="18" charset="0"/>
            </a:endParaRPr>
          </a:p>
          <a:p>
            <a:pPr marL="0" indent="0">
              <a:buNone/>
            </a:pPr>
            <a:endParaRPr lang="en-US" sz="2000" dirty="0"/>
          </a:p>
        </p:txBody>
      </p:sp>
      <p:sp>
        <p:nvSpPr>
          <p:cNvPr id="4" name="Footer Placeholder 3">
            <a:extLst>
              <a:ext uri="{FF2B5EF4-FFF2-40B4-BE49-F238E27FC236}">
                <a16:creationId xmlns:a16="http://schemas.microsoft.com/office/drawing/2014/main" id="{015F5102-B104-4127-8B1D-0164583BB80F}"/>
              </a:ext>
            </a:extLst>
          </p:cNvPr>
          <p:cNvSpPr>
            <a:spLocks noGrp="1"/>
          </p:cNvSpPr>
          <p:nvPr>
            <p:ph type="ftr" sz="quarter" idx="11"/>
          </p:nvPr>
        </p:nvSpPr>
        <p:spPr>
          <a:xfrm>
            <a:off x="3131840" y="6356350"/>
            <a:ext cx="2895600" cy="365125"/>
          </a:xfrm>
        </p:spPr>
        <p:txBody>
          <a:bodyPr/>
          <a:lstStyle/>
          <a:p>
            <a:r>
              <a:rPr lang="en-IN"/>
              <a:t>CA Bhavya Gandhi</a:t>
            </a:r>
            <a:endParaRPr lang="en-IN" dirty="0"/>
          </a:p>
        </p:txBody>
      </p:sp>
      <p:sp>
        <p:nvSpPr>
          <p:cNvPr id="8" name="Slide Number Placeholder 7">
            <a:extLst>
              <a:ext uri="{FF2B5EF4-FFF2-40B4-BE49-F238E27FC236}">
                <a16:creationId xmlns:a16="http://schemas.microsoft.com/office/drawing/2014/main" id="{A479C64E-3376-46F9-9568-121E46E8C5FD}"/>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58</a:t>
            </a:fld>
            <a:endParaRPr lang="en-US" altLang="en-US" dirty="0"/>
          </a:p>
        </p:txBody>
      </p:sp>
    </p:spTree>
    <p:extLst>
      <p:ext uri="{BB962C8B-B14F-4D97-AF65-F5344CB8AC3E}">
        <p14:creationId xmlns:p14="http://schemas.microsoft.com/office/powerpoint/2010/main" val="867929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0" y="0"/>
            <a:ext cx="9144000" cy="1143000"/>
          </a:xfrm>
        </p:spPr>
        <p:txBody>
          <a:bodyPr/>
          <a:lstStyle/>
          <a:p>
            <a:r>
              <a:rPr lang="en-IN" dirty="0">
                <a:latin typeface="+mj-lt"/>
                <a:cs typeface="Arial" charset="0"/>
              </a:rPr>
              <a:t>Applicability of FEMA – for Residents</a:t>
            </a:r>
          </a:p>
        </p:txBody>
      </p:sp>
      <p:sp>
        <p:nvSpPr>
          <p:cNvPr id="2" name="Footer Placeholder 1">
            <a:extLst>
              <a:ext uri="{FF2B5EF4-FFF2-40B4-BE49-F238E27FC236}">
                <a16:creationId xmlns:a16="http://schemas.microsoft.com/office/drawing/2014/main" id="{60E25991-4CA2-A25D-811E-56CD87334CDC}"/>
              </a:ext>
            </a:extLst>
          </p:cNvPr>
          <p:cNvSpPr>
            <a:spLocks noGrp="1"/>
          </p:cNvSpPr>
          <p:nvPr>
            <p:ph type="ftr" sz="quarter" idx="11"/>
          </p:nvPr>
        </p:nvSpPr>
        <p:spPr/>
        <p:txBody>
          <a:bodyPr/>
          <a:lstStyle/>
          <a:p>
            <a:pPr>
              <a:defRPr/>
            </a:pPr>
            <a:r>
              <a:rPr lang="en-IN" dirty="0"/>
              <a:t>CA Bhavya Gandhi</a:t>
            </a:r>
          </a:p>
        </p:txBody>
      </p:sp>
      <p:sp>
        <p:nvSpPr>
          <p:cNvPr id="6" name="Slide Number Placeholder 5">
            <a:extLst>
              <a:ext uri="{FF2B5EF4-FFF2-40B4-BE49-F238E27FC236}">
                <a16:creationId xmlns:a16="http://schemas.microsoft.com/office/drawing/2014/main" id="{8DE8AA39-3319-780C-AC53-8507DA4CC1EA}"/>
              </a:ext>
            </a:extLst>
          </p:cNvPr>
          <p:cNvSpPr>
            <a:spLocks noGrp="1"/>
          </p:cNvSpPr>
          <p:nvPr>
            <p:ph type="sldNum" sz="quarter" idx="12"/>
          </p:nvPr>
        </p:nvSpPr>
        <p:spPr/>
        <p:txBody>
          <a:bodyPr/>
          <a:lstStyle/>
          <a:p>
            <a:pPr>
              <a:defRPr/>
            </a:pPr>
            <a:fld id="{C503C718-66A1-400B-9A5D-49F68E98E691}" type="slidenum">
              <a:rPr lang="en-IN" smtClean="0"/>
              <a:pPr>
                <a:defRPr/>
              </a:pPr>
              <a:t>5</a:t>
            </a:fld>
            <a:endParaRPr lang="en-IN" dirty="0"/>
          </a:p>
        </p:txBody>
      </p:sp>
      <p:grpSp>
        <p:nvGrpSpPr>
          <p:cNvPr id="7" name="Content Placeholder 5" descr="Man">
            <a:extLst>
              <a:ext uri="{FF2B5EF4-FFF2-40B4-BE49-F238E27FC236}">
                <a16:creationId xmlns:a16="http://schemas.microsoft.com/office/drawing/2014/main" id="{9B487562-231E-8316-44AA-A900DD50595E}"/>
              </a:ext>
            </a:extLst>
          </p:cNvPr>
          <p:cNvGrpSpPr/>
          <p:nvPr/>
        </p:nvGrpSpPr>
        <p:grpSpPr>
          <a:xfrm>
            <a:off x="6764822" y="3028976"/>
            <a:ext cx="1617178" cy="1600200"/>
            <a:chOff x="4932040" y="1184176"/>
            <a:chExt cx="1068811" cy="1143000"/>
          </a:xfrm>
        </p:grpSpPr>
        <p:sp>
          <p:nvSpPr>
            <p:cNvPr id="8" name="Freeform: Shape 7">
              <a:extLst>
                <a:ext uri="{FF2B5EF4-FFF2-40B4-BE49-F238E27FC236}">
                  <a16:creationId xmlns:a16="http://schemas.microsoft.com/office/drawing/2014/main" id="{4BF3957D-5D72-C0B3-E585-355F1FB9209D}"/>
                </a:ext>
              </a:extLst>
            </p:cNvPr>
            <p:cNvSpPr/>
            <p:nvPr/>
          </p:nvSpPr>
          <p:spPr>
            <a:xfrm>
              <a:off x="5367835"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B297BF8D-4296-AAA7-C6CA-A224EF8A0302}"/>
                </a:ext>
              </a:extLst>
            </p:cNvPr>
            <p:cNvSpPr/>
            <p:nvPr/>
          </p:nvSpPr>
          <p:spPr>
            <a:xfrm>
              <a:off x="5211967"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IN" dirty="0"/>
            </a:p>
          </p:txBody>
        </p:sp>
      </p:grpSp>
      <p:cxnSp>
        <p:nvCxnSpPr>
          <p:cNvPr id="12" name="Straight Connector 11">
            <a:extLst>
              <a:ext uri="{FF2B5EF4-FFF2-40B4-BE49-F238E27FC236}">
                <a16:creationId xmlns:a16="http://schemas.microsoft.com/office/drawing/2014/main" id="{0BF3D0D6-FA2D-B1CB-4540-9AF5514A81F1}"/>
              </a:ext>
            </a:extLst>
          </p:cNvPr>
          <p:cNvCxnSpPr>
            <a:cxnSpLocks/>
          </p:cNvCxnSpPr>
          <p:nvPr/>
        </p:nvCxnSpPr>
        <p:spPr>
          <a:xfrm>
            <a:off x="3639326" y="1447800"/>
            <a:ext cx="0" cy="4648200"/>
          </a:xfrm>
          <a:prstGeom prst="line">
            <a:avLst/>
          </a:prstGeom>
          <a:ln w="12700">
            <a:solidFill>
              <a:schemeClr val="tx1"/>
            </a:solidFill>
            <a:prstDash val="dash"/>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85AEFFA0-E4D7-0105-00E0-BA4C10CBBC21}"/>
              </a:ext>
            </a:extLst>
          </p:cNvPr>
          <p:cNvSpPr txBox="1"/>
          <p:nvPr/>
        </p:nvSpPr>
        <p:spPr>
          <a:xfrm>
            <a:off x="2362200" y="1542841"/>
            <a:ext cx="1050758" cy="584775"/>
          </a:xfrm>
          <a:prstGeom prst="rect">
            <a:avLst/>
          </a:prstGeom>
          <a:noFill/>
        </p:spPr>
        <p:txBody>
          <a:bodyPr wrap="square" rtlCol="0">
            <a:spAutoFit/>
          </a:bodyPr>
          <a:lstStyle/>
          <a:p>
            <a:pPr algn="r"/>
            <a:r>
              <a:rPr lang="en-IN" sz="1600" dirty="0">
                <a:latin typeface="+mn-lt"/>
              </a:rPr>
              <a:t>Outside </a:t>
            </a:r>
          </a:p>
          <a:p>
            <a:pPr algn="r"/>
            <a:r>
              <a:rPr lang="en-IN" sz="1600" dirty="0">
                <a:latin typeface="+mn-lt"/>
              </a:rPr>
              <a:t>India</a:t>
            </a:r>
          </a:p>
        </p:txBody>
      </p:sp>
      <p:sp>
        <p:nvSpPr>
          <p:cNvPr id="14" name="TextBox 13">
            <a:extLst>
              <a:ext uri="{FF2B5EF4-FFF2-40B4-BE49-F238E27FC236}">
                <a16:creationId xmlns:a16="http://schemas.microsoft.com/office/drawing/2014/main" id="{6F3DB9F4-E34E-E866-E777-F7A3F3866D28}"/>
              </a:ext>
            </a:extLst>
          </p:cNvPr>
          <p:cNvSpPr txBox="1"/>
          <p:nvPr/>
        </p:nvSpPr>
        <p:spPr>
          <a:xfrm>
            <a:off x="3962400" y="1642646"/>
            <a:ext cx="1197562" cy="338554"/>
          </a:xfrm>
          <a:prstGeom prst="rect">
            <a:avLst/>
          </a:prstGeom>
          <a:noFill/>
        </p:spPr>
        <p:txBody>
          <a:bodyPr wrap="square" rtlCol="0">
            <a:spAutoFit/>
          </a:bodyPr>
          <a:lstStyle/>
          <a:p>
            <a:r>
              <a:rPr lang="en-IN" sz="1600" dirty="0">
                <a:latin typeface="+mn-lt"/>
              </a:rPr>
              <a:t>India</a:t>
            </a:r>
          </a:p>
        </p:txBody>
      </p:sp>
      <p:sp>
        <p:nvSpPr>
          <p:cNvPr id="18" name="Rectangle 17">
            <a:extLst>
              <a:ext uri="{FF2B5EF4-FFF2-40B4-BE49-F238E27FC236}">
                <a16:creationId xmlns:a16="http://schemas.microsoft.com/office/drawing/2014/main" id="{D4816CC8-BD5A-6410-45B9-31555E027CDA}"/>
              </a:ext>
            </a:extLst>
          </p:cNvPr>
          <p:cNvSpPr/>
          <p:nvPr/>
        </p:nvSpPr>
        <p:spPr>
          <a:xfrm>
            <a:off x="685800" y="3410069"/>
            <a:ext cx="2075672" cy="1143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u="sng" dirty="0"/>
              <a:t>Any Asset/ Transaction</a:t>
            </a:r>
          </a:p>
          <a:p>
            <a:pPr algn="ctr"/>
            <a:r>
              <a:rPr lang="en-IN" dirty="0"/>
              <a:t>[with R/NR,</a:t>
            </a:r>
          </a:p>
          <a:p>
            <a:pPr algn="ctr"/>
            <a:r>
              <a:rPr lang="en-IN" dirty="0"/>
              <a:t>in INR/ FCY]</a:t>
            </a:r>
          </a:p>
        </p:txBody>
      </p:sp>
      <p:cxnSp>
        <p:nvCxnSpPr>
          <p:cNvPr id="19" name="Straight Arrow Connector 18">
            <a:extLst>
              <a:ext uri="{FF2B5EF4-FFF2-40B4-BE49-F238E27FC236}">
                <a16:creationId xmlns:a16="http://schemas.microsoft.com/office/drawing/2014/main" id="{0D33D087-8F89-6BF1-13B9-14A510883439}"/>
              </a:ext>
            </a:extLst>
          </p:cNvPr>
          <p:cNvCxnSpPr>
            <a:cxnSpLocks/>
            <a:endCxn id="18" idx="3"/>
          </p:cNvCxnSpPr>
          <p:nvPr/>
        </p:nvCxnSpPr>
        <p:spPr>
          <a:xfrm flipH="1">
            <a:off x="2761472" y="3970350"/>
            <a:ext cx="4162484" cy="11219"/>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28" name="Rectangle 27">
            <a:extLst>
              <a:ext uri="{FF2B5EF4-FFF2-40B4-BE49-F238E27FC236}">
                <a16:creationId xmlns:a16="http://schemas.microsoft.com/office/drawing/2014/main" id="{C3B040FE-B435-A298-BFF9-1752CDAB6DAF}"/>
              </a:ext>
            </a:extLst>
          </p:cNvPr>
          <p:cNvSpPr/>
          <p:nvPr/>
        </p:nvSpPr>
        <p:spPr>
          <a:xfrm>
            <a:off x="4078254" y="2216777"/>
            <a:ext cx="1871523" cy="11233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dirty="0"/>
              <a:t>Asset/ Transaction </a:t>
            </a:r>
          </a:p>
          <a:p>
            <a:pPr algn="ctr"/>
            <a:r>
              <a:rPr lang="en-IN" dirty="0"/>
              <a:t>in </a:t>
            </a:r>
            <a:r>
              <a:rPr lang="en-IN" b="1" u="sng" dirty="0"/>
              <a:t>FCY</a:t>
            </a:r>
          </a:p>
          <a:p>
            <a:pPr algn="ctr"/>
            <a:r>
              <a:rPr lang="en-IN" dirty="0"/>
              <a:t>[with R/ NR]</a:t>
            </a:r>
          </a:p>
        </p:txBody>
      </p:sp>
      <p:cxnSp>
        <p:nvCxnSpPr>
          <p:cNvPr id="29" name="Straight Arrow Connector 28">
            <a:extLst>
              <a:ext uri="{FF2B5EF4-FFF2-40B4-BE49-F238E27FC236}">
                <a16:creationId xmlns:a16="http://schemas.microsoft.com/office/drawing/2014/main" id="{3F8DCF92-CE8A-74F7-5AA2-25CCBFF4BD2F}"/>
              </a:ext>
            </a:extLst>
          </p:cNvPr>
          <p:cNvCxnSpPr>
            <a:cxnSpLocks/>
            <a:endCxn id="28" idx="3"/>
          </p:cNvCxnSpPr>
          <p:nvPr/>
        </p:nvCxnSpPr>
        <p:spPr>
          <a:xfrm flipH="1" flipV="1">
            <a:off x="5949777" y="2778462"/>
            <a:ext cx="974181" cy="1045554"/>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33" name="Rectangle 32">
            <a:extLst>
              <a:ext uri="{FF2B5EF4-FFF2-40B4-BE49-F238E27FC236}">
                <a16:creationId xmlns:a16="http://schemas.microsoft.com/office/drawing/2014/main" id="{B7C1D43F-BC40-9E45-23B5-A49232FD4EAC}"/>
              </a:ext>
            </a:extLst>
          </p:cNvPr>
          <p:cNvSpPr/>
          <p:nvPr/>
        </p:nvSpPr>
        <p:spPr>
          <a:xfrm>
            <a:off x="4078253" y="4553069"/>
            <a:ext cx="1871525" cy="11618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dirty="0"/>
              <a:t>Transaction with </a:t>
            </a:r>
            <a:r>
              <a:rPr lang="en-IN" b="1" u="sng" dirty="0"/>
              <a:t>NR</a:t>
            </a:r>
          </a:p>
          <a:p>
            <a:pPr algn="ctr"/>
            <a:r>
              <a:rPr lang="en-IN" dirty="0"/>
              <a:t>[in INR/ FCY]</a:t>
            </a:r>
          </a:p>
        </p:txBody>
      </p:sp>
      <p:cxnSp>
        <p:nvCxnSpPr>
          <p:cNvPr id="34" name="Straight Arrow Connector 33">
            <a:extLst>
              <a:ext uri="{FF2B5EF4-FFF2-40B4-BE49-F238E27FC236}">
                <a16:creationId xmlns:a16="http://schemas.microsoft.com/office/drawing/2014/main" id="{CF575EF4-3DBD-ADCB-CFAA-01C999DD0597}"/>
              </a:ext>
            </a:extLst>
          </p:cNvPr>
          <p:cNvCxnSpPr>
            <a:cxnSpLocks/>
            <a:endCxn id="33" idx="3"/>
          </p:cNvCxnSpPr>
          <p:nvPr/>
        </p:nvCxnSpPr>
        <p:spPr>
          <a:xfrm flipH="1">
            <a:off x="5949778" y="4084366"/>
            <a:ext cx="1060622" cy="1049633"/>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38" name="TextBox 37">
            <a:extLst>
              <a:ext uri="{FF2B5EF4-FFF2-40B4-BE49-F238E27FC236}">
                <a16:creationId xmlns:a16="http://schemas.microsoft.com/office/drawing/2014/main" id="{43A69947-1751-90EF-00AC-1C41CCBC93D0}"/>
              </a:ext>
            </a:extLst>
          </p:cNvPr>
          <p:cNvSpPr txBox="1"/>
          <p:nvPr/>
        </p:nvSpPr>
        <p:spPr>
          <a:xfrm>
            <a:off x="7145822" y="2517087"/>
            <a:ext cx="1197562" cy="338554"/>
          </a:xfrm>
          <a:prstGeom prst="rect">
            <a:avLst/>
          </a:prstGeom>
          <a:noFill/>
        </p:spPr>
        <p:txBody>
          <a:bodyPr wrap="square" rtlCol="0">
            <a:spAutoFit/>
          </a:bodyPr>
          <a:lstStyle/>
          <a:p>
            <a:r>
              <a:rPr lang="en-IN" sz="1600" dirty="0">
                <a:latin typeface="+mn-lt"/>
              </a:rPr>
              <a:t>Resident</a:t>
            </a:r>
          </a:p>
        </p:txBody>
      </p:sp>
    </p:spTree>
    <p:extLst>
      <p:ext uri="{BB962C8B-B14F-4D97-AF65-F5344CB8AC3E}">
        <p14:creationId xmlns:p14="http://schemas.microsoft.com/office/powerpoint/2010/main" val="359981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D577-C105-48A5-887E-55FC7282AFC0}"/>
              </a:ext>
            </a:extLst>
          </p:cNvPr>
          <p:cNvSpPr>
            <a:spLocks noGrp="1"/>
          </p:cNvSpPr>
          <p:nvPr>
            <p:ph type="title"/>
          </p:nvPr>
        </p:nvSpPr>
        <p:spPr/>
        <p:txBody>
          <a:bodyPr/>
          <a:lstStyle/>
          <a:p>
            <a:r>
              <a:rPr lang="en-US" dirty="0"/>
              <a:t>Analysis of Case Study 4</a:t>
            </a:r>
          </a:p>
        </p:txBody>
      </p:sp>
      <p:sp>
        <p:nvSpPr>
          <p:cNvPr id="3" name="Content Placeholder 2">
            <a:extLst>
              <a:ext uri="{FF2B5EF4-FFF2-40B4-BE49-F238E27FC236}">
                <a16:creationId xmlns:a16="http://schemas.microsoft.com/office/drawing/2014/main" id="{FEFFA74B-099E-4390-992E-53F7F2837C4C}"/>
              </a:ext>
            </a:extLst>
          </p:cNvPr>
          <p:cNvSpPr>
            <a:spLocks noGrp="1"/>
          </p:cNvSpPr>
          <p:nvPr>
            <p:ph idx="1"/>
          </p:nvPr>
        </p:nvSpPr>
        <p:spPr>
          <a:xfrm>
            <a:off x="304800" y="1340768"/>
            <a:ext cx="8443664" cy="5085928"/>
          </a:xfrm>
        </p:spPr>
        <p:txBody>
          <a:bodyPr>
            <a:normAutofit fontScale="77500" lnSpcReduction="20000"/>
          </a:bodyPr>
          <a:lstStyle/>
          <a:p>
            <a:r>
              <a:rPr lang="en-US" b="1" dirty="0"/>
              <a:t>Taxability of Capital Gains:</a:t>
            </a:r>
          </a:p>
          <a:p>
            <a:pPr lvl="1"/>
            <a:r>
              <a:rPr lang="en-US" dirty="0"/>
              <a:t>Adjustment with for unexhausted basic exemption limit not available </a:t>
            </a:r>
          </a:p>
          <a:p>
            <a:pPr lvl="1"/>
            <a:r>
              <a:rPr lang="en-US" dirty="0"/>
              <a:t>No deduction under Chap. VI-A allowed</a:t>
            </a:r>
          </a:p>
          <a:p>
            <a:pPr lvl="1"/>
            <a:r>
              <a:rPr lang="en-US" dirty="0"/>
              <a:t>No rebates allowed</a:t>
            </a:r>
          </a:p>
          <a:p>
            <a:pPr lvl="3"/>
            <a:endParaRPr lang="en-US" dirty="0"/>
          </a:p>
          <a:p>
            <a:r>
              <a:rPr lang="en-US" b="1" dirty="0"/>
              <a:t>Taxability of dividends:</a:t>
            </a:r>
          </a:p>
          <a:p>
            <a:r>
              <a:rPr lang="en-US" dirty="0"/>
              <a:t>Tax directly in hands of shareholder</a:t>
            </a:r>
          </a:p>
          <a:p>
            <a:r>
              <a:rPr lang="en-US" dirty="0"/>
              <a:t>20% flat tax rate – not as per slab</a:t>
            </a:r>
          </a:p>
          <a:p>
            <a:pPr lvl="1"/>
            <a:r>
              <a:rPr lang="en-US" dirty="0"/>
              <a:t>Can be helpful as well as burdening</a:t>
            </a:r>
          </a:p>
          <a:p>
            <a:r>
              <a:rPr lang="en-US" dirty="0"/>
              <a:t>Adjustment with unexhausted basic exemption limit not allowed</a:t>
            </a:r>
          </a:p>
          <a:p>
            <a:r>
              <a:rPr lang="en-US" dirty="0"/>
              <a:t>NRs can claim lower tax rate under applicable DTAA</a:t>
            </a:r>
          </a:p>
          <a:p>
            <a:pPr lvl="1"/>
            <a:r>
              <a:rPr lang="en-US" dirty="0"/>
              <a:t>TRC required</a:t>
            </a:r>
          </a:p>
          <a:p>
            <a:pPr lvl="1"/>
            <a:r>
              <a:rPr lang="en-US" dirty="0"/>
              <a:t>Form 10F to be filed online</a:t>
            </a:r>
          </a:p>
          <a:p>
            <a:pPr lvl="2"/>
            <a:endParaRPr lang="en-US" dirty="0"/>
          </a:p>
          <a:p>
            <a:r>
              <a:rPr lang="en-US" b="1" dirty="0"/>
              <a:t>Repatriation under FEMA:</a:t>
            </a:r>
          </a:p>
          <a:p>
            <a:pPr lvl="1"/>
            <a:r>
              <a:rPr lang="en-US" dirty="0"/>
              <a:t>Sale proceeds of securities allowed to be remitted under USD 1 Million Scheme</a:t>
            </a:r>
          </a:p>
          <a:p>
            <a:pPr lvl="1"/>
            <a:r>
              <a:rPr lang="en-US" dirty="0"/>
              <a:t>Dividends freely repatriable without any limit</a:t>
            </a:r>
          </a:p>
          <a:p>
            <a:pPr lvl="1"/>
            <a:r>
              <a:rPr lang="en-US" dirty="0"/>
              <a:t>Tax to be paid before remittance</a:t>
            </a:r>
          </a:p>
        </p:txBody>
      </p:sp>
      <p:sp>
        <p:nvSpPr>
          <p:cNvPr id="5" name="Footer Placeholder 4">
            <a:extLst>
              <a:ext uri="{FF2B5EF4-FFF2-40B4-BE49-F238E27FC236}">
                <a16:creationId xmlns:a16="http://schemas.microsoft.com/office/drawing/2014/main" id="{BBC3F298-F674-4141-A316-EA04F742DFFE}"/>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A0BACAC2-EA5F-4B57-9E37-AF63F855675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59</a:t>
            </a:fld>
            <a:endParaRPr lang="en-US" altLang="en-US" dirty="0"/>
          </a:p>
        </p:txBody>
      </p:sp>
    </p:spTree>
    <p:extLst>
      <p:ext uri="{BB962C8B-B14F-4D97-AF65-F5344CB8AC3E}">
        <p14:creationId xmlns:p14="http://schemas.microsoft.com/office/powerpoint/2010/main" val="788553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C814C-E686-4D19-99A4-74ADE5B1F1F3}"/>
              </a:ext>
            </a:extLst>
          </p:cNvPr>
          <p:cNvSpPr>
            <a:spLocks noGrp="1"/>
          </p:cNvSpPr>
          <p:nvPr>
            <p:ph type="title"/>
          </p:nvPr>
        </p:nvSpPr>
        <p:spPr/>
        <p:txBody>
          <a:bodyPr/>
          <a:lstStyle/>
          <a:p>
            <a:r>
              <a:rPr lang="en-US" dirty="0"/>
              <a:t>Case Study 5: NRI’s non-repatriable investment in India </a:t>
            </a:r>
            <a:endParaRPr lang="en-IN" dirty="0"/>
          </a:p>
        </p:txBody>
      </p:sp>
      <p:sp>
        <p:nvSpPr>
          <p:cNvPr id="3" name="Content Placeholder 2">
            <a:extLst>
              <a:ext uri="{FF2B5EF4-FFF2-40B4-BE49-F238E27FC236}">
                <a16:creationId xmlns:a16="http://schemas.microsoft.com/office/drawing/2014/main" id="{E766174D-6510-44C1-B3B6-6C8C78728FF7}"/>
              </a:ext>
            </a:extLst>
          </p:cNvPr>
          <p:cNvSpPr>
            <a:spLocks noGrp="1"/>
          </p:cNvSpPr>
          <p:nvPr>
            <p:ph idx="1"/>
          </p:nvPr>
        </p:nvSpPr>
        <p:spPr>
          <a:xfrm>
            <a:off x="3724091" y="1219200"/>
            <a:ext cx="5219329" cy="5082013"/>
          </a:xfrm>
        </p:spPr>
        <p:txBody>
          <a:bodyPr>
            <a:normAutofit fontScale="92500" lnSpcReduction="10000"/>
          </a:bodyPr>
          <a:lstStyle/>
          <a:p>
            <a:pPr marL="0" indent="0">
              <a:buNone/>
            </a:pPr>
            <a:r>
              <a:rPr lang="en-IN" dirty="0"/>
              <a:t>Mr. Nirav, an NRI, wants to invest in India in:</a:t>
            </a:r>
          </a:p>
          <a:p>
            <a:r>
              <a:rPr lang="en-IN" dirty="0"/>
              <a:t>Equity shares of a startup company engaged in retail trading</a:t>
            </a:r>
          </a:p>
          <a:p>
            <a:r>
              <a:rPr lang="en-IN" dirty="0"/>
              <a:t>Capital of an Indian Firm engaged in Print Media</a:t>
            </a:r>
          </a:p>
          <a:p>
            <a:r>
              <a:rPr lang="en-IN" dirty="0"/>
              <a:t>In an AIF</a:t>
            </a:r>
          </a:p>
          <a:p>
            <a:endParaRPr lang="en-IN" dirty="0"/>
          </a:p>
          <a:p>
            <a:pPr marL="0" indent="0">
              <a:buNone/>
            </a:pPr>
            <a:r>
              <a:rPr lang="en-IN" b="1" dirty="0"/>
              <a:t>Issues:</a:t>
            </a:r>
          </a:p>
          <a:p>
            <a:r>
              <a:rPr lang="en-IN" dirty="0"/>
              <a:t>He fears authorities will catch him in case of defaults and hence wants to invest through his foreign company.</a:t>
            </a:r>
          </a:p>
          <a:p>
            <a:r>
              <a:rPr lang="en-IN" dirty="0"/>
              <a:t>Can he do so?</a:t>
            </a:r>
          </a:p>
          <a:p>
            <a:r>
              <a:rPr lang="en-IN" dirty="0"/>
              <a:t>How can he exit in future?</a:t>
            </a:r>
          </a:p>
          <a:p>
            <a:endParaRPr lang="en-IN" dirty="0"/>
          </a:p>
          <a:p>
            <a:endParaRPr lang="en-IN" dirty="0"/>
          </a:p>
          <a:p>
            <a:pPr lvl="1"/>
            <a:endParaRPr lang="en-IN" dirty="0"/>
          </a:p>
          <a:p>
            <a:endParaRPr lang="en-IN" dirty="0"/>
          </a:p>
        </p:txBody>
      </p:sp>
      <p:sp>
        <p:nvSpPr>
          <p:cNvPr id="6" name="Footer Placeholder 5">
            <a:extLst>
              <a:ext uri="{FF2B5EF4-FFF2-40B4-BE49-F238E27FC236}">
                <a16:creationId xmlns:a16="http://schemas.microsoft.com/office/drawing/2014/main" id="{5E593DD6-8DBC-47CB-A23E-0E6CF2696D77}"/>
              </a:ext>
            </a:extLst>
          </p:cNvPr>
          <p:cNvSpPr>
            <a:spLocks noGrp="1"/>
          </p:cNvSpPr>
          <p:nvPr>
            <p:ph type="ftr" sz="quarter" idx="11"/>
          </p:nvPr>
        </p:nvSpPr>
        <p:spPr/>
        <p:txBody>
          <a:bodyPr/>
          <a:lstStyle/>
          <a:p>
            <a:r>
              <a:rPr lang="en-IN"/>
              <a:t>CA Bhavya Gandhi</a:t>
            </a:r>
            <a:endParaRPr lang="en-IN" dirty="0"/>
          </a:p>
        </p:txBody>
      </p:sp>
      <p:pic>
        <p:nvPicPr>
          <p:cNvPr id="5" name="Content Placeholder 5" descr="Man">
            <a:extLst>
              <a:ext uri="{FF2B5EF4-FFF2-40B4-BE49-F238E27FC236}">
                <a16:creationId xmlns:a16="http://schemas.microsoft.com/office/drawing/2014/main" id="{8297531A-F836-45C4-A0DD-2ED6132089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7221" y="1568852"/>
            <a:ext cx="700083" cy="700083"/>
          </a:xfrm>
          <a:prstGeom prst="rect">
            <a:avLst/>
          </a:prstGeom>
        </p:spPr>
      </p:pic>
      <p:sp>
        <p:nvSpPr>
          <p:cNvPr id="46" name="Right Bracket 45">
            <a:extLst>
              <a:ext uri="{FF2B5EF4-FFF2-40B4-BE49-F238E27FC236}">
                <a16:creationId xmlns:a16="http://schemas.microsoft.com/office/drawing/2014/main" id="{AFB329E9-59B1-4679-ACD5-F5AEAD86FB0C}"/>
              </a:ext>
            </a:extLst>
          </p:cNvPr>
          <p:cNvSpPr/>
          <p:nvPr/>
        </p:nvSpPr>
        <p:spPr>
          <a:xfrm rot="16200000">
            <a:off x="1571465" y="3072995"/>
            <a:ext cx="424590" cy="230425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cxnSp>
        <p:nvCxnSpPr>
          <p:cNvPr id="48" name="Straight Connector 47">
            <a:extLst>
              <a:ext uri="{FF2B5EF4-FFF2-40B4-BE49-F238E27FC236}">
                <a16:creationId xmlns:a16="http://schemas.microsoft.com/office/drawing/2014/main" id="{45FCF738-C0E3-43AB-B3D1-5161C263283E}"/>
              </a:ext>
            </a:extLst>
          </p:cNvPr>
          <p:cNvCxnSpPr>
            <a:cxnSpLocks/>
            <a:stCxn id="5" idx="2"/>
          </p:cNvCxnSpPr>
          <p:nvPr/>
        </p:nvCxnSpPr>
        <p:spPr>
          <a:xfrm>
            <a:off x="1817263" y="2268935"/>
            <a:ext cx="0" cy="439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1D81B4-92CE-4B18-B7E4-4A9A9674EA46}"/>
              </a:ext>
            </a:extLst>
          </p:cNvPr>
          <p:cNvCxnSpPr/>
          <p:nvPr/>
        </p:nvCxnSpPr>
        <p:spPr>
          <a:xfrm>
            <a:off x="3505200" y="1341605"/>
            <a:ext cx="0" cy="5257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68CE42-9722-4A2B-8395-C483F8485C34}"/>
              </a:ext>
            </a:extLst>
          </p:cNvPr>
          <p:cNvCxnSpPr>
            <a:cxnSpLocks/>
          </p:cNvCxnSpPr>
          <p:nvPr/>
        </p:nvCxnSpPr>
        <p:spPr>
          <a:xfrm>
            <a:off x="200580" y="3789040"/>
            <a:ext cx="308573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Graphic 13" descr="Business Growth">
            <a:extLst>
              <a:ext uri="{FF2B5EF4-FFF2-40B4-BE49-F238E27FC236}">
                <a16:creationId xmlns:a16="http://schemas.microsoft.com/office/drawing/2014/main" id="{D9788319-AA2F-434B-9171-936538E22B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9453" y="4458816"/>
            <a:ext cx="914400" cy="914400"/>
          </a:xfrm>
          <a:prstGeom prst="rect">
            <a:avLst/>
          </a:prstGeom>
        </p:spPr>
      </p:pic>
      <p:pic>
        <p:nvPicPr>
          <p:cNvPr id="16" name="Graphic 15" descr="Meeting">
            <a:extLst>
              <a:ext uri="{FF2B5EF4-FFF2-40B4-BE49-F238E27FC236}">
                <a16:creationId xmlns:a16="http://schemas.microsoft.com/office/drawing/2014/main" id="{49550265-939A-49AB-9ADD-3D1CA15BD8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9039" y="4437418"/>
            <a:ext cx="914400" cy="914400"/>
          </a:xfrm>
          <a:prstGeom prst="rect">
            <a:avLst/>
          </a:prstGeom>
        </p:spPr>
      </p:pic>
      <p:pic>
        <p:nvPicPr>
          <p:cNvPr id="20" name="Graphic 19" descr="Group brainstorm">
            <a:extLst>
              <a:ext uri="{FF2B5EF4-FFF2-40B4-BE49-F238E27FC236}">
                <a16:creationId xmlns:a16="http://schemas.microsoft.com/office/drawing/2014/main" id="{C045535B-464C-49A4-8D51-3FA25AC2BA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674" y="4383352"/>
            <a:ext cx="914400" cy="914400"/>
          </a:xfrm>
          <a:prstGeom prst="rect">
            <a:avLst/>
          </a:prstGeom>
        </p:spPr>
      </p:pic>
      <p:pic>
        <p:nvPicPr>
          <p:cNvPr id="9" name="Graphic 8" descr="Contract">
            <a:extLst>
              <a:ext uri="{FF2B5EF4-FFF2-40B4-BE49-F238E27FC236}">
                <a16:creationId xmlns:a16="http://schemas.microsoft.com/office/drawing/2014/main" id="{31DDEE0A-7B51-4D80-98BB-430C5DBA95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39039" y="2650710"/>
            <a:ext cx="914400" cy="914400"/>
          </a:xfrm>
          <a:prstGeom prst="rect">
            <a:avLst/>
          </a:prstGeom>
        </p:spPr>
      </p:pic>
      <p:cxnSp>
        <p:nvCxnSpPr>
          <p:cNvPr id="18" name="Straight Connector 17">
            <a:extLst>
              <a:ext uri="{FF2B5EF4-FFF2-40B4-BE49-F238E27FC236}">
                <a16:creationId xmlns:a16="http://schemas.microsoft.com/office/drawing/2014/main" id="{66DD7858-D615-4631-A6BD-538022651F98}"/>
              </a:ext>
            </a:extLst>
          </p:cNvPr>
          <p:cNvCxnSpPr>
            <a:cxnSpLocks/>
          </p:cNvCxnSpPr>
          <p:nvPr/>
        </p:nvCxnSpPr>
        <p:spPr>
          <a:xfrm>
            <a:off x="1817262" y="3429000"/>
            <a:ext cx="0" cy="541505"/>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0C021AD-23C0-496F-96FD-33D4F96A039C}"/>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60</a:t>
            </a:fld>
            <a:endParaRPr lang="en-US" altLang="en-US" dirty="0"/>
          </a:p>
        </p:txBody>
      </p:sp>
    </p:spTree>
    <p:extLst>
      <p:ext uri="{BB962C8B-B14F-4D97-AF65-F5344CB8AC3E}">
        <p14:creationId xmlns:p14="http://schemas.microsoft.com/office/powerpoint/2010/main" val="3301115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A91DF00-AE4D-43FC-8390-3097FBCE795D}"/>
              </a:ext>
            </a:extLst>
          </p:cNvPr>
          <p:cNvSpPr>
            <a:spLocks noGrp="1" noChangeArrowheads="1"/>
          </p:cNvSpPr>
          <p:nvPr>
            <p:ph type="title"/>
          </p:nvPr>
        </p:nvSpPr>
        <p:spPr/>
        <p:txBody>
          <a:bodyPr/>
          <a:lstStyle/>
          <a:p>
            <a:r>
              <a:rPr lang="en-US" altLang="en-US" dirty="0"/>
              <a:t>Case Study 5 – Analysis of NRI’s Non-repatriable investment</a:t>
            </a:r>
          </a:p>
        </p:txBody>
      </p:sp>
      <p:sp>
        <p:nvSpPr>
          <p:cNvPr id="44035" name="Content Placeholder 2">
            <a:extLst>
              <a:ext uri="{FF2B5EF4-FFF2-40B4-BE49-F238E27FC236}">
                <a16:creationId xmlns:a16="http://schemas.microsoft.com/office/drawing/2014/main" id="{BB6E3311-D2C5-4551-9F8D-75D682336955}"/>
              </a:ext>
            </a:extLst>
          </p:cNvPr>
          <p:cNvSpPr>
            <a:spLocks noGrp="1"/>
          </p:cNvSpPr>
          <p:nvPr>
            <p:ph idx="1"/>
          </p:nvPr>
        </p:nvSpPr>
        <p:spPr>
          <a:xfrm>
            <a:off x="467544" y="1484784"/>
            <a:ext cx="8219256" cy="4871566"/>
          </a:xfrm>
        </p:spPr>
        <p:txBody>
          <a:bodyPr rtlCol="0">
            <a:normAutofit/>
          </a:bodyPr>
          <a:lstStyle/>
          <a:p>
            <a:pPr algn="just" fontAlgn="auto">
              <a:spcAft>
                <a:spcPts val="0"/>
              </a:spcAft>
              <a:defRPr/>
            </a:pPr>
            <a:r>
              <a:rPr lang="en-US" altLang="en-US" b="1" dirty="0"/>
              <a:t>Schedule IV of Foreign Exchange Management Non-Debt Instruments (NDI) Rules :</a:t>
            </a:r>
          </a:p>
          <a:p>
            <a:pPr lvl="3" algn="just">
              <a:defRPr/>
            </a:pPr>
            <a:endParaRPr lang="en-US" altLang="en-US" dirty="0"/>
          </a:p>
          <a:p>
            <a:pPr algn="just" fontAlgn="auto">
              <a:spcAft>
                <a:spcPts val="0"/>
              </a:spcAft>
              <a:defRPr/>
            </a:pPr>
            <a:r>
              <a:rPr lang="en-US" altLang="en-US" dirty="0"/>
              <a:t>Brings NRI investment at par with domestic investment</a:t>
            </a:r>
          </a:p>
          <a:p>
            <a:pPr lvl="3" algn="just">
              <a:defRPr/>
            </a:pPr>
            <a:endParaRPr lang="en-US" altLang="en-US" dirty="0"/>
          </a:p>
          <a:p>
            <a:pPr algn="just" fontAlgn="auto">
              <a:spcAft>
                <a:spcPts val="0"/>
              </a:spcAft>
              <a:defRPr/>
            </a:pPr>
            <a:r>
              <a:rPr lang="en-US" altLang="en-US" dirty="0"/>
              <a:t>NRI can invest directly, or through his foreign SPV - company, trust or firm</a:t>
            </a:r>
          </a:p>
          <a:p>
            <a:pPr lvl="3" algn="just">
              <a:defRPr/>
            </a:pPr>
            <a:endParaRPr lang="en-US" altLang="en-US" dirty="0"/>
          </a:p>
          <a:p>
            <a:pPr algn="just" fontAlgn="auto">
              <a:spcAft>
                <a:spcPts val="0"/>
              </a:spcAft>
              <a:defRPr/>
            </a:pPr>
            <a:r>
              <a:rPr lang="en-US" altLang="en-US" dirty="0"/>
              <a:t>The SPV should be </a:t>
            </a:r>
            <a:r>
              <a:rPr lang="en-US" altLang="en-US" u="sng" dirty="0"/>
              <a:t>owned and controlled</a:t>
            </a:r>
            <a:r>
              <a:rPr lang="en-US" altLang="en-US" dirty="0"/>
              <a:t> by NRIs. </a:t>
            </a:r>
          </a:p>
          <a:p>
            <a:pPr lvl="3" algn="just">
              <a:defRPr/>
            </a:pPr>
            <a:endParaRPr lang="en-US" altLang="en-US" dirty="0"/>
          </a:p>
          <a:p>
            <a:pPr algn="just" fontAlgn="auto">
              <a:spcAft>
                <a:spcPts val="0"/>
              </a:spcAft>
              <a:defRPr/>
            </a:pPr>
            <a:r>
              <a:rPr lang="en-US" altLang="en-US" dirty="0"/>
              <a:t>OCB concept re-introduced - in a more liberal manner</a:t>
            </a:r>
          </a:p>
          <a:p>
            <a:pPr lvl="1" algn="just">
              <a:defRPr/>
            </a:pPr>
            <a:r>
              <a:rPr lang="en-US" altLang="en-US" dirty="0"/>
              <a:t>Possibility of misuse</a:t>
            </a:r>
          </a:p>
        </p:txBody>
      </p:sp>
      <p:sp>
        <p:nvSpPr>
          <p:cNvPr id="3" name="Footer Placeholder 2">
            <a:extLst>
              <a:ext uri="{FF2B5EF4-FFF2-40B4-BE49-F238E27FC236}">
                <a16:creationId xmlns:a16="http://schemas.microsoft.com/office/drawing/2014/main" id="{92139EFF-B138-4635-B9E3-C44F13856402}"/>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B0555F87-3726-411B-A748-0B78FFE236A5}"/>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61</a:t>
            </a:fld>
            <a:endParaRPr lang="en-US" altLang="en-US" dirty="0"/>
          </a:p>
        </p:txBody>
      </p:sp>
    </p:spTree>
    <p:extLst>
      <p:ext uri="{BB962C8B-B14F-4D97-AF65-F5344CB8AC3E}">
        <p14:creationId xmlns:p14="http://schemas.microsoft.com/office/powerpoint/2010/main" val="2008810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9A0A369-8809-4D42-A7CF-FB991A0B0A14}"/>
              </a:ext>
            </a:extLst>
          </p:cNvPr>
          <p:cNvSpPr>
            <a:spLocks noGrp="1" noChangeArrowheads="1"/>
          </p:cNvSpPr>
          <p:nvPr>
            <p:ph type="title"/>
          </p:nvPr>
        </p:nvSpPr>
        <p:spPr/>
        <p:txBody>
          <a:bodyPr/>
          <a:lstStyle/>
          <a:p>
            <a:r>
              <a:rPr lang="en-US" altLang="en-US" dirty="0"/>
              <a:t>Case Study 5 – Analysis of NRI’s Non-repatriable investment</a:t>
            </a:r>
          </a:p>
        </p:txBody>
      </p:sp>
      <p:sp>
        <p:nvSpPr>
          <p:cNvPr id="40963" name="Content Placeholder 2">
            <a:extLst>
              <a:ext uri="{FF2B5EF4-FFF2-40B4-BE49-F238E27FC236}">
                <a16:creationId xmlns:a16="http://schemas.microsoft.com/office/drawing/2014/main" id="{5DE8D13D-FF4C-4DE8-B81F-098B67691B72}"/>
              </a:ext>
            </a:extLst>
          </p:cNvPr>
          <p:cNvSpPr>
            <a:spLocks noGrp="1"/>
          </p:cNvSpPr>
          <p:nvPr>
            <p:ph idx="1"/>
          </p:nvPr>
        </p:nvSpPr>
        <p:spPr>
          <a:xfrm>
            <a:off x="304800" y="1412776"/>
            <a:ext cx="8382000" cy="5112568"/>
          </a:xfrm>
        </p:spPr>
        <p:txBody>
          <a:bodyPr rtlCol="0">
            <a:normAutofit lnSpcReduction="10000"/>
          </a:bodyPr>
          <a:lstStyle/>
          <a:p>
            <a:pPr algn="just" fontAlgn="auto">
              <a:spcAft>
                <a:spcPts val="0"/>
              </a:spcAft>
              <a:defRPr/>
            </a:pPr>
            <a:r>
              <a:rPr lang="en-US" altLang="en-US" dirty="0"/>
              <a:t>Investment can be in equity instruments, equity-oriented MF units, capital of LLP without any limit</a:t>
            </a:r>
          </a:p>
          <a:p>
            <a:pPr lvl="2" algn="just">
              <a:defRPr/>
            </a:pPr>
            <a:endParaRPr lang="en-US" altLang="en-US" dirty="0"/>
          </a:p>
          <a:p>
            <a:pPr algn="just" fontAlgn="auto">
              <a:spcAft>
                <a:spcPts val="0"/>
              </a:spcAft>
              <a:defRPr/>
            </a:pPr>
            <a:r>
              <a:rPr lang="en-US" altLang="en-US" dirty="0"/>
              <a:t>Investment can be in units of Investment vehicle (old VCF, AIF, REITs, </a:t>
            </a:r>
            <a:r>
              <a:rPr lang="en-US" altLang="en-US" dirty="0" err="1"/>
              <a:t>InvIts</a:t>
            </a:r>
            <a:r>
              <a:rPr lang="en-US" altLang="en-US" dirty="0"/>
              <a:t>)</a:t>
            </a:r>
          </a:p>
          <a:p>
            <a:pPr lvl="2" algn="just">
              <a:defRPr/>
            </a:pPr>
            <a:endParaRPr lang="en-US" altLang="en-US" dirty="0"/>
          </a:p>
          <a:p>
            <a:pPr algn="just" fontAlgn="auto">
              <a:spcAft>
                <a:spcPts val="0"/>
              </a:spcAft>
              <a:defRPr/>
            </a:pPr>
            <a:r>
              <a:rPr lang="en-US" altLang="en-US" dirty="0"/>
              <a:t>Investment can be in convertible notes issued by startups</a:t>
            </a:r>
          </a:p>
          <a:p>
            <a:pPr lvl="3" algn="just">
              <a:defRPr/>
            </a:pPr>
            <a:endParaRPr lang="en-US" altLang="en-US" dirty="0"/>
          </a:p>
          <a:p>
            <a:pPr algn="just" fontAlgn="auto">
              <a:spcAft>
                <a:spcPts val="0"/>
              </a:spcAft>
              <a:defRPr/>
            </a:pPr>
            <a:r>
              <a:rPr lang="en-US" altLang="en-US" dirty="0"/>
              <a:t>Investment in the company and Investment Vehicle can be direct or through stock market </a:t>
            </a:r>
          </a:p>
          <a:p>
            <a:pPr lvl="1" algn="just" fontAlgn="auto">
              <a:spcAft>
                <a:spcPts val="0"/>
              </a:spcAft>
              <a:defRPr/>
            </a:pPr>
            <a:r>
              <a:rPr lang="en-US" altLang="en-US" dirty="0"/>
              <a:t>Portfolio investment scheme </a:t>
            </a:r>
            <a:r>
              <a:rPr lang="en-US" altLang="en-US" b="1" dirty="0"/>
              <a:t>on non-repatriable basis </a:t>
            </a:r>
            <a:r>
              <a:rPr lang="en-US" altLang="en-US" dirty="0"/>
              <a:t>abolished</a:t>
            </a:r>
          </a:p>
          <a:p>
            <a:pPr lvl="2" algn="just">
              <a:defRPr/>
            </a:pPr>
            <a:endParaRPr lang="en-US" altLang="en-US" dirty="0"/>
          </a:p>
          <a:p>
            <a:pPr algn="just" fontAlgn="auto">
              <a:spcAft>
                <a:spcPts val="0"/>
              </a:spcAft>
              <a:defRPr/>
            </a:pPr>
            <a:r>
              <a:rPr lang="en-US" altLang="en-US" dirty="0"/>
              <a:t>Investment can also be in the capital of a Firm or Proprietory concern</a:t>
            </a:r>
          </a:p>
          <a:p>
            <a:pPr algn="just" fontAlgn="auto">
              <a:spcAft>
                <a:spcPts val="0"/>
              </a:spcAft>
              <a:defRPr/>
            </a:pPr>
            <a:endParaRPr lang="en-US" altLang="en-US" i="1" dirty="0"/>
          </a:p>
        </p:txBody>
      </p:sp>
      <p:sp>
        <p:nvSpPr>
          <p:cNvPr id="3" name="Footer Placeholder 2">
            <a:extLst>
              <a:ext uri="{FF2B5EF4-FFF2-40B4-BE49-F238E27FC236}">
                <a16:creationId xmlns:a16="http://schemas.microsoft.com/office/drawing/2014/main" id="{E3445A2E-4CCB-43E6-AEAF-D58DD1ED9AE7}"/>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7C24AEDC-E466-4078-A37F-244A03044D49}"/>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62</a:t>
            </a:fld>
            <a:endParaRPr lang="en-US" altLang="en-US" dirty="0"/>
          </a:p>
        </p:txBody>
      </p:sp>
    </p:spTree>
    <p:extLst>
      <p:ext uri="{BB962C8B-B14F-4D97-AF65-F5344CB8AC3E}">
        <p14:creationId xmlns:p14="http://schemas.microsoft.com/office/powerpoint/2010/main" val="14824711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658B8CA-2F73-4964-BBFF-536E5D00324B}"/>
              </a:ext>
            </a:extLst>
          </p:cNvPr>
          <p:cNvSpPr>
            <a:spLocks noGrp="1" noChangeArrowheads="1"/>
          </p:cNvSpPr>
          <p:nvPr>
            <p:ph type="title"/>
          </p:nvPr>
        </p:nvSpPr>
        <p:spPr/>
        <p:txBody>
          <a:bodyPr/>
          <a:lstStyle/>
          <a:p>
            <a:r>
              <a:rPr lang="en-US" altLang="en-US" dirty="0"/>
              <a:t>Case Study 5 – Analysis of NRI’s Non-repatriable investment</a:t>
            </a:r>
          </a:p>
        </p:txBody>
      </p:sp>
      <p:sp>
        <p:nvSpPr>
          <p:cNvPr id="41987" name="Content Placeholder 2">
            <a:extLst>
              <a:ext uri="{FF2B5EF4-FFF2-40B4-BE49-F238E27FC236}">
                <a16:creationId xmlns:a16="http://schemas.microsoft.com/office/drawing/2014/main" id="{4383AAA3-F498-47AF-BD4A-77ECA31658CB}"/>
              </a:ext>
            </a:extLst>
          </p:cNvPr>
          <p:cNvSpPr>
            <a:spLocks noGrp="1"/>
          </p:cNvSpPr>
          <p:nvPr>
            <p:ph idx="1"/>
          </p:nvPr>
        </p:nvSpPr>
        <p:spPr>
          <a:xfrm>
            <a:off x="304800" y="1295400"/>
            <a:ext cx="8229600" cy="5060950"/>
          </a:xfrm>
        </p:spPr>
        <p:txBody>
          <a:bodyPr rtlCol="0">
            <a:normAutofit fontScale="92500" lnSpcReduction="10000"/>
          </a:bodyPr>
          <a:lstStyle/>
          <a:p>
            <a:pPr algn="just">
              <a:defRPr/>
            </a:pPr>
            <a:r>
              <a:rPr lang="en-US" altLang="en-US" dirty="0"/>
              <a:t>Investment considered at part with domestic investment –investee entity can do any business in India</a:t>
            </a:r>
          </a:p>
          <a:p>
            <a:pPr lvl="2" algn="just">
              <a:defRPr/>
            </a:pPr>
            <a:endParaRPr lang="en-US" altLang="en-US" dirty="0"/>
          </a:p>
          <a:p>
            <a:pPr algn="just" fontAlgn="auto">
              <a:spcAft>
                <a:spcPts val="0"/>
              </a:spcAft>
              <a:defRPr/>
            </a:pPr>
            <a:r>
              <a:rPr lang="en-US" altLang="en-US" dirty="0"/>
              <a:t>Only restrictions are: </a:t>
            </a:r>
          </a:p>
          <a:p>
            <a:pPr lvl="1" algn="just" fontAlgn="auto">
              <a:spcAft>
                <a:spcPts val="0"/>
              </a:spcAft>
              <a:defRPr/>
            </a:pPr>
            <a:r>
              <a:rPr lang="en-US" altLang="en-US" dirty="0"/>
              <a:t>Nidhi company</a:t>
            </a:r>
          </a:p>
          <a:p>
            <a:pPr lvl="1" algn="just" fontAlgn="auto">
              <a:spcAft>
                <a:spcPts val="0"/>
              </a:spcAft>
              <a:defRPr/>
            </a:pPr>
            <a:r>
              <a:rPr lang="en-US" altLang="en-US" dirty="0"/>
              <a:t>Agricultural / plantation</a:t>
            </a:r>
          </a:p>
          <a:p>
            <a:pPr lvl="1" algn="just" fontAlgn="auto">
              <a:spcAft>
                <a:spcPts val="0"/>
              </a:spcAft>
              <a:defRPr/>
            </a:pPr>
            <a:r>
              <a:rPr lang="en-US" altLang="en-US" dirty="0"/>
              <a:t>Real estate business</a:t>
            </a:r>
          </a:p>
          <a:p>
            <a:pPr lvl="1" algn="just" fontAlgn="auto">
              <a:spcAft>
                <a:spcPts val="0"/>
              </a:spcAft>
              <a:defRPr/>
            </a:pPr>
            <a:r>
              <a:rPr lang="en-US" altLang="en-US" dirty="0"/>
              <a:t>Construction of farmhouses</a:t>
            </a:r>
          </a:p>
          <a:p>
            <a:pPr lvl="1" algn="just" fontAlgn="auto">
              <a:spcAft>
                <a:spcPts val="0"/>
              </a:spcAft>
              <a:defRPr/>
            </a:pPr>
            <a:r>
              <a:rPr lang="en-US" altLang="en-US" dirty="0"/>
              <a:t>Trading in TDRs</a:t>
            </a:r>
          </a:p>
          <a:p>
            <a:pPr lvl="1" algn="just">
              <a:defRPr/>
            </a:pPr>
            <a:r>
              <a:rPr lang="en-US" altLang="en-US" dirty="0"/>
              <a:t>For Firms and Proprietory concerns - </a:t>
            </a:r>
            <a:r>
              <a:rPr lang="en-US" altLang="en-US" b="1" dirty="0"/>
              <a:t>print media</a:t>
            </a:r>
          </a:p>
          <a:p>
            <a:pPr lvl="2" algn="just">
              <a:defRPr/>
            </a:pPr>
            <a:endParaRPr lang="en-US" altLang="en-US" dirty="0"/>
          </a:p>
          <a:p>
            <a:pPr algn="just">
              <a:defRPr/>
            </a:pPr>
            <a:r>
              <a:rPr lang="en-US" altLang="en-US" dirty="0"/>
              <a:t>Retail trading is permitted.</a:t>
            </a:r>
          </a:p>
          <a:p>
            <a:pPr algn="just" fontAlgn="auto">
              <a:spcAft>
                <a:spcPts val="0"/>
              </a:spcAft>
              <a:defRPr/>
            </a:pPr>
            <a:r>
              <a:rPr lang="en-US" altLang="en-US" dirty="0"/>
              <a:t>Development of townships; construction of residential or commercial premises, roads or bridges – Permitted</a:t>
            </a:r>
          </a:p>
          <a:p>
            <a:pPr lvl="1" algn="just">
              <a:defRPr/>
            </a:pPr>
            <a:r>
              <a:rPr lang="en-US" altLang="en-US" dirty="0"/>
              <a:t>Excluded from definition of real estate business </a:t>
            </a:r>
          </a:p>
        </p:txBody>
      </p:sp>
      <p:sp>
        <p:nvSpPr>
          <p:cNvPr id="3" name="Footer Placeholder 2">
            <a:extLst>
              <a:ext uri="{FF2B5EF4-FFF2-40B4-BE49-F238E27FC236}">
                <a16:creationId xmlns:a16="http://schemas.microsoft.com/office/drawing/2014/main" id="{609E01FB-BD0F-4AB4-9379-356D78AA8BFD}"/>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9AC4C123-2245-41E2-8B15-664B8EEAD630}"/>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63</a:t>
            </a:fld>
            <a:endParaRPr lang="en-US" altLang="en-US" dirty="0"/>
          </a:p>
        </p:txBody>
      </p:sp>
    </p:spTree>
    <p:extLst>
      <p:ext uri="{BB962C8B-B14F-4D97-AF65-F5344CB8AC3E}">
        <p14:creationId xmlns:p14="http://schemas.microsoft.com/office/powerpoint/2010/main" val="567576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6C65F9A-C6CA-4A43-BE04-3250FF05FC70}"/>
              </a:ext>
            </a:extLst>
          </p:cNvPr>
          <p:cNvSpPr>
            <a:spLocks noGrp="1" noChangeArrowheads="1"/>
          </p:cNvSpPr>
          <p:nvPr>
            <p:ph type="title"/>
          </p:nvPr>
        </p:nvSpPr>
        <p:spPr/>
        <p:txBody>
          <a:bodyPr/>
          <a:lstStyle/>
          <a:p>
            <a:r>
              <a:rPr lang="en-US" altLang="en-US" dirty="0"/>
              <a:t>Case Study 5 – Analysis of NRI’s Non-repatriable investment</a:t>
            </a:r>
          </a:p>
        </p:txBody>
      </p:sp>
      <p:sp>
        <p:nvSpPr>
          <p:cNvPr id="43011" name="Content Placeholder 2">
            <a:extLst>
              <a:ext uri="{FF2B5EF4-FFF2-40B4-BE49-F238E27FC236}">
                <a16:creationId xmlns:a16="http://schemas.microsoft.com/office/drawing/2014/main" id="{9C9D3141-C1CD-4EDC-83C0-FDD269165943}"/>
              </a:ext>
            </a:extLst>
          </p:cNvPr>
          <p:cNvSpPr>
            <a:spLocks noGrp="1"/>
          </p:cNvSpPr>
          <p:nvPr>
            <p:ph idx="1"/>
          </p:nvPr>
        </p:nvSpPr>
        <p:spPr/>
        <p:txBody>
          <a:bodyPr rtlCol="0"/>
          <a:lstStyle/>
          <a:p>
            <a:pPr algn="just" fontAlgn="auto">
              <a:spcAft>
                <a:spcPts val="0"/>
              </a:spcAft>
              <a:defRPr/>
            </a:pPr>
            <a:r>
              <a:rPr lang="en-US" altLang="en-US" dirty="0"/>
              <a:t>No lock-in period</a:t>
            </a:r>
          </a:p>
          <a:p>
            <a:pPr algn="just" fontAlgn="auto">
              <a:spcAft>
                <a:spcPts val="0"/>
              </a:spcAft>
              <a:defRPr/>
            </a:pPr>
            <a:r>
              <a:rPr lang="en-US" altLang="en-US" dirty="0"/>
              <a:t>No filing of any documents </a:t>
            </a:r>
          </a:p>
          <a:p>
            <a:pPr lvl="1" algn="just" fontAlgn="auto">
              <a:spcAft>
                <a:spcPts val="0"/>
              </a:spcAft>
              <a:defRPr/>
            </a:pPr>
            <a:r>
              <a:rPr lang="en-US" altLang="en-US" dirty="0"/>
              <a:t>However, details to be given to bank</a:t>
            </a:r>
          </a:p>
          <a:p>
            <a:pPr algn="just" fontAlgn="auto">
              <a:spcAft>
                <a:spcPts val="0"/>
              </a:spcAft>
              <a:defRPr/>
            </a:pPr>
            <a:r>
              <a:rPr lang="en-US" altLang="en-US" dirty="0"/>
              <a:t>No valuation norms </a:t>
            </a:r>
          </a:p>
          <a:p>
            <a:pPr lvl="1" algn="just" fontAlgn="auto">
              <a:spcAft>
                <a:spcPts val="0"/>
              </a:spcAft>
              <a:defRPr/>
            </a:pPr>
            <a:r>
              <a:rPr lang="en-US" altLang="en-US" dirty="0"/>
              <a:t>Section 56 of Income-tax Act to be considered </a:t>
            </a:r>
          </a:p>
          <a:p>
            <a:pPr algn="just" fontAlgn="auto">
              <a:spcAft>
                <a:spcPts val="0"/>
              </a:spcAft>
              <a:defRPr/>
            </a:pPr>
            <a:r>
              <a:rPr lang="en-US" altLang="en-US" dirty="0">
                <a:solidFill>
                  <a:schemeClr val="tx1">
                    <a:lumMod val="50000"/>
                  </a:schemeClr>
                </a:solidFill>
              </a:rPr>
              <a:t>No sectoral cap</a:t>
            </a:r>
          </a:p>
          <a:p>
            <a:pPr algn="just" fontAlgn="auto">
              <a:spcAft>
                <a:spcPts val="0"/>
              </a:spcAft>
              <a:defRPr/>
            </a:pPr>
            <a:endParaRPr lang="en-US" altLang="en-US" dirty="0">
              <a:solidFill>
                <a:schemeClr val="tx1">
                  <a:lumMod val="50000"/>
                </a:schemeClr>
              </a:solidFill>
            </a:endParaRPr>
          </a:p>
          <a:p>
            <a:pPr algn="just" fontAlgn="auto">
              <a:spcAft>
                <a:spcPts val="0"/>
              </a:spcAft>
              <a:defRPr/>
            </a:pPr>
            <a:r>
              <a:rPr lang="en-US" altLang="en-US" dirty="0">
                <a:solidFill>
                  <a:schemeClr val="tx1">
                    <a:lumMod val="50000"/>
                  </a:schemeClr>
                </a:solidFill>
              </a:rPr>
              <a:t>Once an investment is made under Schedule IV, can the NRI fund Indian company through debt?</a:t>
            </a:r>
          </a:p>
          <a:p>
            <a:pPr algn="just" fontAlgn="auto">
              <a:spcAft>
                <a:spcPts val="0"/>
              </a:spcAft>
              <a:defRPr/>
            </a:pPr>
            <a:r>
              <a:rPr lang="en-US" altLang="en-US" dirty="0">
                <a:solidFill>
                  <a:schemeClr val="tx1">
                    <a:lumMod val="50000"/>
                  </a:schemeClr>
                </a:solidFill>
              </a:rPr>
              <a:t>Can such NRI be considered as foreign equity holder under the ECB framework?</a:t>
            </a:r>
          </a:p>
        </p:txBody>
      </p:sp>
      <p:sp>
        <p:nvSpPr>
          <p:cNvPr id="3" name="Footer Placeholder 2">
            <a:extLst>
              <a:ext uri="{FF2B5EF4-FFF2-40B4-BE49-F238E27FC236}">
                <a16:creationId xmlns:a16="http://schemas.microsoft.com/office/drawing/2014/main" id="{2E17B51B-AC4F-464B-B360-72D0609A81F3}"/>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311500EA-6BE8-4375-A726-14A9B746FCC7}"/>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64</a:t>
            </a:fld>
            <a:endParaRPr lang="en-US" altLang="en-US" dirty="0"/>
          </a:p>
        </p:txBody>
      </p:sp>
    </p:spTree>
    <p:extLst>
      <p:ext uri="{BB962C8B-B14F-4D97-AF65-F5344CB8AC3E}">
        <p14:creationId xmlns:p14="http://schemas.microsoft.com/office/powerpoint/2010/main" val="16024835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45E0E888-DBA3-4B9E-B26E-E021D8488649}"/>
              </a:ext>
            </a:extLst>
          </p:cNvPr>
          <p:cNvSpPr>
            <a:spLocks noGrp="1" noChangeArrowheads="1"/>
          </p:cNvSpPr>
          <p:nvPr>
            <p:ph type="title"/>
          </p:nvPr>
        </p:nvSpPr>
        <p:spPr/>
        <p:txBody>
          <a:bodyPr/>
          <a:lstStyle/>
          <a:p>
            <a:r>
              <a:rPr lang="en-US" dirty="0"/>
              <a:t>Investment on non-repatriable basis by NRIs - Transfers</a:t>
            </a:r>
            <a:endParaRPr lang="en-US" altLang="en-US" dirty="0"/>
          </a:p>
        </p:txBody>
      </p:sp>
      <p:sp>
        <p:nvSpPr>
          <p:cNvPr id="49155" name="Content Placeholder 2">
            <a:extLst>
              <a:ext uri="{FF2B5EF4-FFF2-40B4-BE49-F238E27FC236}">
                <a16:creationId xmlns:a16="http://schemas.microsoft.com/office/drawing/2014/main" id="{79CACFE6-ABAA-4439-AC31-F15D043EA37C}"/>
              </a:ext>
            </a:extLst>
          </p:cNvPr>
          <p:cNvSpPr>
            <a:spLocks noGrp="1"/>
          </p:cNvSpPr>
          <p:nvPr>
            <p:ph idx="1"/>
          </p:nvPr>
        </p:nvSpPr>
        <p:spPr>
          <a:xfrm>
            <a:off x="457200" y="1340768"/>
            <a:ext cx="8229600" cy="5229944"/>
          </a:xfrm>
        </p:spPr>
        <p:txBody>
          <a:bodyPr rtlCol="0">
            <a:normAutofit/>
          </a:bodyPr>
          <a:lstStyle/>
          <a:p>
            <a:pPr algn="just">
              <a:defRPr/>
            </a:pPr>
            <a:r>
              <a:rPr lang="en-US" altLang="en-US" dirty="0"/>
              <a:t>Is transfer by way of sale from NRI/OCI/SPV to Non-resident permitted?</a:t>
            </a:r>
          </a:p>
          <a:p>
            <a:pPr lvl="1" algn="just">
              <a:defRPr/>
            </a:pPr>
            <a:r>
              <a:rPr lang="en-US" altLang="en-US" dirty="0"/>
              <a:t>Yes, subject to sectoral caps, pricing guidelines &amp; other conditions</a:t>
            </a:r>
          </a:p>
          <a:p>
            <a:pPr lvl="1" algn="just">
              <a:defRPr/>
            </a:pPr>
            <a:r>
              <a:rPr lang="en-US" altLang="en-US" dirty="0"/>
              <a:t>If buyer is NRI/OCI/SPV acquiring under Sch. 4, no conditions. </a:t>
            </a:r>
          </a:p>
          <a:p>
            <a:pPr lvl="1" algn="just">
              <a:defRPr/>
            </a:pPr>
            <a:r>
              <a:rPr lang="en-US" altLang="en-US" dirty="0"/>
              <a:t>Reg. 13(2) permits transfer from NR to NR. </a:t>
            </a:r>
          </a:p>
          <a:p>
            <a:pPr lvl="2" algn="just">
              <a:defRPr/>
            </a:pPr>
            <a:endParaRPr lang="en-US" altLang="en-US" dirty="0"/>
          </a:p>
          <a:p>
            <a:pPr algn="just">
              <a:defRPr/>
            </a:pPr>
            <a:r>
              <a:rPr lang="en-US" altLang="en-US" dirty="0"/>
              <a:t>Is transfer by way of gift from NRI/OCI/SPV to Non-resident permitted? </a:t>
            </a:r>
          </a:p>
          <a:p>
            <a:pPr lvl="1" algn="just">
              <a:defRPr/>
            </a:pPr>
            <a:r>
              <a:rPr lang="en-US" altLang="en-US" dirty="0"/>
              <a:t>Yes, to another NRI/OCI/SPV without any conditions if investment made on non-repatriation basis as per Reg. 10(6) </a:t>
            </a:r>
          </a:p>
          <a:p>
            <a:pPr lvl="1" algn="just">
              <a:defRPr/>
            </a:pPr>
            <a:r>
              <a:rPr lang="en-US" altLang="en-US" dirty="0"/>
              <a:t>Yes, to another NR relative with prior approval of RBI and subject to conditions as per Reg. 13(3)</a:t>
            </a:r>
          </a:p>
          <a:p>
            <a:pPr lvl="1" algn="just">
              <a:defRPr/>
            </a:pPr>
            <a:endParaRPr lang="en-US" altLang="en-US" dirty="0"/>
          </a:p>
        </p:txBody>
      </p:sp>
      <p:sp>
        <p:nvSpPr>
          <p:cNvPr id="2" name="Footer Placeholder 1">
            <a:extLst>
              <a:ext uri="{FF2B5EF4-FFF2-40B4-BE49-F238E27FC236}">
                <a16:creationId xmlns:a16="http://schemas.microsoft.com/office/drawing/2014/main" id="{CB64F1CF-8E4F-45F9-94CB-9533DFB6AEDA}"/>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81DE5026-CD80-4F2F-9D27-87AE22352C3C}"/>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65</a:t>
            </a:fld>
            <a:endParaRPr lang="en-US" altLang="en-US" dirty="0"/>
          </a:p>
        </p:txBody>
      </p:sp>
    </p:spTree>
    <p:extLst>
      <p:ext uri="{BB962C8B-B14F-4D97-AF65-F5344CB8AC3E}">
        <p14:creationId xmlns:p14="http://schemas.microsoft.com/office/powerpoint/2010/main" val="873744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224456C-3A88-493E-8E7A-B04300D6CC6F}"/>
              </a:ext>
            </a:extLst>
          </p:cNvPr>
          <p:cNvSpPr>
            <a:spLocks noGrp="1" noChangeArrowheads="1"/>
          </p:cNvSpPr>
          <p:nvPr>
            <p:ph type="title"/>
          </p:nvPr>
        </p:nvSpPr>
        <p:spPr>
          <a:xfrm>
            <a:off x="0" y="-51955"/>
            <a:ext cx="9144000" cy="1143000"/>
          </a:xfrm>
        </p:spPr>
        <p:txBody>
          <a:bodyPr/>
          <a:lstStyle/>
          <a:p>
            <a:r>
              <a:rPr lang="en-US" dirty="0"/>
              <a:t>Investment on non-repatriable basis by NRIs – Sale proceeds</a:t>
            </a:r>
            <a:endParaRPr lang="en-US" altLang="en-US" dirty="0"/>
          </a:p>
        </p:txBody>
      </p:sp>
      <p:sp>
        <p:nvSpPr>
          <p:cNvPr id="47107" name="Content Placeholder 2">
            <a:extLst>
              <a:ext uri="{FF2B5EF4-FFF2-40B4-BE49-F238E27FC236}">
                <a16:creationId xmlns:a16="http://schemas.microsoft.com/office/drawing/2014/main" id="{9C28F4B5-3010-4D2B-9D07-F12110294E8D}"/>
              </a:ext>
            </a:extLst>
          </p:cNvPr>
          <p:cNvSpPr>
            <a:spLocks noGrp="1"/>
          </p:cNvSpPr>
          <p:nvPr>
            <p:ph idx="1"/>
          </p:nvPr>
        </p:nvSpPr>
        <p:spPr>
          <a:xfrm>
            <a:off x="304800" y="1295399"/>
            <a:ext cx="8382000" cy="5060951"/>
          </a:xfrm>
        </p:spPr>
        <p:txBody>
          <a:bodyPr rtlCol="0">
            <a:normAutofit/>
          </a:bodyPr>
          <a:lstStyle/>
          <a:p>
            <a:pPr fontAlgn="auto">
              <a:spcAft>
                <a:spcPts val="0"/>
              </a:spcAft>
              <a:defRPr/>
            </a:pPr>
            <a:r>
              <a:rPr lang="en-US" altLang="en-US" dirty="0"/>
              <a:t>Sale proceeds should be credited to NRO account</a:t>
            </a:r>
          </a:p>
          <a:p>
            <a:pPr fontAlgn="auto">
              <a:spcAft>
                <a:spcPts val="0"/>
              </a:spcAft>
              <a:defRPr/>
            </a:pPr>
            <a:endParaRPr lang="en-US" altLang="en-US" dirty="0"/>
          </a:p>
          <a:p>
            <a:pPr fontAlgn="auto">
              <a:spcAft>
                <a:spcPts val="0"/>
              </a:spcAft>
              <a:defRPr/>
            </a:pPr>
            <a:r>
              <a:rPr lang="en-US" altLang="en-US" dirty="0"/>
              <a:t>US$ 1 </a:t>
            </a:r>
            <a:r>
              <a:rPr lang="en-US" altLang="en-US" dirty="0" err="1"/>
              <a:t>mn</a:t>
            </a:r>
            <a:r>
              <a:rPr lang="en-US" altLang="en-US" dirty="0"/>
              <a:t>. scheme for repatriation available? </a:t>
            </a:r>
          </a:p>
          <a:p>
            <a:pPr lvl="1">
              <a:defRPr/>
            </a:pPr>
            <a:r>
              <a:rPr lang="en-US" altLang="en-US" dirty="0"/>
              <a:t>NRI can transfer sale proceeds of his investment outside India under the US$ 1 Million Scheme freely</a:t>
            </a:r>
          </a:p>
          <a:p>
            <a:pPr lvl="1">
              <a:defRPr/>
            </a:pPr>
            <a:r>
              <a:rPr lang="en-US" altLang="en-US" dirty="0"/>
              <a:t>Incomes freely repatriable within the limit</a:t>
            </a:r>
          </a:p>
          <a:p>
            <a:pPr lvl="1">
              <a:defRPr/>
            </a:pPr>
            <a:r>
              <a:rPr lang="en-US" altLang="en-US" dirty="0"/>
              <a:t>However, SPV not entitled to US$ 1 </a:t>
            </a:r>
            <a:r>
              <a:rPr lang="en-US" altLang="en-US" dirty="0" err="1"/>
              <a:t>mn</a:t>
            </a:r>
            <a:r>
              <a:rPr lang="en-US" altLang="en-US" dirty="0"/>
              <a:t>. scheme as the </a:t>
            </a:r>
            <a:r>
              <a:rPr lang="en-US" altLang="en-US" b="1" dirty="0"/>
              <a:t>scheme is only for Individuals</a:t>
            </a:r>
          </a:p>
          <a:p>
            <a:pPr lvl="2" algn="just">
              <a:defRPr/>
            </a:pPr>
            <a:r>
              <a:rPr lang="en-US" altLang="en-US" dirty="0"/>
              <a:t>SPV can transfer funds to NRI as distribution</a:t>
            </a:r>
          </a:p>
          <a:p>
            <a:pPr lvl="2" algn="just">
              <a:defRPr/>
            </a:pPr>
            <a:r>
              <a:rPr lang="en-US" altLang="en-US" dirty="0"/>
              <a:t>NRI can then remit under US$ 1 </a:t>
            </a:r>
            <a:r>
              <a:rPr lang="en-US" altLang="en-US" dirty="0" err="1"/>
              <a:t>mn</a:t>
            </a:r>
            <a:r>
              <a:rPr lang="en-US" altLang="en-US" dirty="0"/>
              <a:t>. scheme.</a:t>
            </a:r>
          </a:p>
          <a:p>
            <a:pPr lvl="2" algn="just">
              <a:defRPr/>
            </a:pPr>
            <a:r>
              <a:rPr lang="en-US" altLang="en-US" dirty="0"/>
              <a:t>Consider tax implications on distribution</a:t>
            </a:r>
          </a:p>
          <a:p>
            <a:pPr marL="0" indent="0" fontAlgn="auto">
              <a:spcAft>
                <a:spcPts val="0"/>
              </a:spcAft>
              <a:buNone/>
              <a:defRPr/>
            </a:pPr>
            <a:endParaRPr lang="en-US" altLang="en-US" dirty="0"/>
          </a:p>
        </p:txBody>
      </p:sp>
      <p:sp>
        <p:nvSpPr>
          <p:cNvPr id="2" name="Footer Placeholder 1">
            <a:extLst>
              <a:ext uri="{FF2B5EF4-FFF2-40B4-BE49-F238E27FC236}">
                <a16:creationId xmlns:a16="http://schemas.microsoft.com/office/drawing/2014/main" id="{925AB52E-BD0D-4B4D-A8C9-32A2C65E5E7A}"/>
              </a:ext>
            </a:extLst>
          </p:cNvPr>
          <p:cNvSpPr>
            <a:spLocks noGrp="1"/>
          </p:cNvSpPr>
          <p:nvPr>
            <p:ph type="ftr" sz="quarter" idx="11"/>
          </p:nvPr>
        </p:nvSpPr>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02E02522-526B-4742-8BF4-2C511D21023F}"/>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66</a:t>
            </a:fld>
            <a:endParaRPr lang="en-US" altLang="en-US" dirty="0"/>
          </a:p>
        </p:txBody>
      </p:sp>
    </p:spTree>
    <p:extLst>
      <p:ext uri="{BB962C8B-B14F-4D97-AF65-F5344CB8AC3E}">
        <p14:creationId xmlns:p14="http://schemas.microsoft.com/office/powerpoint/2010/main" val="3821881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2A2C-81CB-4806-8C50-05E14794F319}"/>
              </a:ext>
            </a:extLst>
          </p:cNvPr>
          <p:cNvSpPr>
            <a:spLocks noGrp="1"/>
          </p:cNvSpPr>
          <p:nvPr>
            <p:ph type="title"/>
          </p:nvPr>
        </p:nvSpPr>
        <p:spPr/>
        <p:txBody>
          <a:bodyPr/>
          <a:lstStyle/>
          <a:p>
            <a:r>
              <a:rPr lang="en-IN" dirty="0"/>
              <a:t>Investment in Debt Instruments under FEMA</a:t>
            </a:r>
          </a:p>
        </p:txBody>
      </p:sp>
      <p:sp>
        <p:nvSpPr>
          <p:cNvPr id="3" name="Content Placeholder 2">
            <a:extLst>
              <a:ext uri="{FF2B5EF4-FFF2-40B4-BE49-F238E27FC236}">
                <a16:creationId xmlns:a16="http://schemas.microsoft.com/office/drawing/2014/main" id="{A25EE3A1-D353-484D-B3A7-72049946B496}"/>
              </a:ext>
            </a:extLst>
          </p:cNvPr>
          <p:cNvSpPr>
            <a:spLocks noGrp="1"/>
          </p:cNvSpPr>
          <p:nvPr>
            <p:ph idx="1"/>
          </p:nvPr>
        </p:nvSpPr>
        <p:spPr>
          <a:xfrm>
            <a:off x="323528" y="1268760"/>
            <a:ext cx="8229600" cy="5229944"/>
          </a:xfrm>
        </p:spPr>
        <p:txBody>
          <a:bodyPr>
            <a:normAutofit fontScale="92500"/>
          </a:bodyPr>
          <a:lstStyle/>
          <a:p>
            <a:r>
              <a:rPr lang="en-US" sz="1600" dirty="0"/>
              <a:t>Regulated by Foreign Exchange Management (Debt Instruments) Regulations, 2019</a:t>
            </a:r>
          </a:p>
          <a:p>
            <a:r>
              <a:rPr lang="en-US" sz="1600" dirty="0"/>
              <a:t>Administered by RBI</a:t>
            </a:r>
          </a:p>
          <a:p>
            <a:endParaRPr lang="en-US" sz="1600" dirty="0"/>
          </a:p>
          <a:p>
            <a:r>
              <a:rPr lang="en-US" sz="1600" dirty="0"/>
              <a:t>NRI / OCI can purchase/subscribe to the following on Repatriation basis:</a:t>
            </a:r>
          </a:p>
          <a:p>
            <a:r>
              <a:rPr lang="en-US" sz="1600" dirty="0"/>
              <a:t>a. Government dated securities (other than bearer securities) or treasury bills or units of domestic mutual funds or Exchange-Traded Funds (ETFs) which invest less than or equal to 50 percent in equity;</a:t>
            </a:r>
          </a:p>
          <a:p>
            <a:r>
              <a:rPr lang="en-US" sz="1600" dirty="0"/>
              <a:t>b. Bonds issued by a Public Sector Undertaking (PSU) in India;</a:t>
            </a:r>
          </a:p>
          <a:p>
            <a:r>
              <a:rPr lang="en-US" sz="1600" dirty="0"/>
              <a:t>c. Bonds issued by Infrastructure Debt Funds;</a:t>
            </a:r>
          </a:p>
          <a:p>
            <a:r>
              <a:rPr lang="en-US" sz="1600" dirty="0"/>
              <a:t>d. Listed non-convertible/ redeemable preference shares or debentures issued in terms of Regulation 6 of these Regulations;</a:t>
            </a:r>
          </a:p>
          <a:p>
            <a:r>
              <a:rPr lang="en-US" sz="1600" dirty="0"/>
              <a:t>e. Debt instruments issued by banks, eligible for inclusion in regulatory capital.</a:t>
            </a:r>
          </a:p>
          <a:p>
            <a:r>
              <a:rPr lang="en-US" sz="1600" dirty="0"/>
              <a:t>f. National Pension System governed and administered by Pension Fund Regulatory and Development Authority (PFRDA), provided such person is eligible to invest as per the provisions of the PFRDA Act. The annuity/ accumulated saving will be repatriable:</a:t>
            </a:r>
          </a:p>
          <a:p>
            <a:endParaRPr lang="en-US" sz="1600" dirty="0"/>
          </a:p>
          <a:p>
            <a:r>
              <a:rPr lang="en-US" sz="1600" dirty="0"/>
              <a:t>No limit to investment</a:t>
            </a:r>
          </a:p>
          <a:p>
            <a:r>
              <a:rPr lang="en-US" sz="1600" dirty="0"/>
              <a:t>Shall be paid out of inward remittances from abroad through banking channels or out of funds held in NRE/ FCNR(B) account except for subscriptions to National Pension System which can be out of funds held in NRO account too</a:t>
            </a:r>
          </a:p>
        </p:txBody>
      </p:sp>
      <p:sp>
        <p:nvSpPr>
          <p:cNvPr id="4" name="Footer Placeholder 3">
            <a:extLst>
              <a:ext uri="{FF2B5EF4-FFF2-40B4-BE49-F238E27FC236}">
                <a16:creationId xmlns:a16="http://schemas.microsoft.com/office/drawing/2014/main" id="{88FB37F2-FCFD-4FBB-96E2-A29649BF6E7E}"/>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5F7B0E31-BCB3-4758-AA4B-18900065FE4D}"/>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67</a:t>
            </a:fld>
            <a:endParaRPr lang="en-US" altLang="en-US" dirty="0"/>
          </a:p>
        </p:txBody>
      </p:sp>
    </p:spTree>
    <p:extLst>
      <p:ext uri="{BB962C8B-B14F-4D97-AF65-F5344CB8AC3E}">
        <p14:creationId xmlns:p14="http://schemas.microsoft.com/office/powerpoint/2010/main" val="3795375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7935-D785-47B9-A1FE-B00C271762BD}"/>
              </a:ext>
            </a:extLst>
          </p:cNvPr>
          <p:cNvSpPr>
            <a:spLocks noGrp="1"/>
          </p:cNvSpPr>
          <p:nvPr>
            <p:ph type="title"/>
          </p:nvPr>
        </p:nvSpPr>
        <p:spPr/>
        <p:txBody>
          <a:bodyPr/>
          <a:lstStyle/>
          <a:p>
            <a:r>
              <a:rPr lang="en-IN" dirty="0"/>
              <a:t>Investment in Debt Instruments under FEMA</a:t>
            </a:r>
          </a:p>
        </p:txBody>
      </p:sp>
      <p:sp>
        <p:nvSpPr>
          <p:cNvPr id="3" name="Content Placeholder 2">
            <a:extLst>
              <a:ext uri="{FF2B5EF4-FFF2-40B4-BE49-F238E27FC236}">
                <a16:creationId xmlns:a16="http://schemas.microsoft.com/office/drawing/2014/main" id="{0A4923D8-EC03-4824-885D-465108B11D4E}"/>
              </a:ext>
            </a:extLst>
          </p:cNvPr>
          <p:cNvSpPr>
            <a:spLocks noGrp="1"/>
          </p:cNvSpPr>
          <p:nvPr>
            <p:ph idx="1"/>
          </p:nvPr>
        </p:nvSpPr>
        <p:spPr>
          <a:xfrm>
            <a:off x="304800" y="1295399"/>
            <a:ext cx="8229600" cy="4797897"/>
          </a:xfrm>
        </p:spPr>
        <p:txBody>
          <a:bodyPr>
            <a:normAutofit/>
          </a:bodyPr>
          <a:lstStyle/>
          <a:p>
            <a:r>
              <a:rPr lang="en-US" dirty="0"/>
              <a:t>NRI/OCI may sell/ redeem the instruments subject to such terms and conditions as may be specified by the RBI and the SEBI</a:t>
            </a:r>
          </a:p>
          <a:p>
            <a:r>
              <a:rPr lang="en-US" dirty="0"/>
              <a:t>The net sale/ maturity proceeds (net of taxes) of instruments held by NRIs or OCIs, may be:</a:t>
            </a:r>
          </a:p>
          <a:p>
            <a:pPr lvl="1"/>
            <a:r>
              <a:rPr lang="en-US" dirty="0"/>
              <a:t>Remitted abroad or at the NRI/ OCI investor's option, credited to his NRE/ FCNR(B)/ NRO account, where the instruments were purchased on repatriation basis;</a:t>
            </a:r>
            <a:endParaRPr lang="en-IN" dirty="0"/>
          </a:p>
          <a:p>
            <a:pPr lvl="1"/>
            <a:r>
              <a:rPr lang="en-US" dirty="0"/>
              <a:t>Credited to the NRO account person concerned where the payment for the purchase of the instruments sold was made out of funds held in NRO account; or</a:t>
            </a:r>
          </a:p>
          <a:p>
            <a:pPr lvl="1"/>
            <a:r>
              <a:rPr lang="en-US" dirty="0"/>
              <a:t>Credited to the NRO account person concerned where the instruments were held on non-repatriation basis</a:t>
            </a:r>
          </a:p>
        </p:txBody>
      </p:sp>
      <p:sp>
        <p:nvSpPr>
          <p:cNvPr id="4" name="Footer Placeholder 3">
            <a:extLst>
              <a:ext uri="{FF2B5EF4-FFF2-40B4-BE49-F238E27FC236}">
                <a16:creationId xmlns:a16="http://schemas.microsoft.com/office/drawing/2014/main" id="{D3EFC409-9507-44B2-A0F7-CB83853E8777}"/>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8453D7C0-6F7F-412D-8EAD-DE34293CAE98}"/>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68</a:t>
            </a:fld>
            <a:endParaRPr lang="en-US" altLang="en-US" dirty="0"/>
          </a:p>
        </p:txBody>
      </p:sp>
    </p:spTree>
    <p:extLst>
      <p:ext uri="{BB962C8B-B14F-4D97-AF65-F5344CB8AC3E}">
        <p14:creationId xmlns:p14="http://schemas.microsoft.com/office/powerpoint/2010/main" val="1855454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0" y="0"/>
            <a:ext cx="9144000" cy="1143000"/>
          </a:xfrm>
        </p:spPr>
        <p:txBody>
          <a:bodyPr/>
          <a:lstStyle/>
          <a:p>
            <a:r>
              <a:rPr lang="en-IN" dirty="0">
                <a:latin typeface="+mj-lt"/>
                <a:cs typeface="Arial" charset="0"/>
              </a:rPr>
              <a:t>Applicability of FEMA – for Non-residents</a:t>
            </a:r>
          </a:p>
        </p:txBody>
      </p:sp>
      <p:sp>
        <p:nvSpPr>
          <p:cNvPr id="2" name="Footer Placeholder 1">
            <a:extLst>
              <a:ext uri="{FF2B5EF4-FFF2-40B4-BE49-F238E27FC236}">
                <a16:creationId xmlns:a16="http://schemas.microsoft.com/office/drawing/2014/main" id="{60E25991-4CA2-A25D-811E-56CD87334CDC}"/>
              </a:ext>
            </a:extLst>
          </p:cNvPr>
          <p:cNvSpPr>
            <a:spLocks noGrp="1"/>
          </p:cNvSpPr>
          <p:nvPr>
            <p:ph type="ftr" sz="quarter" idx="11"/>
          </p:nvPr>
        </p:nvSpPr>
        <p:spPr/>
        <p:txBody>
          <a:bodyPr/>
          <a:lstStyle/>
          <a:p>
            <a:pPr>
              <a:defRPr/>
            </a:pPr>
            <a:r>
              <a:rPr lang="en-IN" dirty="0"/>
              <a:t>CA Bhavya Gandhi</a:t>
            </a:r>
          </a:p>
        </p:txBody>
      </p:sp>
      <p:sp>
        <p:nvSpPr>
          <p:cNvPr id="6" name="Slide Number Placeholder 5">
            <a:extLst>
              <a:ext uri="{FF2B5EF4-FFF2-40B4-BE49-F238E27FC236}">
                <a16:creationId xmlns:a16="http://schemas.microsoft.com/office/drawing/2014/main" id="{8DE8AA39-3319-780C-AC53-8507DA4CC1EA}"/>
              </a:ext>
            </a:extLst>
          </p:cNvPr>
          <p:cNvSpPr>
            <a:spLocks noGrp="1"/>
          </p:cNvSpPr>
          <p:nvPr>
            <p:ph type="sldNum" sz="quarter" idx="12"/>
          </p:nvPr>
        </p:nvSpPr>
        <p:spPr/>
        <p:txBody>
          <a:bodyPr/>
          <a:lstStyle/>
          <a:p>
            <a:pPr>
              <a:defRPr/>
            </a:pPr>
            <a:fld id="{C503C718-66A1-400B-9A5D-49F68E98E691}" type="slidenum">
              <a:rPr lang="en-IN" smtClean="0"/>
              <a:pPr>
                <a:defRPr/>
              </a:pPr>
              <a:t>6</a:t>
            </a:fld>
            <a:endParaRPr lang="en-IN" dirty="0"/>
          </a:p>
        </p:txBody>
      </p:sp>
      <p:grpSp>
        <p:nvGrpSpPr>
          <p:cNvPr id="7" name="Content Placeholder 5" descr="Man">
            <a:extLst>
              <a:ext uri="{FF2B5EF4-FFF2-40B4-BE49-F238E27FC236}">
                <a16:creationId xmlns:a16="http://schemas.microsoft.com/office/drawing/2014/main" id="{9B487562-231E-8316-44AA-A900DD50595E}"/>
              </a:ext>
            </a:extLst>
          </p:cNvPr>
          <p:cNvGrpSpPr/>
          <p:nvPr/>
        </p:nvGrpSpPr>
        <p:grpSpPr>
          <a:xfrm>
            <a:off x="1219200" y="2971800"/>
            <a:ext cx="1617178" cy="1600200"/>
            <a:chOff x="4932040" y="1184176"/>
            <a:chExt cx="1068811" cy="1143000"/>
          </a:xfrm>
        </p:grpSpPr>
        <p:sp>
          <p:nvSpPr>
            <p:cNvPr id="8" name="Freeform: Shape 7">
              <a:extLst>
                <a:ext uri="{FF2B5EF4-FFF2-40B4-BE49-F238E27FC236}">
                  <a16:creationId xmlns:a16="http://schemas.microsoft.com/office/drawing/2014/main" id="{4BF3957D-5D72-C0B3-E585-355F1FB9209D}"/>
                </a:ext>
              </a:extLst>
            </p:cNvPr>
            <p:cNvSpPr/>
            <p:nvPr/>
          </p:nvSpPr>
          <p:spPr>
            <a:xfrm>
              <a:off x="5367835" y="1209689"/>
              <a:ext cx="189269" cy="202406"/>
            </a:xfrm>
            <a:custGeom>
              <a:avLst/>
              <a:gdLst/>
              <a:ahLst/>
              <a:cxnLst/>
              <a:rect l="0" t="0" r="0" b="0"/>
              <a:pathLst>
                <a:path w="189268" h="202406">
                  <a:moveTo>
                    <a:pt x="187678" y="105455"/>
                  </a:moveTo>
                  <a:cubicBezTo>
                    <a:pt x="187678" y="158061"/>
                    <a:pt x="147801" y="200705"/>
                    <a:pt x="98611" y="200705"/>
                  </a:cubicBezTo>
                  <a:cubicBezTo>
                    <a:pt x="49420" y="200705"/>
                    <a:pt x="9543" y="158061"/>
                    <a:pt x="9543" y="105455"/>
                  </a:cubicBezTo>
                  <a:cubicBezTo>
                    <a:pt x="9543" y="52850"/>
                    <a:pt x="49420" y="10205"/>
                    <a:pt x="98611" y="10205"/>
                  </a:cubicBezTo>
                  <a:cubicBezTo>
                    <a:pt x="147801" y="10205"/>
                    <a:pt x="187678" y="52850"/>
                    <a:pt x="187678" y="105455"/>
                  </a:cubicBez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IN"/>
            </a:p>
          </p:txBody>
        </p:sp>
        <p:sp>
          <p:nvSpPr>
            <p:cNvPr id="9" name="Freeform: Shape 8">
              <a:extLst>
                <a:ext uri="{FF2B5EF4-FFF2-40B4-BE49-F238E27FC236}">
                  <a16:creationId xmlns:a16="http://schemas.microsoft.com/office/drawing/2014/main" id="{B297BF8D-4296-AAA7-C6CA-A224EF8A0302}"/>
                </a:ext>
              </a:extLst>
            </p:cNvPr>
            <p:cNvSpPr/>
            <p:nvPr/>
          </p:nvSpPr>
          <p:spPr>
            <a:xfrm>
              <a:off x="5211967" y="1424002"/>
              <a:ext cx="501005" cy="869156"/>
            </a:xfrm>
            <a:custGeom>
              <a:avLst/>
              <a:gdLst/>
              <a:ahLst/>
              <a:cxnLst/>
              <a:rect l="0" t="0" r="0" b="0"/>
              <a:pathLst>
                <a:path w="501005" h="869156">
                  <a:moveTo>
                    <a:pt x="497188" y="381680"/>
                  </a:moveTo>
                  <a:lnTo>
                    <a:pt x="434841" y="98312"/>
                  </a:lnTo>
                  <a:cubicBezTo>
                    <a:pt x="432614" y="88787"/>
                    <a:pt x="428161" y="79262"/>
                    <a:pt x="421481" y="72118"/>
                  </a:cubicBezTo>
                  <a:cubicBezTo>
                    <a:pt x="394760" y="48305"/>
                    <a:pt x="363587" y="31637"/>
                    <a:pt x="327960" y="19730"/>
                  </a:cubicBezTo>
                  <a:cubicBezTo>
                    <a:pt x="303466" y="14968"/>
                    <a:pt x="278972" y="10205"/>
                    <a:pt x="254479" y="10205"/>
                  </a:cubicBezTo>
                  <a:cubicBezTo>
                    <a:pt x="229985" y="10205"/>
                    <a:pt x="205492" y="14968"/>
                    <a:pt x="180998" y="22112"/>
                  </a:cubicBezTo>
                  <a:cubicBezTo>
                    <a:pt x="145371" y="31637"/>
                    <a:pt x="114197" y="50687"/>
                    <a:pt x="87477" y="74499"/>
                  </a:cubicBezTo>
                  <a:cubicBezTo>
                    <a:pt x="80797" y="81643"/>
                    <a:pt x="76344" y="91168"/>
                    <a:pt x="74117" y="100693"/>
                  </a:cubicBezTo>
                  <a:lnTo>
                    <a:pt x="11770" y="384062"/>
                  </a:lnTo>
                  <a:cubicBezTo>
                    <a:pt x="11770" y="386443"/>
                    <a:pt x="9543" y="391205"/>
                    <a:pt x="9543" y="395968"/>
                  </a:cubicBezTo>
                  <a:cubicBezTo>
                    <a:pt x="9543" y="422162"/>
                    <a:pt x="29583" y="443593"/>
                    <a:pt x="54077" y="443593"/>
                  </a:cubicBezTo>
                  <a:cubicBezTo>
                    <a:pt x="74117" y="443593"/>
                    <a:pt x="91931" y="426924"/>
                    <a:pt x="96384" y="407874"/>
                  </a:cubicBezTo>
                  <a:lnTo>
                    <a:pt x="143144" y="200705"/>
                  </a:lnTo>
                  <a:lnTo>
                    <a:pt x="143144" y="867455"/>
                  </a:lnTo>
                  <a:lnTo>
                    <a:pt x="232212" y="867455"/>
                  </a:lnTo>
                  <a:lnTo>
                    <a:pt x="232212" y="438830"/>
                  </a:lnTo>
                  <a:lnTo>
                    <a:pt x="276746" y="438830"/>
                  </a:lnTo>
                  <a:lnTo>
                    <a:pt x="276746" y="867455"/>
                  </a:lnTo>
                  <a:lnTo>
                    <a:pt x="365813" y="867455"/>
                  </a:lnTo>
                  <a:lnTo>
                    <a:pt x="365813" y="198324"/>
                  </a:lnTo>
                  <a:lnTo>
                    <a:pt x="412574" y="405493"/>
                  </a:lnTo>
                  <a:cubicBezTo>
                    <a:pt x="417027" y="424543"/>
                    <a:pt x="434841" y="441212"/>
                    <a:pt x="454881" y="441212"/>
                  </a:cubicBezTo>
                  <a:cubicBezTo>
                    <a:pt x="479374" y="441212"/>
                    <a:pt x="499415" y="419780"/>
                    <a:pt x="499415" y="393587"/>
                  </a:cubicBezTo>
                  <a:cubicBezTo>
                    <a:pt x="499415" y="388824"/>
                    <a:pt x="497188" y="384062"/>
                    <a:pt x="497188" y="381680"/>
                  </a:cubicBezTo>
                  <a:close/>
                </a:path>
              </a:pathLst>
            </a:custGeom>
            <a:ln/>
          </p:spPr>
          <p:style>
            <a:lnRef idx="1">
              <a:schemeClr val="accent4"/>
            </a:lnRef>
            <a:fillRef idx="3">
              <a:schemeClr val="accent4"/>
            </a:fillRef>
            <a:effectRef idx="2">
              <a:schemeClr val="accent4"/>
            </a:effectRef>
            <a:fontRef idx="minor">
              <a:schemeClr val="lt1"/>
            </a:fontRef>
          </p:style>
          <p:txBody>
            <a:bodyPr/>
            <a:lstStyle/>
            <a:p>
              <a:endParaRPr lang="en-IN" dirty="0"/>
            </a:p>
          </p:txBody>
        </p:sp>
      </p:grpSp>
      <p:cxnSp>
        <p:nvCxnSpPr>
          <p:cNvPr id="12" name="Straight Connector 11">
            <a:extLst>
              <a:ext uri="{FF2B5EF4-FFF2-40B4-BE49-F238E27FC236}">
                <a16:creationId xmlns:a16="http://schemas.microsoft.com/office/drawing/2014/main" id="{0BF3D0D6-FA2D-B1CB-4540-9AF5514A81F1}"/>
              </a:ext>
            </a:extLst>
          </p:cNvPr>
          <p:cNvCxnSpPr>
            <a:cxnSpLocks/>
          </p:cNvCxnSpPr>
          <p:nvPr/>
        </p:nvCxnSpPr>
        <p:spPr>
          <a:xfrm>
            <a:off x="4265904" y="1447800"/>
            <a:ext cx="0" cy="4648200"/>
          </a:xfrm>
          <a:prstGeom prst="line">
            <a:avLst/>
          </a:prstGeom>
          <a:ln w="12700">
            <a:solidFill>
              <a:schemeClr val="tx1"/>
            </a:solidFill>
            <a:prstDash val="dash"/>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85AEFFA0-E4D7-0105-00E0-BA4C10CBBC21}"/>
              </a:ext>
            </a:extLst>
          </p:cNvPr>
          <p:cNvSpPr txBox="1"/>
          <p:nvPr/>
        </p:nvSpPr>
        <p:spPr>
          <a:xfrm>
            <a:off x="2988778" y="1542841"/>
            <a:ext cx="1050758" cy="584775"/>
          </a:xfrm>
          <a:prstGeom prst="rect">
            <a:avLst/>
          </a:prstGeom>
          <a:noFill/>
        </p:spPr>
        <p:txBody>
          <a:bodyPr wrap="square" rtlCol="0">
            <a:spAutoFit/>
          </a:bodyPr>
          <a:lstStyle/>
          <a:p>
            <a:pPr algn="r"/>
            <a:r>
              <a:rPr lang="en-IN" sz="1600" dirty="0">
                <a:latin typeface="+mn-lt"/>
              </a:rPr>
              <a:t>Outside </a:t>
            </a:r>
          </a:p>
          <a:p>
            <a:pPr algn="r"/>
            <a:r>
              <a:rPr lang="en-IN" sz="1600" dirty="0">
                <a:latin typeface="+mn-lt"/>
              </a:rPr>
              <a:t>India</a:t>
            </a:r>
          </a:p>
        </p:txBody>
      </p:sp>
      <p:sp>
        <p:nvSpPr>
          <p:cNvPr id="14" name="TextBox 13">
            <a:extLst>
              <a:ext uri="{FF2B5EF4-FFF2-40B4-BE49-F238E27FC236}">
                <a16:creationId xmlns:a16="http://schemas.microsoft.com/office/drawing/2014/main" id="{6F3DB9F4-E34E-E866-E777-F7A3F3866D28}"/>
              </a:ext>
            </a:extLst>
          </p:cNvPr>
          <p:cNvSpPr txBox="1"/>
          <p:nvPr/>
        </p:nvSpPr>
        <p:spPr>
          <a:xfrm>
            <a:off x="4588978" y="1642646"/>
            <a:ext cx="1197562" cy="338554"/>
          </a:xfrm>
          <a:prstGeom prst="rect">
            <a:avLst/>
          </a:prstGeom>
          <a:noFill/>
        </p:spPr>
        <p:txBody>
          <a:bodyPr wrap="square" rtlCol="0">
            <a:spAutoFit/>
          </a:bodyPr>
          <a:lstStyle/>
          <a:p>
            <a:r>
              <a:rPr lang="en-IN" sz="1600" dirty="0">
                <a:latin typeface="+mn-lt"/>
              </a:rPr>
              <a:t>India</a:t>
            </a:r>
          </a:p>
        </p:txBody>
      </p:sp>
      <p:sp>
        <p:nvSpPr>
          <p:cNvPr id="18" name="Rectangle 17">
            <a:extLst>
              <a:ext uri="{FF2B5EF4-FFF2-40B4-BE49-F238E27FC236}">
                <a16:creationId xmlns:a16="http://schemas.microsoft.com/office/drawing/2014/main" id="{D4816CC8-BD5A-6410-45B9-31555E027CDA}"/>
              </a:ext>
            </a:extLst>
          </p:cNvPr>
          <p:cNvSpPr/>
          <p:nvPr/>
        </p:nvSpPr>
        <p:spPr>
          <a:xfrm>
            <a:off x="5521657" y="3007518"/>
            <a:ext cx="2133601" cy="15168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u="sng" dirty="0"/>
              <a:t>Any Asset/ Transaction</a:t>
            </a:r>
          </a:p>
          <a:p>
            <a:pPr algn="ctr"/>
            <a:endParaRPr lang="en-IN" dirty="0"/>
          </a:p>
          <a:p>
            <a:pPr algn="ctr"/>
            <a:r>
              <a:rPr lang="en-IN" dirty="0"/>
              <a:t>[with R/NR, </a:t>
            </a:r>
          </a:p>
          <a:p>
            <a:pPr algn="ctr"/>
            <a:r>
              <a:rPr lang="en-IN" dirty="0"/>
              <a:t>in INR/ FCY]</a:t>
            </a:r>
          </a:p>
        </p:txBody>
      </p:sp>
      <p:cxnSp>
        <p:nvCxnSpPr>
          <p:cNvPr id="19" name="Straight Arrow Connector 18">
            <a:extLst>
              <a:ext uri="{FF2B5EF4-FFF2-40B4-BE49-F238E27FC236}">
                <a16:creationId xmlns:a16="http://schemas.microsoft.com/office/drawing/2014/main" id="{0D33D087-8F89-6BF1-13B9-14A510883439}"/>
              </a:ext>
            </a:extLst>
          </p:cNvPr>
          <p:cNvCxnSpPr>
            <a:cxnSpLocks/>
            <a:endCxn id="18" idx="1"/>
          </p:cNvCxnSpPr>
          <p:nvPr/>
        </p:nvCxnSpPr>
        <p:spPr>
          <a:xfrm>
            <a:off x="2626057" y="3763571"/>
            <a:ext cx="2895600" cy="2375"/>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38" name="TextBox 37">
            <a:extLst>
              <a:ext uri="{FF2B5EF4-FFF2-40B4-BE49-F238E27FC236}">
                <a16:creationId xmlns:a16="http://schemas.microsoft.com/office/drawing/2014/main" id="{43A69947-1751-90EF-00AC-1C41CCBC93D0}"/>
              </a:ext>
            </a:extLst>
          </p:cNvPr>
          <p:cNvSpPr txBox="1"/>
          <p:nvPr/>
        </p:nvSpPr>
        <p:spPr>
          <a:xfrm>
            <a:off x="1354041" y="2496317"/>
            <a:ext cx="1426160" cy="338554"/>
          </a:xfrm>
          <a:prstGeom prst="rect">
            <a:avLst/>
          </a:prstGeom>
          <a:noFill/>
        </p:spPr>
        <p:txBody>
          <a:bodyPr wrap="square" rtlCol="0">
            <a:spAutoFit/>
          </a:bodyPr>
          <a:lstStyle/>
          <a:p>
            <a:r>
              <a:rPr lang="en-IN" sz="1600" dirty="0">
                <a:latin typeface="+mn-lt"/>
              </a:rPr>
              <a:t>Non-resident</a:t>
            </a:r>
          </a:p>
        </p:txBody>
      </p:sp>
    </p:spTree>
    <p:extLst>
      <p:ext uri="{BB962C8B-B14F-4D97-AF65-F5344CB8AC3E}">
        <p14:creationId xmlns:p14="http://schemas.microsoft.com/office/powerpoint/2010/main" val="18018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7935-D785-47B9-A1FE-B00C271762BD}"/>
              </a:ext>
            </a:extLst>
          </p:cNvPr>
          <p:cNvSpPr>
            <a:spLocks noGrp="1"/>
          </p:cNvSpPr>
          <p:nvPr>
            <p:ph type="title"/>
          </p:nvPr>
        </p:nvSpPr>
        <p:spPr/>
        <p:txBody>
          <a:bodyPr/>
          <a:lstStyle/>
          <a:p>
            <a:r>
              <a:rPr lang="en-IN" dirty="0"/>
              <a:t>Borrowing from NRIs</a:t>
            </a:r>
          </a:p>
        </p:txBody>
      </p:sp>
      <p:sp>
        <p:nvSpPr>
          <p:cNvPr id="3" name="Content Placeholder 2">
            <a:extLst>
              <a:ext uri="{FF2B5EF4-FFF2-40B4-BE49-F238E27FC236}">
                <a16:creationId xmlns:a16="http://schemas.microsoft.com/office/drawing/2014/main" id="{0A4923D8-EC03-4824-885D-465108B11D4E}"/>
              </a:ext>
            </a:extLst>
          </p:cNvPr>
          <p:cNvSpPr>
            <a:spLocks noGrp="1"/>
          </p:cNvSpPr>
          <p:nvPr>
            <p:ph idx="1"/>
          </p:nvPr>
        </p:nvSpPr>
        <p:spPr>
          <a:xfrm>
            <a:off x="304800" y="1412776"/>
            <a:ext cx="8587680" cy="4943574"/>
          </a:xfrm>
        </p:spPr>
        <p:txBody>
          <a:bodyPr>
            <a:normAutofit fontScale="92500" lnSpcReduction="10000"/>
          </a:bodyPr>
          <a:lstStyle/>
          <a:p>
            <a:r>
              <a:rPr lang="en-IN" dirty="0"/>
              <a:t>FEMA Notification 3 and 4 allowed certain borrowing and lending subject to terms and conditions which were specified. </a:t>
            </a:r>
          </a:p>
          <a:p>
            <a:r>
              <a:rPr lang="en-IN" dirty="0"/>
              <a:t>FEMA Notification 3(R) was issued superseding Not. 3 and 4</a:t>
            </a:r>
          </a:p>
          <a:p>
            <a:pPr lvl="4"/>
            <a:endParaRPr lang="en-IN" dirty="0"/>
          </a:p>
          <a:p>
            <a:r>
              <a:rPr lang="en-IN" dirty="0"/>
              <a:t>An Indian resident can borrow from a NR relative upto US$ 250,000 </a:t>
            </a:r>
            <a:r>
              <a:rPr lang="en-IN" i="1" dirty="0"/>
              <a:t>“subject to such terms and conditions as specified by RBI….”</a:t>
            </a:r>
          </a:p>
          <a:p>
            <a:pPr lvl="1"/>
            <a:r>
              <a:rPr lang="en-US" sz="1800" dirty="0">
                <a:effectLst/>
                <a:latin typeface="Book Antiqua" panose="02040602050305030304" pitchFamily="18" charset="0"/>
                <a:ea typeface="Calibri" panose="020F0502020204030204" pitchFamily="34" charset="0"/>
                <a:cs typeface="Arial" panose="020B0604020202020204" pitchFamily="34" charset="0"/>
              </a:rPr>
              <a:t>Regulation 4(B)(v) </a:t>
            </a:r>
            <a:r>
              <a:rPr lang="en-IN" sz="1800" dirty="0">
                <a:latin typeface="Book Antiqua" panose="02040602050305030304" pitchFamily="18" charset="0"/>
                <a:ea typeface="Calibri" panose="020F0502020204030204" pitchFamily="34" charset="0"/>
              </a:rPr>
              <a:t>of FEMA Notification 3(R)</a:t>
            </a:r>
          </a:p>
          <a:p>
            <a:r>
              <a:rPr lang="en-US" dirty="0"/>
              <a:t>An Indian entity can borrow from an NRI/ OCI </a:t>
            </a:r>
            <a:r>
              <a:rPr lang="en-IN" i="1" dirty="0"/>
              <a:t>“subject to such terms and conditions as specified by RBI….”</a:t>
            </a:r>
          </a:p>
          <a:p>
            <a:pPr lvl="1"/>
            <a:r>
              <a:rPr lang="en-US" sz="1800" dirty="0">
                <a:effectLst/>
                <a:latin typeface="Book Antiqua" panose="02040602050305030304" pitchFamily="18" charset="0"/>
                <a:ea typeface="Calibri" panose="020F0502020204030204" pitchFamily="34" charset="0"/>
                <a:cs typeface="Arial" panose="020B0604020202020204" pitchFamily="34" charset="0"/>
              </a:rPr>
              <a:t>Regulation 6(B)(vi)</a:t>
            </a:r>
            <a:r>
              <a:rPr lang="en-IN" sz="1800" i="1" dirty="0">
                <a:effectLst/>
                <a:latin typeface="Book Antiqua" panose="02040602050305030304" pitchFamily="18" charset="0"/>
                <a:ea typeface="Calibri" panose="020F0502020204030204" pitchFamily="34" charset="0"/>
                <a:cs typeface="Arial" panose="020B0604020202020204" pitchFamily="34" charset="0"/>
              </a:rPr>
              <a:t> </a:t>
            </a:r>
            <a:r>
              <a:rPr lang="en-IN" sz="2000" dirty="0">
                <a:latin typeface="Book Antiqua" panose="02040602050305030304" pitchFamily="18" charset="0"/>
                <a:ea typeface="Calibri" panose="020F0502020204030204" pitchFamily="34" charset="0"/>
              </a:rPr>
              <a:t>of FEMA Notification 3(R)</a:t>
            </a:r>
          </a:p>
          <a:p>
            <a:pPr lvl="4"/>
            <a:endParaRPr lang="en-US" dirty="0"/>
          </a:p>
          <a:p>
            <a:r>
              <a:rPr lang="en-US" dirty="0"/>
              <a:t>Terms and conditions not notified by RBI since 2018</a:t>
            </a:r>
          </a:p>
          <a:p>
            <a:r>
              <a:rPr lang="en-US" dirty="0"/>
              <a:t>Is it allowed without any terms and conditions?</a:t>
            </a:r>
          </a:p>
          <a:p>
            <a:r>
              <a:rPr lang="en-US" dirty="0"/>
              <a:t>Can one follow terms and conditions prescribed in erstwhile FEMA 3 or 4?</a:t>
            </a:r>
          </a:p>
        </p:txBody>
      </p:sp>
      <p:sp>
        <p:nvSpPr>
          <p:cNvPr id="4" name="Footer Placeholder 3">
            <a:extLst>
              <a:ext uri="{FF2B5EF4-FFF2-40B4-BE49-F238E27FC236}">
                <a16:creationId xmlns:a16="http://schemas.microsoft.com/office/drawing/2014/main" id="{D3EFC409-9507-44B2-A0F7-CB83853E8777}"/>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8453D7C0-6F7F-412D-8EAD-DE34293CAE98}"/>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69</a:t>
            </a:fld>
            <a:endParaRPr lang="en-US" altLang="en-US" dirty="0"/>
          </a:p>
        </p:txBody>
      </p:sp>
    </p:spTree>
    <p:extLst>
      <p:ext uri="{BB962C8B-B14F-4D97-AF65-F5344CB8AC3E}">
        <p14:creationId xmlns:p14="http://schemas.microsoft.com/office/powerpoint/2010/main" val="3011997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7935-D785-47B9-A1FE-B00C271762BD}"/>
              </a:ext>
            </a:extLst>
          </p:cNvPr>
          <p:cNvSpPr>
            <a:spLocks noGrp="1"/>
          </p:cNvSpPr>
          <p:nvPr>
            <p:ph type="title"/>
          </p:nvPr>
        </p:nvSpPr>
        <p:spPr/>
        <p:txBody>
          <a:bodyPr/>
          <a:lstStyle/>
          <a:p>
            <a:r>
              <a:rPr lang="en-IN" dirty="0"/>
              <a:t>Borrowing by NRIs from resident individuals</a:t>
            </a:r>
          </a:p>
        </p:txBody>
      </p:sp>
      <p:sp>
        <p:nvSpPr>
          <p:cNvPr id="3" name="Content Placeholder 2">
            <a:extLst>
              <a:ext uri="{FF2B5EF4-FFF2-40B4-BE49-F238E27FC236}">
                <a16:creationId xmlns:a16="http://schemas.microsoft.com/office/drawing/2014/main" id="{0A4923D8-EC03-4824-885D-465108B11D4E}"/>
              </a:ext>
            </a:extLst>
          </p:cNvPr>
          <p:cNvSpPr>
            <a:spLocks noGrp="1"/>
          </p:cNvSpPr>
          <p:nvPr>
            <p:ph idx="1"/>
          </p:nvPr>
        </p:nvSpPr>
        <p:spPr>
          <a:xfrm>
            <a:off x="304800" y="1412776"/>
            <a:ext cx="8587680" cy="4943574"/>
          </a:xfrm>
        </p:spPr>
        <p:txBody>
          <a:bodyPr>
            <a:normAutofit/>
          </a:bodyPr>
          <a:lstStyle/>
          <a:p>
            <a:r>
              <a:rPr lang="en-US" dirty="0"/>
              <a:t>Extending loans </a:t>
            </a:r>
            <a:r>
              <a:rPr lang="en-US" u="sng" dirty="0"/>
              <a:t>including</a:t>
            </a:r>
            <a:r>
              <a:rPr lang="en-US" dirty="0"/>
              <a:t> loans in INR to NRIs who are relatives as per Companies Act</a:t>
            </a:r>
          </a:p>
          <a:p>
            <a:r>
              <a:rPr lang="en-IN" dirty="0"/>
              <a:t>Conditions for granting INR loans to NRI relatives:</a:t>
            </a:r>
          </a:p>
          <a:p>
            <a:pPr lvl="1"/>
            <a:r>
              <a:rPr lang="en-IN" dirty="0"/>
              <a:t>Interest free and minimum maturity of 1 year</a:t>
            </a:r>
          </a:p>
          <a:p>
            <a:pPr lvl="1"/>
            <a:r>
              <a:rPr lang="en-IN" dirty="0"/>
              <a:t>Loan should be utilised for personal requirement of borrower or for his own business purpose in India</a:t>
            </a:r>
          </a:p>
          <a:p>
            <a:pPr lvl="1"/>
            <a:r>
              <a:rPr lang="en-IN" dirty="0"/>
              <a:t>Loan shall not be utilised for any activity prohibited for NRs</a:t>
            </a:r>
          </a:p>
          <a:p>
            <a:pPr lvl="1"/>
            <a:r>
              <a:rPr lang="en-IN" dirty="0"/>
              <a:t>Loan amount should be credited to NRO Account</a:t>
            </a:r>
          </a:p>
          <a:p>
            <a:pPr lvl="1"/>
            <a:r>
              <a:rPr lang="en-IN" dirty="0"/>
              <a:t>Loan amount should not be remitted abroad</a:t>
            </a:r>
          </a:p>
          <a:p>
            <a:pPr lvl="1"/>
            <a:r>
              <a:rPr lang="en-IN" dirty="0"/>
              <a:t>Repayment of loan shall be made through inward remittance or by debit to NRO/ NRE/ FCNR account or out of sale proceeds of shares/ security/ immovable property against which such loan was granted</a:t>
            </a:r>
          </a:p>
          <a:p>
            <a:pPr marL="0" indent="0">
              <a:buNone/>
            </a:pPr>
            <a:endParaRPr lang="en-US" dirty="0"/>
          </a:p>
        </p:txBody>
      </p:sp>
      <p:sp>
        <p:nvSpPr>
          <p:cNvPr id="4" name="Footer Placeholder 3">
            <a:extLst>
              <a:ext uri="{FF2B5EF4-FFF2-40B4-BE49-F238E27FC236}">
                <a16:creationId xmlns:a16="http://schemas.microsoft.com/office/drawing/2014/main" id="{D3EFC409-9507-44B2-A0F7-CB83853E8777}"/>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8453D7C0-6F7F-412D-8EAD-DE34293CAE98}"/>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70</a:t>
            </a:fld>
            <a:endParaRPr lang="en-US" altLang="en-US" dirty="0"/>
          </a:p>
        </p:txBody>
      </p:sp>
    </p:spTree>
    <p:extLst>
      <p:ext uri="{BB962C8B-B14F-4D97-AF65-F5344CB8AC3E}">
        <p14:creationId xmlns:p14="http://schemas.microsoft.com/office/powerpoint/2010/main" val="1811103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7935-D785-47B9-A1FE-B00C271762BD}"/>
              </a:ext>
            </a:extLst>
          </p:cNvPr>
          <p:cNvSpPr>
            <a:spLocks noGrp="1"/>
          </p:cNvSpPr>
          <p:nvPr>
            <p:ph type="title"/>
          </p:nvPr>
        </p:nvSpPr>
        <p:spPr/>
        <p:txBody>
          <a:bodyPr/>
          <a:lstStyle/>
          <a:p>
            <a:r>
              <a:rPr lang="en-IN" dirty="0"/>
              <a:t>Borrowing by NRIs from resident individuals</a:t>
            </a:r>
          </a:p>
        </p:txBody>
      </p:sp>
      <p:sp>
        <p:nvSpPr>
          <p:cNvPr id="3" name="Content Placeholder 2">
            <a:extLst>
              <a:ext uri="{FF2B5EF4-FFF2-40B4-BE49-F238E27FC236}">
                <a16:creationId xmlns:a16="http://schemas.microsoft.com/office/drawing/2014/main" id="{0A4923D8-EC03-4824-885D-465108B11D4E}"/>
              </a:ext>
            </a:extLst>
          </p:cNvPr>
          <p:cNvSpPr>
            <a:spLocks noGrp="1"/>
          </p:cNvSpPr>
          <p:nvPr>
            <p:ph idx="1"/>
          </p:nvPr>
        </p:nvSpPr>
        <p:spPr>
          <a:xfrm>
            <a:off x="304800" y="1412776"/>
            <a:ext cx="8587680" cy="4943574"/>
          </a:xfrm>
        </p:spPr>
        <p:txBody>
          <a:bodyPr>
            <a:normAutofit/>
          </a:bodyPr>
          <a:lstStyle/>
          <a:p>
            <a:r>
              <a:rPr lang="en-US" dirty="0"/>
              <a:t>What if a resident individual wants to give loan abroad to a non-resident?</a:t>
            </a:r>
          </a:p>
          <a:p>
            <a:r>
              <a:rPr lang="en-US" dirty="0"/>
              <a:t>Extending loans </a:t>
            </a:r>
            <a:r>
              <a:rPr lang="en-US" u="sng" dirty="0"/>
              <a:t>including</a:t>
            </a:r>
            <a:r>
              <a:rPr lang="en-US" dirty="0"/>
              <a:t> loans in INR to NRIs who are relatives as per Companies Act</a:t>
            </a:r>
          </a:p>
          <a:p>
            <a:pPr lvl="3"/>
            <a:endParaRPr lang="en-IN" dirty="0"/>
          </a:p>
          <a:p>
            <a:r>
              <a:rPr lang="en-IN" dirty="0"/>
              <a:t>Under LRS, resident individuals were allowed to enter into “permissible capital account transactions”</a:t>
            </a:r>
          </a:p>
          <a:p>
            <a:r>
              <a:rPr lang="en-IN" dirty="0"/>
              <a:t>Over the years, the Scheme has been diluted. </a:t>
            </a:r>
          </a:p>
          <a:p>
            <a:pPr lvl="1"/>
            <a:r>
              <a:rPr lang="en-IN" dirty="0"/>
              <a:t>Now, only those capital account transactions which are permitted in specific notifications are allowed. </a:t>
            </a:r>
          </a:p>
          <a:p>
            <a:pPr lvl="1"/>
            <a:r>
              <a:rPr lang="en-IN" dirty="0"/>
              <a:t>LRS scheme does not have any weightage in itself</a:t>
            </a:r>
          </a:p>
          <a:p>
            <a:r>
              <a:rPr lang="en-IN" dirty="0"/>
              <a:t>RBI view is that it is not permitted</a:t>
            </a:r>
          </a:p>
          <a:p>
            <a:endParaRPr lang="en-US" dirty="0"/>
          </a:p>
        </p:txBody>
      </p:sp>
      <p:sp>
        <p:nvSpPr>
          <p:cNvPr id="4" name="Footer Placeholder 3">
            <a:extLst>
              <a:ext uri="{FF2B5EF4-FFF2-40B4-BE49-F238E27FC236}">
                <a16:creationId xmlns:a16="http://schemas.microsoft.com/office/drawing/2014/main" id="{D3EFC409-9507-44B2-A0F7-CB83853E8777}"/>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8453D7C0-6F7F-412D-8EAD-DE34293CAE98}"/>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71</a:t>
            </a:fld>
            <a:endParaRPr lang="en-US" altLang="en-US" dirty="0"/>
          </a:p>
        </p:txBody>
      </p:sp>
    </p:spTree>
    <p:extLst>
      <p:ext uri="{BB962C8B-B14F-4D97-AF65-F5344CB8AC3E}">
        <p14:creationId xmlns:p14="http://schemas.microsoft.com/office/powerpoint/2010/main" val="4257965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14A68-1FCF-4DCA-793B-48B59E64D0BA}"/>
            </a:ext>
          </a:extLst>
        </p:cNvPr>
        <p:cNvGrpSpPr/>
        <p:nvPr/>
      </p:nvGrpSpPr>
      <p:grpSpPr>
        <a:xfrm>
          <a:off x="0" y="0"/>
          <a:ext cx="0" cy="0"/>
          <a:chOff x="0" y="0"/>
          <a:chExt cx="0" cy="0"/>
        </a:xfrm>
      </p:grpSpPr>
      <p:sp>
        <p:nvSpPr>
          <p:cNvPr id="159745" name="Title 1">
            <a:extLst>
              <a:ext uri="{FF2B5EF4-FFF2-40B4-BE49-F238E27FC236}">
                <a16:creationId xmlns:a16="http://schemas.microsoft.com/office/drawing/2014/main" id="{4E9CA3D6-F03A-C2DA-93C1-88CB5887AC6A}"/>
              </a:ext>
            </a:extLst>
          </p:cNvPr>
          <p:cNvSpPr>
            <a:spLocks noGrp="1"/>
          </p:cNvSpPr>
          <p:nvPr>
            <p:ph type="title"/>
          </p:nvPr>
        </p:nvSpPr>
        <p:spPr/>
        <p:txBody>
          <a:bodyPr/>
          <a:lstStyle/>
          <a:p>
            <a:r>
              <a:rPr lang="en-IN" dirty="0">
                <a:latin typeface="+mj-lt"/>
                <a:cs typeface="Arial" charset="0"/>
              </a:rPr>
              <a:t>Summary – Fresh Indian transactions for NRI/ OCI</a:t>
            </a:r>
          </a:p>
        </p:txBody>
      </p:sp>
      <p:sp>
        <p:nvSpPr>
          <p:cNvPr id="2" name="Footer Placeholder 1">
            <a:extLst>
              <a:ext uri="{FF2B5EF4-FFF2-40B4-BE49-F238E27FC236}">
                <a16:creationId xmlns:a16="http://schemas.microsoft.com/office/drawing/2014/main" id="{8746CEE2-55C7-23B9-FC43-FC64CC514746}"/>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E0CB42FC-2A04-C0FC-77B5-1A22D09F1FFF}"/>
              </a:ext>
            </a:extLst>
          </p:cNvPr>
          <p:cNvSpPr>
            <a:spLocks noGrp="1"/>
          </p:cNvSpPr>
          <p:nvPr>
            <p:ph type="sldNum" sz="quarter" idx="12"/>
          </p:nvPr>
        </p:nvSpPr>
        <p:spPr/>
        <p:txBody>
          <a:bodyPr/>
          <a:lstStyle/>
          <a:p>
            <a:pPr>
              <a:defRPr/>
            </a:pPr>
            <a:fld id="{C503C718-66A1-400B-9A5D-49F68E98E691}" type="slidenum">
              <a:rPr lang="en-IN" smtClean="0"/>
              <a:pPr>
                <a:defRPr/>
              </a:pPr>
              <a:t>72</a:t>
            </a:fld>
            <a:endParaRPr lang="en-IN" dirty="0"/>
          </a:p>
        </p:txBody>
      </p:sp>
      <p:graphicFrame>
        <p:nvGraphicFramePr>
          <p:cNvPr id="4" name="Table 3">
            <a:extLst>
              <a:ext uri="{FF2B5EF4-FFF2-40B4-BE49-F238E27FC236}">
                <a16:creationId xmlns:a16="http://schemas.microsoft.com/office/drawing/2014/main" id="{6F22B37B-AB0B-CF8E-285F-33DEC0B77111}"/>
              </a:ext>
            </a:extLst>
          </p:cNvPr>
          <p:cNvGraphicFramePr>
            <a:graphicFrameLocks noGrp="1"/>
          </p:cNvGraphicFramePr>
          <p:nvPr>
            <p:extLst>
              <p:ext uri="{D42A27DB-BD31-4B8C-83A1-F6EECF244321}">
                <p14:modId xmlns:p14="http://schemas.microsoft.com/office/powerpoint/2010/main" val="4161038234"/>
              </p:ext>
            </p:extLst>
          </p:nvPr>
        </p:nvGraphicFramePr>
        <p:xfrm>
          <a:off x="0" y="1143000"/>
          <a:ext cx="9144000" cy="5463209"/>
        </p:xfrm>
        <a:graphic>
          <a:graphicData uri="http://schemas.openxmlformats.org/drawingml/2006/table">
            <a:tbl>
              <a:tblPr firstRow="1" bandRow="1">
                <a:tableStyleId>{00A15C55-8517-42AA-B614-E9B94910E393}</a:tableStyleId>
              </a:tblPr>
              <a:tblGrid>
                <a:gridCol w="3995936">
                  <a:extLst>
                    <a:ext uri="{9D8B030D-6E8A-4147-A177-3AD203B41FA5}">
                      <a16:colId xmlns:a16="http://schemas.microsoft.com/office/drawing/2014/main" val="1167022722"/>
                    </a:ext>
                  </a:extLst>
                </a:gridCol>
                <a:gridCol w="5148064">
                  <a:extLst>
                    <a:ext uri="{9D8B030D-6E8A-4147-A177-3AD203B41FA5}">
                      <a16:colId xmlns:a16="http://schemas.microsoft.com/office/drawing/2014/main" val="3071004559"/>
                    </a:ext>
                  </a:extLst>
                </a:gridCol>
              </a:tblGrid>
              <a:tr h="390221">
                <a:tc>
                  <a:txBody>
                    <a:bodyPr/>
                    <a:lstStyle/>
                    <a:p>
                      <a:pPr algn="ctr"/>
                      <a:r>
                        <a:rPr lang="en-IN" dirty="0"/>
                        <a:t>Transaction</a:t>
                      </a:r>
                    </a:p>
                  </a:txBody>
                  <a:tcPr/>
                </a:tc>
                <a:tc>
                  <a:txBody>
                    <a:bodyPr/>
                    <a:lstStyle/>
                    <a:p>
                      <a:pPr algn="ctr"/>
                      <a:r>
                        <a:rPr lang="en-IN" dirty="0"/>
                        <a:t>Remarks</a:t>
                      </a:r>
                    </a:p>
                  </a:txBody>
                  <a:tcPr/>
                </a:tc>
                <a:extLst>
                  <a:ext uri="{0D108BD9-81ED-4DB2-BD59-A6C34878D82A}">
                    <a16:rowId xmlns:a16="http://schemas.microsoft.com/office/drawing/2014/main" val="1478387331"/>
                  </a:ext>
                </a:extLst>
              </a:tr>
              <a:tr h="682886">
                <a:tc>
                  <a:txBody>
                    <a:bodyPr/>
                    <a:lstStyle/>
                    <a:p>
                      <a:r>
                        <a:rPr lang="en-US" b="0" dirty="0">
                          <a:solidFill>
                            <a:srgbClr val="040404"/>
                          </a:solidFill>
                        </a:rPr>
                        <a:t>Buying </a:t>
                      </a:r>
                      <a:r>
                        <a:rPr lang="en-US" b="1" dirty="0">
                          <a:solidFill>
                            <a:srgbClr val="040404"/>
                          </a:solidFill>
                        </a:rPr>
                        <a:t>agricultural land, farmhouse, plantation property</a:t>
                      </a:r>
                      <a:endParaRPr lang="en-IN" b="1" dirty="0">
                        <a:solidFill>
                          <a:srgbClr val="040404"/>
                        </a:solidFill>
                      </a:endParaRPr>
                    </a:p>
                  </a:txBody>
                  <a:tcPr/>
                </a:tc>
                <a:tc>
                  <a:txBody>
                    <a:bodyPr/>
                    <a:lstStyle/>
                    <a:p>
                      <a:r>
                        <a:rPr lang="en-IN" b="0" dirty="0">
                          <a:solidFill>
                            <a:srgbClr val="040404"/>
                          </a:solidFill>
                        </a:rPr>
                        <a:t>Prohibited</a:t>
                      </a:r>
                    </a:p>
                  </a:txBody>
                  <a:tcPr/>
                </a:tc>
                <a:extLst>
                  <a:ext uri="{0D108BD9-81ED-4DB2-BD59-A6C34878D82A}">
                    <a16:rowId xmlns:a16="http://schemas.microsoft.com/office/drawing/2014/main" val="384003593"/>
                  </a:ext>
                </a:extLst>
              </a:tr>
              <a:tr h="390221">
                <a:tc>
                  <a:txBody>
                    <a:bodyPr/>
                    <a:lstStyle/>
                    <a:p>
                      <a:r>
                        <a:rPr lang="en-US" b="0" dirty="0">
                          <a:solidFill>
                            <a:srgbClr val="040404"/>
                          </a:solidFill>
                        </a:rPr>
                        <a:t>Buying </a:t>
                      </a:r>
                      <a:r>
                        <a:rPr lang="en-IN" b="1" dirty="0">
                          <a:solidFill>
                            <a:srgbClr val="040404"/>
                          </a:solidFill>
                        </a:rPr>
                        <a:t>other immovable property</a:t>
                      </a:r>
                    </a:p>
                  </a:txBody>
                  <a:tcPr/>
                </a:tc>
                <a:tc>
                  <a:txBody>
                    <a:bodyPr/>
                    <a:lstStyle/>
                    <a:p>
                      <a:r>
                        <a:rPr lang="en-IN" b="0" dirty="0">
                          <a:solidFill>
                            <a:srgbClr val="040404"/>
                          </a:solidFill>
                        </a:rPr>
                        <a:t>Permitted</a:t>
                      </a:r>
                    </a:p>
                  </a:txBody>
                  <a:tcPr/>
                </a:tc>
                <a:extLst>
                  <a:ext uri="{0D108BD9-81ED-4DB2-BD59-A6C34878D82A}">
                    <a16:rowId xmlns:a16="http://schemas.microsoft.com/office/drawing/2014/main" val="385832750"/>
                  </a:ext>
                </a:extLst>
              </a:tr>
              <a:tr h="975552">
                <a:tc>
                  <a:txBody>
                    <a:bodyPr/>
                    <a:lstStyle/>
                    <a:p>
                      <a:r>
                        <a:rPr lang="en-US" sz="1800" b="0" kern="1200" dirty="0">
                          <a:solidFill>
                            <a:srgbClr val="040404"/>
                          </a:solidFill>
                          <a:effectLst/>
                          <a:latin typeface="+mn-lt"/>
                          <a:ea typeface="+mn-ea"/>
                          <a:cs typeface="+mn-cs"/>
                        </a:rPr>
                        <a:t>Investing in </a:t>
                      </a:r>
                      <a:r>
                        <a:rPr lang="en-US" sz="1800" b="1" kern="1200" dirty="0">
                          <a:solidFill>
                            <a:srgbClr val="040404"/>
                          </a:solidFill>
                          <a:effectLst/>
                          <a:latin typeface="+mn-lt"/>
                          <a:ea typeface="+mn-ea"/>
                          <a:cs typeface="+mn-cs"/>
                        </a:rPr>
                        <a:t>Business</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Requires separate session. </a:t>
                      </a:r>
                    </a:p>
                    <a:p>
                      <a:r>
                        <a:rPr lang="en-US" sz="1800" b="1" kern="1200" dirty="0">
                          <a:solidFill>
                            <a:srgbClr val="040404"/>
                          </a:solidFill>
                          <a:effectLst/>
                          <a:latin typeface="+mn-lt"/>
                          <a:ea typeface="+mn-ea"/>
                          <a:cs typeface="+mn-cs"/>
                        </a:rPr>
                        <a:t>Non-repatriable route:</a:t>
                      </a:r>
                      <a:r>
                        <a:rPr lang="en-US" sz="1800" b="0" kern="1200" dirty="0">
                          <a:solidFill>
                            <a:srgbClr val="040404"/>
                          </a:solidFill>
                          <a:effectLst/>
                          <a:latin typeface="+mn-lt"/>
                          <a:ea typeface="+mn-ea"/>
                          <a:cs typeface="+mn-cs"/>
                        </a:rPr>
                        <a:t> Sectoral restrictions of real estate, Nidhi company, agricultural activity.</a:t>
                      </a:r>
                      <a:endParaRPr lang="en-IN" b="0" dirty="0">
                        <a:solidFill>
                          <a:srgbClr val="040404"/>
                        </a:solidFill>
                      </a:endParaRPr>
                    </a:p>
                  </a:txBody>
                  <a:tcPr/>
                </a:tc>
                <a:extLst>
                  <a:ext uri="{0D108BD9-81ED-4DB2-BD59-A6C34878D82A}">
                    <a16:rowId xmlns:a16="http://schemas.microsoft.com/office/drawing/2014/main" val="2110424329"/>
                  </a:ext>
                </a:extLst>
              </a:tr>
              <a:tr h="682886">
                <a:tc>
                  <a:txBody>
                    <a:bodyPr/>
                    <a:lstStyle/>
                    <a:p>
                      <a:r>
                        <a:rPr lang="en-US" sz="1800" b="1" kern="1200" dirty="0">
                          <a:solidFill>
                            <a:srgbClr val="040404"/>
                          </a:solidFill>
                          <a:effectLst/>
                          <a:latin typeface="+mn-lt"/>
                          <a:ea typeface="+mn-ea"/>
                          <a:cs typeface="+mn-cs"/>
                        </a:rPr>
                        <a:t>Loan by NRI/ OCI to Indian companies</a:t>
                      </a:r>
                      <a:endParaRPr lang="en-IN" b="1" dirty="0">
                        <a:solidFill>
                          <a:srgbClr val="040404"/>
                        </a:solidFill>
                      </a:endParaRPr>
                    </a:p>
                  </a:txBody>
                  <a:tcPr/>
                </a:tc>
                <a:tc>
                  <a:txBody>
                    <a:bodyPr/>
                    <a:lstStyle/>
                    <a:p>
                      <a:r>
                        <a:rPr lang="en-IN" b="0" dirty="0">
                          <a:solidFill>
                            <a:srgbClr val="040404"/>
                          </a:solidFill>
                        </a:rPr>
                        <a:t>Deposits permitted subject to several terms and conditions [Schedule 7 to FEMA 5(R)]. </a:t>
                      </a:r>
                    </a:p>
                  </a:txBody>
                  <a:tcPr/>
                </a:tc>
                <a:extLst>
                  <a:ext uri="{0D108BD9-81ED-4DB2-BD59-A6C34878D82A}">
                    <a16:rowId xmlns:a16="http://schemas.microsoft.com/office/drawing/2014/main" val="3893472907"/>
                  </a:ext>
                </a:extLst>
              </a:tr>
              <a:tr h="655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40404"/>
                          </a:solidFill>
                          <a:effectLst/>
                          <a:latin typeface="+mn-lt"/>
                          <a:ea typeface="+mn-ea"/>
                          <a:cs typeface="+mn-cs"/>
                        </a:rPr>
                        <a:t>Loan by NRI/ OCI to Resident Individuals</a:t>
                      </a:r>
                      <a:endParaRPr lang="en-IN" b="1" dirty="0">
                        <a:solidFill>
                          <a:srgbClr val="040404"/>
                        </a:solidFill>
                      </a:endParaRPr>
                    </a:p>
                  </a:txBody>
                  <a:tcPr/>
                </a:tc>
                <a:tc>
                  <a:txBody>
                    <a:bodyPr/>
                    <a:lstStyle/>
                    <a:p>
                      <a:r>
                        <a:rPr lang="en-IN" b="0" dirty="0">
                          <a:solidFill>
                            <a:srgbClr val="040404"/>
                          </a:solidFill>
                        </a:rPr>
                        <a:t>Not possible. T&amp;C not specified. </a:t>
                      </a:r>
                    </a:p>
                  </a:txBody>
                  <a:tcPr/>
                </a:tc>
                <a:extLst>
                  <a:ext uri="{0D108BD9-81ED-4DB2-BD59-A6C34878D82A}">
                    <a16:rowId xmlns:a16="http://schemas.microsoft.com/office/drawing/2014/main" val="3532332391"/>
                  </a:ext>
                </a:extLst>
              </a:tr>
              <a:tr h="390221">
                <a:tc>
                  <a:txBody>
                    <a:bodyPr/>
                    <a:lstStyle/>
                    <a:p>
                      <a:r>
                        <a:rPr lang="en-IN" b="1" dirty="0">
                          <a:solidFill>
                            <a:srgbClr val="040404"/>
                          </a:solidFill>
                        </a:rPr>
                        <a:t>Loan from R to NRI/ PIO relative</a:t>
                      </a:r>
                    </a:p>
                  </a:txBody>
                  <a:tcPr/>
                </a:tc>
                <a:tc>
                  <a:txBody>
                    <a:bodyPr/>
                    <a:lstStyle/>
                    <a:p>
                      <a:r>
                        <a:rPr lang="en-IN" b="0" dirty="0">
                          <a:solidFill>
                            <a:srgbClr val="040404"/>
                          </a:solidFill>
                        </a:rPr>
                        <a:t>Allowed in NRO account </a:t>
                      </a:r>
                      <a:r>
                        <a:rPr lang="en-IN" b="0" dirty="0" err="1">
                          <a:solidFill>
                            <a:srgbClr val="040404"/>
                          </a:solidFill>
                        </a:rPr>
                        <a:t>s.t.</a:t>
                      </a:r>
                      <a:r>
                        <a:rPr lang="en-IN" b="0" dirty="0">
                          <a:solidFill>
                            <a:srgbClr val="040404"/>
                          </a:solidFill>
                        </a:rPr>
                        <a:t> terms &amp; conditions. </a:t>
                      </a:r>
                    </a:p>
                  </a:txBody>
                  <a:tcPr/>
                </a:tc>
                <a:extLst>
                  <a:ext uri="{0D108BD9-81ED-4DB2-BD59-A6C34878D82A}">
                    <a16:rowId xmlns:a16="http://schemas.microsoft.com/office/drawing/2014/main" val="3556087670"/>
                  </a:ext>
                </a:extLst>
              </a:tr>
              <a:tr h="655571">
                <a:tc>
                  <a:txBody>
                    <a:bodyPr/>
                    <a:lstStyle/>
                    <a:p>
                      <a:r>
                        <a:rPr lang="en-US" sz="1800" b="1" kern="1200" dirty="0">
                          <a:solidFill>
                            <a:srgbClr val="040404"/>
                          </a:solidFill>
                          <a:effectLst/>
                          <a:latin typeface="+mn-lt"/>
                          <a:ea typeface="+mn-ea"/>
                          <a:cs typeface="+mn-cs"/>
                        </a:rPr>
                        <a:t>Gift of funds from R to NR in India</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Permitted only if the donee is NRI/PIO and is a relative. LRS limit applies. TCS applies. </a:t>
                      </a:r>
                      <a:endParaRPr lang="en-IN" b="0" dirty="0">
                        <a:solidFill>
                          <a:srgbClr val="040404"/>
                        </a:solidFill>
                      </a:endParaRPr>
                    </a:p>
                  </a:txBody>
                  <a:tcPr/>
                </a:tc>
                <a:extLst>
                  <a:ext uri="{0D108BD9-81ED-4DB2-BD59-A6C34878D82A}">
                    <a16:rowId xmlns:a16="http://schemas.microsoft.com/office/drawing/2014/main" val="3432437304"/>
                  </a:ext>
                </a:extLst>
              </a:tr>
              <a:tr h="390221">
                <a:tc>
                  <a:txBody>
                    <a:bodyPr/>
                    <a:lstStyle/>
                    <a:p>
                      <a:r>
                        <a:rPr lang="en-US" sz="1800" b="1" kern="1200" dirty="0">
                          <a:solidFill>
                            <a:srgbClr val="040404"/>
                          </a:solidFill>
                          <a:effectLst/>
                          <a:latin typeface="+mn-lt"/>
                          <a:ea typeface="+mn-ea"/>
                          <a:cs typeface="+mn-cs"/>
                        </a:rPr>
                        <a:t>Gift of funds from R to NR abroad</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Permitted without conditions. LRS limit applies. TCS applies. </a:t>
                      </a:r>
                      <a:endParaRPr lang="en-IN" b="0" dirty="0">
                        <a:solidFill>
                          <a:srgbClr val="040404"/>
                        </a:solidFill>
                      </a:endParaRPr>
                    </a:p>
                  </a:txBody>
                  <a:tcPr/>
                </a:tc>
                <a:extLst>
                  <a:ext uri="{0D108BD9-81ED-4DB2-BD59-A6C34878D82A}">
                    <a16:rowId xmlns:a16="http://schemas.microsoft.com/office/drawing/2014/main" val="163503056"/>
                  </a:ext>
                </a:extLst>
              </a:tr>
            </a:tbl>
          </a:graphicData>
        </a:graphic>
      </p:graphicFrame>
    </p:spTree>
    <p:extLst>
      <p:ext uri="{BB962C8B-B14F-4D97-AF65-F5344CB8AC3E}">
        <p14:creationId xmlns:p14="http://schemas.microsoft.com/office/powerpoint/2010/main" val="4193092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75C0B-A409-CB6E-AD61-1906E362F25A}"/>
            </a:ext>
          </a:extLst>
        </p:cNvPr>
        <p:cNvGrpSpPr/>
        <p:nvPr/>
      </p:nvGrpSpPr>
      <p:grpSpPr>
        <a:xfrm>
          <a:off x="0" y="0"/>
          <a:ext cx="0" cy="0"/>
          <a:chOff x="0" y="0"/>
          <a:chExt cx="0" cy="0"/>
        </a:xfrm>
      </p:grpSpPr>
      <p:sp>
        <p:nvSpPr>
          <p:cNvPr id="159745" name="Title 1">
            <a:extLst>
              <a:ext uri="{FF2B5EF4-FFF2-40B4-BE49-F238E27FC236}">
                <a16:creationId xmlns:a16="http://schemas.microsoft.com/office/drawing/2014/main" id="{C8288677-7950-CA76-9576-6F6A2EBCD45E}"/>
              </a:ext>
            </a:extLst>
          </p:cNvPr>
          <p:cNvSpPr>
            <a:spLocks noGrp="1"/>
          </p:cNvSpPr>
          <p:nvPr>
            <p:ph type="title"/>
          </p:nvPr>
        </p:nvSpPr>
        <p:spPr/>
        <p:txBody>
          <a:bodyPr/>
          <a:lstStyle/>
          <a:p>
            <a:r>
              <a:rPr lang="en-IN" dirty="0">
                <a:latin typeface="+mj-lt"/>
                <a:cs typeface="Arial" charset="0"/>
              </a:rPr>
              <a:t>Summary – Fresh Indian transactions for NRI/ OCI</a:t>
            </a:r>
          </a:p>
        </p:txBody>
      </p:sp>
      <p:sp>
        <p:nvSpPr>
          <p:cNvPr id="2" name="Footer Placeholder 1">
            <a:extLst>
              <a:ext uri="{FF2B5EF4-FFF2-40B4-BE49-F238E27FC236}">
                <a16:creationId xmlns:a16="http://schemas.microsoft.com/office/drawing/2014/main" id="{0CF081E9-815D-0E27-1365-1BE16EBA46C1}"/>
              </a:ext>
            </a:extLst>
          </p:cNvPr>
          <p:cNvSpPr>
            <a:spLocks noGrp="1"/>
          </p:cNvSpPr>
          <p:nvPr>
            <p:ph type="ftr" sz="quarter" idx="11"/>
          </p:nvPr>
        </p:nvSpPr>
        <p:spPr/>
        <p:txBody>
          <a:bodyPr/>
          <a:lstStyle/>
          <a:p>
            <a:pPr>
              <a:defRPr/>
            </a:pPr>
            <a:r>
              <a:rPr lang="en-IN"/>
              <a:t>CA Bhavya Gandhi</a:t>
            </a:r>
          </a:p>
        </p:txBody>
      </p:sp>
      <p:sp>
        <p:nvSpPr>
          <p:cNvPr id="3" name="Slide Number Placeholder 2">
            <a:extLst>
              <a:ext uri="{FF2B5EF4-FFF2-40B4-BE49-F238E27FC236}">
                <a16:creationId xmlns:a16="http://schemas.microsoft.com/office/drawing/2014/main" id="{964A8097-8104-8A3A-9DC0-339ADB825EEF}"/>
              </a:ext>
            </a:extLst>
          </p:cNvPr>
          <p:cNvSpPr>
            <a:spLocks noGrp="1"/>
          </p:cNvSpPr>
          <p:nvPr>
            <p:ph type="sldNum" sz="quarter" idx="12"/>
          </p:nvPr>
        </p:nvSpPr>
        <p:spPr/>
        <p:txBody>
          <a:bodyPr/>
          <a:lstStyle/>
          <a:p>
            <a:pPr>
              <a:defRPr/>
            </a:pPr>
            <a:fld id="{C503C718-66A1-400B-9A5D-49F68E98E691}" type="slidenum">
              <a:rPr lang="en-IN" smtClean="0"/>
              <a:pPr>
                <a:defRPr/>
              </a:pPr>
              <a:t>73</a:t>
            </a:fld>
            <a:endParaRPr lang="en-IN" dirty="0"/>
          </a:p>
        </p:txBody>
      </p:sp>
      <p:graphicFrame>
        <p:nvGraphicFramePr>
          <p:cNvPr id="4" name="Table 3">
            <a:extLst>
              <a:ext uri="{FF2B5EF4-FFF2-40B4-BE49-F238E27FC236}">
                <a16:creationId xmlns:a16="http://schemas.microsoft.com/office/drawing/2014/main" id="{F2A632D9-1D8F-DC27-684D-AB3113265D8A}"/>
              </a:ext>
            </a:extLst>
          </p:cNvPr>
          <p:cNvGraphicFramePr>
            <a:graphicFrameLocks noGrp="1"/>
          </p:cNvGraphicFramePr>
          <p:nvPr>
            <p:extLst>
              <p:ext uri="{D42A27DB-BD31-4B8C-83A1-F6EECF244321}">
                <p14:modId xmlns:p14="http://schemas.microsoft.com/office/powerpoint/2010/main" val="1427956789"/>
              </p:ext>
            </p:extLst>
          </p:nvPr>
        </p:nvGraphicFramePr>
        <p:xfrm>
          <a:off x="0" y="1143000"/>
          <a:ext cx="9144000" cy="5034280"/>
        </p:xfrm>
        <a:graphic>
          <a:graphicData uri="http://schemas.openxmlformats.org/drawingml/2006/table">
            <a:tbl>
              <a:tblPr firstRow="1" bandRow="1">
                <a:tableStyleId>{00A15C55-8517-42AA-B614-E9B94910E393}</a:tableStyleId>
              </a:tblPr>
              <a:tblGrid>
                <a:gridCol w="3886200">
                  <a:extLst>
                    <a:ext uri="{9D8B030D-6E8A-4147-A177-3AD203B41FA5}">
                      <a16:colId xmlns:a16="http://schemas.microsoft.com/office/drawing/2014/main" val="1167022722"/>
                    </a:ext>
                  </a:extLst>
                </a:gridCol>
                <a:gridCol w="5257800">
                  <a:extLst>
                    <a:ext uri="{9D8B030D-6E8A-4147-A177-3AD203B41FA5}">
                      <a16:colId xmlns:a16="http://schemas.microsoft.com/office/drawing/2014/main" val="3071004559"/>
                    </a:ext>
                  </a:extLst>
                </a:gridCol>
              </a:tblGrid>
              <a:tr h="370840">
                <a:tc>
                  <a:txBody>
                    <a:bodyPr/>
                    <a:lstStyle/>
                    <a:p>
                      <a:pPr algn="ctr"/>
                      <a:r>
                        <a:rPr lang="en-IN" dirty="0"/>
                        <a:t>Transaction</a:t>
                      </a:r>
                    </a:p>
                  </a:txBody>
                  <a:tcPr/>
                </a:tc>
                <a:tc>
                  <a:txBody>
                    <a:bodyPr/>
                    <a:lstStyle/>
                    <a:p>
                      <a:pPr algn="ctr"/>
                      <a:r>
                        <a:rPr lang="en-IN" dirty="0"/>
                        <a:t>Remarks</a:t>
                      </a:r>
                    </a:p>
                  </a:txBody>
                  <a:tcPr/>
                </a:tc>
                <a:extLst>
                  <a:ext uri="{0D108BD9-81ED-4DB2-BD59-A6C34878D82A}">
                    <a16:rowId xmlns:a16="http://schemas.microsoft.com/office/drawing/2014/main" val="1478387331"/>
                  </a:ext>
                </a:extLst>
              </a:tr>
              <a:tr h="370840">
                <a:tc>
                  <a:txBody>
                    <a:bodyPr/>
                    <a:lstStyle/>
                    <a:p>
                      <a:r>
                        <a:rPr lang="en-US" sz="1800" b="1" kern="1200" dirty="0">
                          <a:solidFill>
                            <a:srgbClr val="040404"/>
                          </a:solidFill>
                          <a:effectLst/>
                          <a:latin typeface="+mn-lt"/>
                          <a:ea typeface="+mn-ea"/>
                          <a:cs typeface="+mn-cs"/>
                        </a:rPr>
                        <a:t>Gift of Indian IP from R to NRI/ OCI </a:t>
                      </a:r>
                      <a:r>
                        <a:rPr lang="en-US" sz="1800" b="0" kern="1200" dirty="0">
                          <a:solidFill>
                            <a:srgbClr val="040404"/>
                          </a:solidFill>
                          <a:effectLst/>
                          <a:latin typeface="+mn-lt"/>
                          <a:ea typeface="+mn-ea"/>
                          <a:cs typeface="+mn-cs"/>
                        </a:rPr>
                        <a:t>(except agricultural land; farmhouse or plantation property)</a:t>
                      </a:r>
                      <a:endParaRPr lang="en-IN" b="0" dirty="0">
                        <a:solidFill>
                          <a:srgbClr val="040404"/>
                        </a:solidFill>
                      </a:endParaRPr>
                    </a:p>
                  </a:txBody>
                  <a:tcPr/>
                </a:tc>
                <a:tc>
                  <a:txBody>
                    <a:bodyPr/>
                    <a:lstStyle/>
                    <a:p>
                      <a:r>
                        <a:rPr lang="en-US" sz="1800" b="0" kern="1200" dirty="0">
                          <a:solidFill>
                            <a:srgbClr val="040404"/>
                          </a:solidFill>
                          <a:effectLst/>
                          <a:latin typeface="+mn-lt"/>
                          <a:ea typeface="+mn-ea"/>
                          <a:cs typeface="+mn-cs"/>
                        </a:rPr>
                        <a:t>Allowed. </a:t>
                      </a:r>
                    </a:p>
                    <a:p>
                      <a:r>
                        <a:rPr lang="en-US" sz="1800" b="0" kern="1200" dirty="0">
                          <a:solidFill>
                            <a:srgbClr val="040404"/>
                          </a:solidFill>
                          <a:effectLst/>
                          <a:latin typeface="+mn-lt"/>
                          <a:ea typeface="+mn-ea"/>
                          <a:cs typeface="+mn-cs"/>
                        </a:rPr>
                        <a:t>LRS limit does not apply and does not get exhausted. </a:t>
                      </a:r>
                      <a:r>
                        <a:rPr lang="en-US" sz="1800" b="1" kern="1200" dirty="0">
                          <a:solidFill>
                            <a:srgbClr val="040404"/>
                          </a:solidFill>
                          <a:effectLst/>
                          <a:latin typeface="+mn-lt"/>
                          <a:ea typeface="+mn-ea"/>
                          <a:cs typeface="+mn-cs"/>
                        </a:rPr>
                        <a:t>Don’t circumvent the law.</a:t>
                      </a:r>
                      <a:endParaRPr lang="en-IN" b="1" dirty="0">
                        <a:solidFill>
                          <a:srgbClr val="040404"/>
                        </a:solidFill>
                      </a:endParaRPr>
                    </a:p>
                  </a:txBody>
                  <a:tcPr/>
                </a:tc>
                <a:extLst>
                  <a:ext uri="{0D108BD9-81ED-4DB2-BD59-A6C34878D82A}">
                    <a16:rowId xmlns:a16="http://schemas.microsoft.com/office/drawing/2014/main" val="2549710402"/>
                  </a:ext>
                </a:extLst>
              </a:tr>
              <a:tr h="370840">
                <a:tc>
                  <a:txBody>
                    <a:bodyPr/>
                    <a:lstStyle/>
                    <a:p>
                      <a:r>
                        <a:rPr lang="en-US" sz="1800" b="1" kern="1200" dirty="0">
                          <a:solidFill>
                            <a:srgbClr val="040404"/>
                          </a:solidFill>
                          <a:effectLst/>
                          <a:latin typeface="+mn-lt"/>
                          <a:ea typeface="+mn-ea"/>
                          <a:cs typeface="+mn-cs"/>
                        </a:rPr>
                        <a:t>Gift of Indian company’s shares by resident to NRI</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Not feasible due to several conditions. </a:t>
                      </a:r>
                      <a:endParaRPr lang="en-IN" b="0" dirty="0">
                        <a:solidFill>
                          <a:srgbClr val="040404"/>
                        </a:solidFill>
                      </a:endParaRPr>
                    </a:p>
                  </a:txBody>
                  <a:tcPr/>
                </a:tc>
                <a:extLst>
                  <a:ext uri="{0D108BD9-81ED-4DB2-BD59-A6C34878D82A}">
                    <a16:rowId xmlns:a16="http://schemas.microsoft.com/office/drawing/2014/main" val="397227578"/>
                  </a:ext>
                </a:extLst>
              </a:tr>
              <a:tr h="370840">
                <a:tc>
                  <a:txBody>
                    <a:bodyPr/>
                    <a:lstStyle/>
                    <a:p>
                      <a:r>
                        <a:rPr lang="en-US" sz="1800" b="1" kern="1200" dirty="0">
                          <a:solidFill>
                            <a:srgbClr val="040404"/>
                          </a:solidFill>
                          <a:effectLst/>
                          <a:latin typeface="+mn-lt"/>
                          <a:ea typeface="+mn-ea"/>
                          <a:cs typeface="+mn-cs"/>
                        </a:rPr>
                        <a:t>Remitting funds abroad + taking assets outside India</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Current incomes without limit + USD 1 million p.a.</a:t>
                      </a:r>
                      <a:endParaRPr lang="en-IN" b="0" dirty="0">
                        <a:solidFill>
                          <a:srgbClr val="040404"/>
                        </a:solidFill>
                      </a:endParaRPr>
                    </a:p>
                  </a:txBody>
                  <a:tcPr/>
                </a:tc>
                <a:extLst>
                  <a:ext uri="{0D108BD9-81ED-4DB2-BD59-A6C34878D82A}">
                    <a16:rowId xmlns:a16="http://schemas.microsoft.com/office/drawing/2014/main" val="3282106351"/>
                  </a:ext>
                </a:extLst>
              </a:tr>
              <a:tr h="370840">
                <a:tc>
                  <a:txBody>
                    <a:bodyPr/>
                    <a:lstStyle/>
                    <a:p>
                      <a:r>
                        <a:rPr lang="en-US" sz="1800" b="1" kern="1200" dirty="0">
                          <a:solidFill>
                            <a:srgbClr val="040404"/>
                          </a:solidFill>
                          <a:effectLst/>
                          <a:latin typeface="+mn-lt"/>
                          <a:ea typeface="+mn-ea"/>
                          <a:cs typeface="+mn-cs"/>
                        </a:rPr>
                        <a:t>Taking </a:t>
                      </a:r>
                      <a:r>
                        <a:rPr lang="en-US" sz="1800" b="1" kern="1200" dirty="0" err="1">
                          <a:solidFill>
                            <a:srgbClr val="040404"/>
                          </a:solidFill>
                          <a:effectLst/>
                          <a:latin typeface="+mn-lt"/>
                          <a:ea typeface="+mn-ea"/>
                          <a:cs typeface="+mn-cs"/>
                        </a:rPr>
                        <a:t>jewellery</a:t>
                      </a:r>
                      <a:r>
                        <a:rPr lang="en-US" sz="1800" b="1" kern="1200" dirty="0">
                          <a:solidFill>
                            <a:srgbClr val="040404"/>
                          </a:solidFill>
                          <a:effectLst/>
                          <a:latin typeface="+mn-lt"/>
                          <a:ea typeface="+mn-ea"/>
                          <a:cs typeface="+mn-cs"/>
                        </a:rPr>
                        <a:t>, etc. abroad on migration</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No rules specified under FEMA. Don’t breach LRS limit conservatively. </a:t>
                      </a:r>
                    </a:p>
                    <a:p>
                      <a:r>
                        <a:rPr lang="en-US" sz="1800" b="0" kern="1200" dirty="0">
                          <a:solidFill>
                            <a:srgbClr val="040404"/>
                          </a:solidFill>
                          <a:effectLst/>
                          <a:latin typeface="+mn-lt"/>
                          <a:ea typeface="+mn-ea"/>
                          <a:cs typeface="+mn-cs"/>
                        </a:rPr>
                        <a:t>(Baggage rules under Customs law; Immigration laws of foreign country)</a:t>
                      </a:r>
                      <a:endParaRPr lang="en-IN" b="0" dirty="0">
                        <a:solidFill>
                          <a:srgbClr val="040404"/>
                        </a:solidFill>
                      </a:endParaRPr>
                    </a:p>
                  </a:txBody>
                  <a:tcPr/>
                </a:tc>
                <a:extLst>
                  <a:ext uri="{0D108BD9-81ED-4DB2-BD59-A6C34878D82A}">
                    <a16:rowId xmlns:a16="http://schemas.microsoft.com/office/drawing/2014/main" val="4061995381"/>
                  </a:ext>
                </a:extLst>
              </a:tr>
              <a:tr h="370840">
                <a:tc>
                  <a:txBody>
                    <a:bodyPr/>
                    <a:lstStyle/>
                    <a:p>
                      <a:r>
                        <a:rPr lang="en-US" sz="1800" b="1" kern="1200" dirty="0">
                          <a:solidFill>
                            <a:srgbClr val="040404"/>
                          </a:solidFill>
                          <a:effectLst/>
                          <a:latin typeface="+mn-lt"/>
                          <a:ea typeface="+mn-ea"/>
                          <a:cs typeface="+mn-cs"/>
                        </a:rPr>
                        <a:t>Gift </a:t>
                      </a:r>
                      <a:r>
                        <a:rPr lang="en-US" sz="1800" b="0" kern="1200" dirty="0">
                          <a:solidFill>
                            <a:srgbClr val="040404"/>
                          </a:solidFill>
                          <a:effectLst/>
                          <a:latin typeface="+mn-lt"/>
                          <a:ea typeface="+mn-ea"/>
                          <a:cs typeface="+mn-cs"/>
                        </a:rPr>
                        <a:t>of </a:t>
                      </a:r>
                      <a:r>
                        <a:rPr lang="en-US" sz="1800" b="1" kern="1200" dirty="0">
                          <a:solidFill>
                            <a:srgbClr val="040404"/>
                          </a:solidFill>
                          <a:effectLst/>
                          <a:latin typeface="+mn-lt"/>
                          <a:ea typeface="+mn-ea"/>
                          <a:cs typeface="+mn-cs"/>
                        </a:rPr>
                        <a:t>funds between NRs </a:t>
                      </a:r>
                      <a:r>
                        <a:rPr lang="en-US" sz="1800" b="0" kern="1200" dirty="0">
                          <a:solidFill>
                            <a:srgbClr val="040404"/>
                          </a:solidFill>
                          <a:effectLst/>
                          <a:latin typeface="+mn-lt"/>
                          <a:ea typeface="+mn-ea"/>
                          <a:cs typeface="+mn-cs"/>
                        </a:rPr>
                        <a:t>in </a:t>
                      </a:r>
                      <a:r>
                        <a:rPr lang="en-US" sz="1800" b="1" kern="1200" dirty="0">
                          <a:solidFill>
                            <a:srgbClr val="040404"/>
                          </a:solidFill>
                          <a:effectLst/>
                          <a:latin typeface="+mn-lt"/>
                          <a:ea typeface="+mn-ea"/>
                          <a:cs typeface="+mn-cs"/>
                        </a:rPr>
                        <a:t>India</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NRO-to-NRO &amp; NRE-to-NRE transfers allowed. Don’t circumvent the law. </a:t>
                      </a:r>
                      <a:endParaRPr lang="en-IN" b="0" dirty="0">
                        <a:solidFill>
                          <a:srgbClr val="040404"/>
                        </a:solidFill>
                      </a:endParaRPr>
                    </a:p>
                  </a:txBody>
                  <a:tcPr/>
                </a:tc>
                <a:extLst>
                  <a:ext uri="{0D108BD9-81ED-4DB2-BD59-A6C34878D82A}">
                    <a16:rowId xmlns:a16="http://schemas.microsoft.com/office/drawing/2014/main" val="3264117594"/>
                  </a:ext>
                </a:extLst>
              </a:tr>
              <a:tr h="370840">
                <a:tc>
                  <a:txBody>
                    <a:bodyPr/>
                    <a:lstStyle/>
                    <a:p>
                      <a:r>
                        <a:rPr lang="en-US" sz="1800" b="1" kern="1200" dirty="0">
                          <a:solidFill>
                            <a:srgbClr val="040404"/>
                          </a:solidFill>
                          <a:effectLst/>
                          <a:latin typeface="+mn-lt"/>
                          <a:ea typeface="+mn-ea"/>
                          <a:cs typeface="+mn-cs"/>
                        </a:rPr>
                        <a:t>Gift </a:t>
                      </a:r>
                      <a:r>
                        <a:rPr lang="en-US" sz="1800" b="0" kern="1200" dirty="0">
                          <a:solidFill>
                            <a:srgbClr val="040404"/>
                          </a:solidFill>
                          <a:effectLst/>
                          <a:latin typeface="+mn-lt"/>
                          <a:ea typeface="+mn-ea"/>
                          <a:cs typeface="+mn-cs"/>
                        </a:rPr>
                        <a:t>of </a:t>
                      </a:r>
                      <a:r>
                        <a:rPr lang="en-US" sz="1800" b="1" kern="1200" dirty="0">
                          <a:solidFill>
                            <a:srgbClr val="040404"/>
                          </a:solidFill>
                          <a:effectLst/>
                          <a:latin typeface="+mn-lt"/>
                          <a:ea typeface="+mn-ea"/>
                          <a:cs typeface="+mn-cs"/>
                        </a:rPr>
                        <a:t>Foreign IP or Foreign securities </a:t>
                      </a:r>
                      <a:r>
                        <a:rPr lang="en-US" sz="1800" b="0" kern="1200" dirty="0">
                          <a:solidFill>
                            <a:srgbClr val="040404"/>
                          </a:solidFill>
                          <a:effectLst/>
                          <a:latin typeface="+mn-lt"/>
                          <a:ea typeface="+mn-ea"/>
                          <a:cs typeface="+mn-cs"/>
                        </a:rPr>
                        <a:t>from </a:t>
                      </a:r>
                      <a:r>
                        <a:rPr lang="en-US" sz="1800" b="1" kern="1200" dirty="0">
                          <a:solidFill>
                            <a:srgbClr val="040404"/>
                          </a:solidFill>
                          <a:effectLst/>
                          <a:latin typeface="+mn-lt"/>
                          <a:ea typeface="+mn-ea"/>
                          <a:cs typeface="+mn-cs"/>
                        </a:rPr>
                        <a:t>R to NR</a:t>
                      </a:r>
                      <a:endParaRPr lang="en-IN" b="1" dirty="0">
                        <a:solidFill>
                          <a:srgbClr val="040404"/>
                        </a:solidFill>
                      </a:endParaRPr>
                    </a:p>
                  </a:txBody>
                  <a:tcPr/>
                </a:tc>
                <a:tc>
                  <a:txBody>
                    <a:bodyPr/>
                    <a:lstStyle/>
                    <a:p>
                      <a:r>
                        <a:rPr lang="en-US" sz="1800" b="0" kern="1200" dirty="0">
                          <a:solidFill>
                            <a:srgbClr val="040404"/>
                          </a:solidFill>
                          <a:effectLst/>
                          <a:latin typeface="+mn-lt"/>
                          <a:ea typeface="+mn-ea"/>
                          <a:cs typeface="+mn-cs"/>
                        </a:rPr>
                        <a:t>Not permitted</a:t>
                      </a:r>
                      <a:endParaRPr lang="en-IN" b="0" dirty="0">
                        <a:solidFill>
                          <a:srgbClr val="040404"/>
                        </a:solidFill>
                      </a:endParaRPr>
                    </a:p>
                  </a:txBody>
                  <a:tcPr/>
                </a:tc>
                <a:extLst>
                  <a:ext uri="{0D108BD9-81ED-4DB2-BD59-A6C34878D82A}">
                    <a16:rowId xmlns:a16="http://schemas.microsoft.com/office/drawing/2014/main" val="4026861617"/>
                  </a:ext>
                </a:extLst>
              </a:tr>
            </a:tbl>
          </a:graphicData>
        </a:graphic>
      </p:graphicFrame>
    </p:spTree>
    <p:extLst>
      <p:ext uri="{BB962C8B-B14F-4D97-AF65-F5344CB8AC3E}">
        <p14:creationId xmlns:p14="http://schemas.microsoft.com/office/powerpoint/2010/main" val="3461570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71BB-D6AF-328C-D83B-9CD0261AE421}"/>
              </a:ext>
            </a:extLst>
          </p:cNvPr>
          <p:cNvSpPr>
            <a:spLocks noGrp="1"/>
          </p:cNvSpPr>
          <p:nvPr>
            <p:ph type="ctrTitle"/>
          </p:nvPr>
        </p:nvSpPr>
        <p:spPr/>
        <p:txBody>
          <a:bodyPr>
            <a:normAutofit/>
          </a:bodyPr>
          <a:lstStyle/>
          <a:p>
            <a:r>
              <a:rPr lang="en-US" sz="3600" dirty="0"/>
              <a:t>DTAA benefits for NRs</a:t>
            </a:r>
            <a:endParaRPr lang="en-IN" sz="3600" dirty="0"/>
          </a:p>
        </p:txBody>
      </p:sp>
    </p:spTree>
    <p:extLst>
      <p:ext uri="{BB962C8B-B14F-4D97-AF65-F5344CB8AC3E}">
        <p14:creationId xmlns:p14="http://schemas.microsoft.com/office/powerpoint/2010/main" val="3258204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0395-70AD-2C6E-AAF3-522E94BFB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78597-7070-57A8-55AE-483FA77108DD}"/>
              </a:ext>
            </a:extLst>
          </p:cNvPr>
          <p:cNvSpPr>
            <a:spLocks noGrp="1"/>
          </p:cNvSpPr>
          <p:nvPr>
            <p:ph type="title"/>
          </p:nvPr>
        </p:nvSpPr>
        <p:spPr/>
        <p:txBody>
          <a:bodyPr/>
          <a:lstStyle/>
          <a:p>
            <a:r>
              <a:rPr lang="en-US" dirty="0"/>
              <a:t>Basics of DTAA </a:t>
            </a:r>
          </a:p>
        </p:txBody>
      </p:sp>
      <p:sp>
        <p:nvSpPr>
          <p:cNvPr id="3" name="Content Placeholder 2">
            <a:extLst>
              <a:ext uri="{FF2B5EF4-FFF2-40B4-BE49-F238E27FC236}">
                <a16:creationId xmlns:a16="http://schemas.microsoft.com/office/drawing/2014/main" id="{A38CA50E-9FED-6A3E-4EEE-95FDC72DCBED}"/>
              </a:ext>
            </a:extLst>
          </p:cNvPr>
          <p:cNvSpPr>
            <a:spLocks noGrp="1"/>
          </p:cNvSpPr>
          <p:nvPr>
            <p:ph idx="1"/>
          </p:nvPr>
        </p:nvSpPr>
        <p:spPr>
          <a:xfrm>
            <a:off x="457200" y="1484784"/>
            <a:ext cx="8077200" cy="4968552"/>
          </a:xfrm>
        </p:spPr>
        <p:txBody>
          <a:bodyPr>
            <a:normAutofit/>
          </a:bodyPr>
          <a:lstStyle/>
          <a:p>
            <a:pPr>
              <a:spcBef>
                <a:spcPts val="0"/>
              </a:spcBef>
            </a:pPr>
            <a:r>
              <a:rPr lang="en-US" dirty="0"/>
              <a:t>Access to DTAA: Resident of one of the countries</a:t>
            </a:r>
          </a:p>
          <a:p>
            <a:pPr lvl="1">
              <a:spcBef>
                <a:spcPts val="0"/>
              </a:spcBef>
            </a:pPr>
            <a:r>
              <a:rPr lang="en-US" dirty="0"/>
              <a:t>Generally, Article 4 of the DTAA</a:t>
            </a:r>
          </a:p>
          <a:p>
            <a:pPr>
              <a:spcBef>
                <a:spcPts val="0"/>
              </a:spcBef>
            </a:pPr>
            <a:endParaRPr lang="en-US" dirty="0"/>
          </a:p>
          <a:p>
            <a:pPr>
              <a:spcBef>
                <a:spcPts val="0"/>
              </a:spcBef>
            </a:pPr>
            <a:r>
              <a:rPr lang="en-US" dirty="0"/>
              <a:t>Dual Residency</a:t>
            </a:r>
          </a:p>
          <a:p>
            <a:pPr lvl="1">
              <a:spcBef>
                <a:spcPts val="0"/>
              </a:spcBef>
            </a:pPr>
            <a:r>
              <a:rPr lang="en-US" dirty="0"/>
              <a:t>Tie-breaker rules</a:t>
            </a:r>
          </a:p>
          <a:p>
            <a:pPr>
              <a:spcBef>
                <a:spcPts val="0"/>
              </a:spcBef>
            </a:pPr>
            <a:endParaRPr lang="en-US" dirty="0"/>
          </a:p>
          <a:p>
            <a:pPr>
              <a:spcBef>
                <a:spcPts val="0"/>
              </a:spcBef>
            </a:pPr>
            <a:r>
              <a:rPr lang="en-US" dirty="0"/>
              <a:t>Tax Residency Certificate &amp; Form 10F</a:t>
            </a:r>
          </a:p>
          <a:p>
            <a:pPr>
              <a:spcBef>
                <a:spcPts val="0"/>
              </a:spcBef>
            </a:pPr>
            <a:endParaRPr lang="en-US" dirty="0"/>
          </a:p>
          <a:p>
            <a:pPr>
              <a:spcBef>
                <a:spcPts val="0"/>
              </a:spcBef>
            </a:pPr>
            <a:r>
              <a:rPr lang="en-US" dirty="0"/>
              <a:t>As NR, claim DTAA benefit in ITR</a:t>
            </a:r>
          </a:p>
          <a:p>
            <a:pPr lvl="1">
              <a:spcBef>
                <a:spcPts val="0"/>
              </a:spcBef>
            </a:pPr>
            <a:r>
              <a:rPr lang="en-US" dirty="0"/>
              <a:t>Some schedules have specific format (CG, OS)</a:t>
            </a:r>
          </a:p>
          <a:p>
            <a:pPr lvl="1">
              <a:spcBef>
                <a:spcPts val="0"/>
              </a:spcBef>
            </a:pPr>
            <a:r>
              <a:rPr lang="en-US" dirty="0"/>
              <a:t>Otherwise, disclose in Sch. EI</a:t>
            </a:r>
          </a:p>
          <a:p>
            <a:pPr lvl="1">
              <a:spcBef>
                <a:spcPts val="0"/>
              </a:spcBef>
            </a:pPr>
            <a:endParaRPr lang="en-US" dirty="0"/>
          </a:p>
        </p:txBody>
      </p:sp>
      <p:sp>
        <p:nvSpPr>
          <p:cNvPr id="5" name="Footer Placeholder 4">
            <a:extLst>
              <a:ext uri="{FF2B5EF4-FFF2-40B4-BE49-F238E27FC236}">
                <a16:creationId xmlns:a16="http://schemas.microsoft.com/office/drawing/2014/main" id="{581DDED3-8775-13A9-BFC4-1F4C1EC6625B}"/>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F1F0F87D-5C29-146E-4B10-CA25AF0B5193}"/>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75</a:t>
            </a:fld>
            <a:endParaRPr lang="en-US" altLang="en-US" dirty="0"/>
          </a:p>
        </p:txBody>
      </p:sp>
    </p:spTree>
    <p:extLst>
      <p:ext uri="{BB962C8B-B14F-4D97-AF65-F5344CB8AC3E}">
        <p14:creationId xmlns:p14="http://schemas.microsoft.com/office/powerpoint/2010/main" val="2472996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80755-52DC-4431-1C35-5AC91FC63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F004F-A661-6DEC-C28D-F718DA80222E}"/>
              </a:ext>
            </a:extLst>
          </p:cNvPr>
          <p:cNvSpPr>
            <a:spLocks noGrp="1"/>
          </p:cNvSpPr>
          <p:nvPr>
            <p:ph type="title"/>
          </p:nvPr>
        </p:nvSpPr>
        <p:spPr/>
        <p:txBody>
          <a:bodyPr/>
          <a:lstStyle/>
          <a:p>
            <a:r>
              <a:rPr lang="en-US" dirty="0"/>
              <a:t>Common DTAA benefits for NRs</a:t>
            </a:r>
          </a:p>
        </p:txBody>
      </p:sp>
      <p:sp>
        <p:nvSpPr>
          <p:cNvPr id="5" name="Footer Placeholder 4">
            <a:extLst>
              <a:ext uri="{FF2B5EF4-FFF2-40B4-BE49-F238E27FC236}">
                <a16:creationId xmlns:a16="http://schemas.microsoft.com/office/drawing/2014/main" id="{B37E093B-B617-D4E8-35A7-C4E17E39CF4D}"/>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5DF53196-85BB-78FB-77B2-BA2150214633}"/>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76</a:t>
            </a:fld>
            <a:endParaRPr lang="en-US" altLang="en-US" dirty="0"/>
          </a:p>
        </p:txBody>
      </p:sp>
      <p:graphicFrame>
        <p:nvGraphicFramePr>
          <p:cNvPr id="8" name="Table 7">
            <a:extLst>
              <a:ext uri="{FF2B5EF4-FFF2-40B4-BE49-F238E27FC236}">
                <a16:creationId xmlns:a16="http://schemas.microsoft.com/office/drawing/2014/main" id="{D302782A-82CC-21A1-5E0E-D43D26A408F0}"/>
              </a:ext>
            </a:extLst>
          </p:cNvPr>
          <p:cNvGraphicFramePr>
            <a:graphicFrameLocks noGrp="1"/>
          </p:cNvGraphicFramePr>
          <p:nvPr/>
        </p:nvGraphicFramePr>
        <p:xfrm>
          <a:off x="0" y="1143000"/>
          <a:ext cx="9144001" cy="5208632"/>
        </p:xfrm>
        <a:graphic>
          <a:graphicData uri="http://schemas.openxmlformats.org/drawingml/2006/table">
            <a:tbl>
              <a:tblPr firstRow="1" bandRow="1">
                <a:tableStyleId>{5C22544A-7EE6-4342-B048-85BDC9FD1C3A}</a:tableStyleId>
              </a:tblPr>
              <a:tblGrid>
                <a:gridCol w="1300451">
                  <a:extLst>
                    <a:ext uri="{9D8B030D-6E8A-4147-A177-3AD203B41FA5}">
                      <a16:colId xmlns:a16="http://schemas.microsoft.com/office/drawing/2014/main" val="3833412848"/>
                    </a:ext>
                  </a:extLst>
                </a:gridCol>
                <a:gridCol w="1111309">
                  <a:extLst>
                    <a:ext uri="{9D8B030D-6E8A-4147-A177-3AD203B41FA5}">
                      <a16:colId xmlns:a16="http://schemas.microsoft.com/office/drawing/2014/main" val="1174808433"/>
                    </a:ext>
                  </a:extLst>
                </a:gridCol>
                <a:gridCol w="1656184">
                  <a:extLst>
                    <a:ext uri="{9D8B030D-6E8A-4147-A177-3AD203B41FA5}">
                      <a16:colId xmlns:a16="http://schemas.microsoft.com/office/drawing/2014/main" val="515561453"/>
                    </a:ext>
                  </a:extLst>
                </a:gridCol>
                <a:gridCol w="1728192">
                  <a:extLst>
                    <a:ext uri="{9D8B030D-6E8A-4147-A177-3AD203B41FA5}">
                      <a16:colId xmlns:a16="http://schemas.microsoft.com/office/drawing/2014/main" val="3330228581"/>
                    </a:ext>
                  </a:extLst>
                </a:gridCol>
                <a:gridCol w="3347865">
                  <a:extLst>
                    <a:ext uri="{9D8B030D-6E8A-4147-A177-3AD203B41FA5}">
                      <a16:colId xmlns:a16="http://schemas.microsoft.com/office/drawing/2014/main" val="1464246517"/>
                    </a:ext>
                  </a:extLst>
                </a:gridCol>
              </a:tblGrid>
              <a:tr h="679212">
                <a:tc>
                  <a:txBody>
                    <a:bodyPr/>
                    <a:lstStyle/>
                    <a:p>
                      <a:pPr algn="ctr"/>
                      <a:r>
                        <a:rPr lang="en-US" dirty="0"/>
                        <a:t>Country</a:t>
                      </a:r>
                      <a:endParaRPr lang="en-IN" dirty="0"/>
                    </a:p>
                  </a:txBody>
                  <a:tcPr/>
                </a:tc>
                <a:tc>
                  <a:txBody>
                    <a:bodyPr/>
                    <a:lstStyle/>
                    <a:p>
                      <a:pPr algn="ctr"/>
                      <a:r>
                        <a:rPr lang="en-US" dirty="0"/>
                        <a:t>Interest</a:t>
                      </a:r>
                      <a:endParaRPr lang="en-IN" dirty="0"/>
                    </a:p>
                  </a:txBody>
                  <a:tcPr/>
                </a:tc>
                <a:tc>
                  <a:txBody>
                    <a:bodyPr/>
                    <a:lstStyle/>
                    <a:p>
                      <a:pPr algn="ctr"/>
                      <a:r>
                        <a:rPr lang="en-US" dirty="0"/>
                        <a:t>Dividend</a:t>
                      </a:r>
                      <a:endParaRPr lang="en-IN" dirty="0"/>
                    </a:p>
                  </a:txBody>
                  <a:tcPr/>
                </a:tc>
                <a:tc>
                  <a:txBody>
                    <a:bodyPr/>
                    <a:lstStyle/>
                    <a:p>
                      <a:pPr algn="ctr"/>
                      <a:r>
                        <a:rPr lang="en-US" dirty="0"/>
                        <a:t>CG other than IP &amp; shares</a:t>
                      </a:r>
                      <a:endParaRPr lang="en-IN" dirty="0"/>
                    </a:p>
                  </a:txBody>
                  <a:tcPr/>
                </a:tc>
                <a:tc>
                  <a:txBody>
                    <a:bodyPr/>
                    <a:lstStyle/>
                    <a:p>
                      <a:pPr algn="ctr"/>
                      <a:r>
                        <a:rPr lang="en-US" dirty="0"/>
                        <a:t>Other Income</a:t>
                      </a:r>
                      <a:endParaRPr lang="en-IN" dirty="0"/>
                    </a:p>
                  </a:txBody>
                  <a:tcPr/>
                </a:tc>
                <a:extLst>
                  <a:ext uri="{0D108BD9-81ED-4DB2-BD59-A6C34878D82A}">
                    <a16:rowId xmlns:a16="http://schemas.microsoft.com/office/drawing/2014/main" val="1571338767"/>
                  </a:ext>
                </a:extLst>
              </a:tr>
              <a:tr h="679212">
                <a:tc>
                  <a:txBody>
                    <a:bodyPr/>
                    <a:lstStyle/>
                    <a:p>
                      <a:pPr algn="ctr"/>
                      <a:r>
                        <a:rPr lang="en-US" b="1" dirty="0"/>
                        <a:t>USA</a:t>
                      </a:r>
                      <a:endParaRPr lang="en-IN" b="1" dirty="0"/>
                    </a:p>
                  </a:txBody>
                  <a:tcPr/>
                </a:tc>
                <a:tc>
                  <a:txBody>
                    <a:bodyPr/>
                    <a:lstStyle/>
                    <a:p>
                      <a:pPr algn="ctr"/>
                      <a:r>
                        <a:rPr lang="en-US" dirty="0"/>
                        <a:t>15%</a:t>
                      </a:r>
                    </a:p>
                  </a:txBody>
                  <a:tcPr/>
                </a:tc>
                <a:tc>
                  <a:txBody>
                    <a:bodyPr/>
                    <a:lstStyle/>
                    <a:p>
                      <a:pPr algn="ctr"/>
                      <a:r>
                        <a:rPr lang="en-US" b="1" dirty="0"/>
                        <a:t>---</a:t>
                      </a:r>
                      <a:endParaRPr lang="en-IN" b="1" dirty="0"/>
                    </a:p>
                  </a:txBody>
                  <a:tcPr/>
                </a:tc>
                <a:tc>
                  <a:txBody>
                    <a:bodyPr/>
                    <a:lstStyle/>
                    <a:p>
                      <a:pPr algn="ctr"/>
                      <a:r>
                        <a:rPr lang="en-US" b="1" dirty="0"/>
                        <a:t>---</a:t>
                      </a:r>
                      <a:endParaRPr lang="en-IN" b="1" dirty="0"/>
                    </a:p>
                  </a:txBody>
                  <a:tcPr/>
                </a:tc>
                <a:tc>
                  <a:txBody>
                    <a:bodyPr/>
                    <a:lstStyle/>
                    <a:p>
                      <a:r>
                        <a:rPr lang="en-US" dirty="0"/>
                        <a:t>Social security benefits not taxable even if Indian Resident</a:t>
                      </a:r>
                      <a:endParaRPr lang="en-IN" dirty="0"/>
                    </a:p>
                  </a:txBody>
                  <a:tcPr/>
                </a:tc>
                <a:extLst>
                  <a:ext uri="{0D108BD9-81ED-4DB2-BD59-A6C34878D82A}">
                    <a16:rowId xmlns:a16="http://schemas.microsoft.com/office/drawing/2014/main" val="3202498196"/>
                  </a:ext>
                </a:extLst>
              </a:tr>
              <a:tr h="679212">
                <a:tc>
                  <a:txBody>
                    <a:bodyPr/>
                    <a:lstStyle/>
                    <a:p>
                      <a:pPr algn="ctr"/>
                      <a:r>
                        <a:rPr lang="en-US" b="1" dirty="0"/>
                        <a:t>UK</a:t>
                      </a:r>
                      <a:endParaRPr lang="en-IN" b="1" dirty="0"/>
                    </a:p>
                  </a:txBody>
                  <a:tcPr/>
                </a:tc>
                <a:tc>
                  <a:txBody>
                    <a:bodyPr/>
                    <a:lstStyle/>
                    <a:p>
                      <a:pPr algn="ctr"/>
                      <a:r>
                        <a:rPr lang="en-US" dirty="0"/>
                        <a:t>15%</a:t>
                      </a:r>
                    </a:p>
                  </a:txBody>
                  <a:tcPr/>
                </a:tc>
                <a:tc>
                  <a:txBody>
                    <a:bodyPr/>
                    <a:lstStyle/>
                    <a:p>
                      <a:pPr algn="ctr"/>
                      <a:r>
                        <a:rPr lang="en-US" dirty="0"/>
                        <a:t>10%</a:t>
                      </a:r>
                      <a:endParaRPr lang="en-IN" dirty="0"/>
                    </a:p>
                  </a:txBody>
                  <a:tcPr/>
                </a:tc>
                <a:tc>
                  <a:txBody>
                    <a:bodyPr/>
                    <a:lstStyle/>
                    <a:p>
                      <a:pPr algn="ctr"/>
                      <a:r>
                        <a:rPr lang="en-US" b="1" dirty="0"/>
                        <a:t>---</a:t>
                      </a:r>
                      <a:endParaRPr lang="en-IN" b="1" dirty="0"/>
                    </a:p>
                  </a:txBody>
                  <a:tcPr/>
                </a:tc>
                <a:tc>
                  <a:txBody>
                    <a:bodyPr/>
                    <a:lstStyle/>
                    <a:p>
                      <a:r>
                        <a:rPr lang="en-US" dirty="0"/>
                        <a:t>Pension &amp; annuities taxable only in COR</a:t>
                      </a:r>
                      <a:endParaRPr lang="en-IN" dirty="0"/>
                    </a:p>
                  </a:txBody>
                  <a:tcPr/>
                </a:tc>
                <a:extLst>
                  <a:ext uri="{0D108BD9-81ED-4DB2-BD59-A6C34878D82A}">
                    <a16:rowId xmlns:a16="http://schemas.microsoft.com/office/drawing/2014/main" val="77886777"/>
                  </a:ext>
                </a:extLst>
              </a:tr>
              <a:tr h="735473">
                <a:tc>
                  <a:txBody>
                    <a:bodyPr/>
                    <a:lstStyle/>
                    <a:p>
                      <a:pPr algn="ctr"/>
                      <a:r>
                        <a:rPr lang="en-US" b="1" dirty="0"/>
                        <a:t>UAE</a:t>
                      </a:r>
                      <a:endParaRPr lang="en-IN" b="1" dirty="0"/>
                    </a:p>
                  </a:txBody>
                  <a:tcPr/>
                </a:tc>
                <a:tc>
                  <a:txBody>
                    <a:bodyPr/>
                    <a:lstStyle/>
                    <a:p>
                      <a:pPr algn="ctr"/>
                      <a:r>
                        <a:rPr lang="en-US" dirty="0"/>
                        <a:t>12.5%</a:t>
                      </a:r>
                    </a:p>
                  </a:txBody>
                  <a:tcPr/>
                </a:tc>
                <a:tc>
                  <a:txBody>
                    <a:bodyPr/>
                    <a:lstStyle/>
                    <a:p>
                      <a:pPr algn="ctr"/>
                      <a:r>
                        <a:rPr lang="en-US" dirty="0"/>
                        <a:t>10%</a:t>
                      </a:r>
                      <a:endParaRPr lang="en-IN" dirty="0"/>
                    </a:p>
                  </a:txBody>
                  <a:tcPr/>
                </a:tc>
                <a:tc>
                  <a:txBody>
                    <a:bodyPr/>
                    <a:lstStyle/>
                    <a:p>
                      <a:pPr algn="ctr"/>
                      <a:r>
                        <a:rPr lang="en-US" dirty="0"/>
                        <a:t>Not taxable</a:t>
                      </a:r>
                      <a:endParaRPr lang="en-IN" dirty="0"/>
                    </a:p>
                  </a:txBody>
                  <a:tcPr/>
                </a:tc>
                <a:tc>
                  <a:txBody>
                    <a:bodyPr/>
                    <a:lstStyle/>
                    <a:p>
                      <a:r>
                        <a:rPr lang="en-US" dirty="0"/>
                        <a:t>Other sources (including dividend on MFs): </a:t>
                      </a:r>
                      <a:r>
                        <a:rPr lang="en-US" b="1" dirty="0"/>
                        <a:t>Taxable only in COR</a:t>
                      </a:r>
                      <a:endParaRPr lang="en-IN" b="1" dirty="0"/>
                    </a:p>
                  </a:txBody>
                  <a:tcPr/>
                </a:tc>
                <a:extLst>
                  <a:ext uri="{0D108BD9-81ED-4DB2-BD59-A6C34878D82A}">
                    <a16:rowId xmlns:a16="http://schemas.microsoft.com/office/drawing/2014/main" val="4194624949"/>
                  </a:ext>
                </a:extLst>
              </a:tr>
              <a:tr h="702116">
                <a:tc>
                  <a:txBody>
                    <a:bodyPr/>
                    <a:lstStyle/>
                    <a:p>
                      <a:pPr algn="ctr"/>
                      <a:r>
                        <a:rPr lang="en-US" b="1" dirty="0"/>
                        <a:t>Singapore</a:t>
                      </a:r>
                      <a:endParaRPr lang="en-IN" b="1" dirty="0"/>
                    </a:p>
                  </a:txBody>
                  <a:tcPr/>
                </a:tc>
                <a:tc>
                  <a:txBody>
                    <a:bodyPr/>
                    <a:lstStyle/>
                    <a:p>
                      <a:pPr algn="ctr"/>
                      <a:r>
                        <a:rPr lang="en-US" dirty="0"/>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taxable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Private Pensions &amp; annuities taxable only in COR</a:t>
                      </a:r>
                      <a:endParaRPr lang="en-IN" dirty="0"/>
                    </a:p>
                  </a:txBody>
                  <a:tcPr/>
                </a:tc>
                <a:extLst>
                  <a:ext uri="{0D108BD9-81ED-4DB2-BD59-A6C34878D82A}">
                    <a16:rowId xmlns:a16="http://schemas.microsoft.com/office/drawing/2014/main" val="3262366180"/>
                  </a:ext>
                </a:extLst>
              </a:tr>
              <a:tr h="542707">
                <a:tc>
                  <a:txBody>
                    <a:bodyPr/>
                    <a:lstStyle/>
                    <a:p>
                      <a:pPr algn="ctr"/>
                      <a:r>
                        <a:rPr lang="en-US" b="1" dirty="0"/>
                        <a:t>Australia</a:t>
                      </a:r>
                      <a:endParaRPr lang="en-IN" b="1" dirty="0"/>
                    </a:p>
                  </a:txBody>
                  <a:tcPr/>
                </a:tc>
                <a:tc>
                  <a:txBody>
                    <a:bodyPr/>
                    <a:lstStyle/>
                    <a:p>
                      <a:pPr algn="ctr"/>
                      <a:r>
                        <a:rPr lang="en-US" dirty="0"/>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taxable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Private Pensions &amp; annuities taxable only in COR</a:t>
                      </a:r>
                      <a:endParaRPr lang="en-IN" dirty="0"/>
                    </a:p>
                  </a:txBody>
                  <a:tcPr/>
                </a:tc>
                <a:extLst>
                  <a:ext uri="{0D108BD9-81ED-4DB2-BD59-A6C34878D82A}">
                    <a16:rowId xmlns:a16="http://schemas.microsoft.com/office/drawing/2014/main" val="2521555447"/>
                  </a:ext>
                </a:extLst>
              </a:tr>
              <a:tr h="735473">
                <a:tc>
                  <a:txBody>
                    <a:bodyPr/>
                    <a:lstStyle/>
                    <a:p>
                      <a:pPr algn="ctr"/>
                      <a:r>
                        <a:rPr lang="en-US" b="1" dirty="0"/>
                        <a:t>Canada</a:t>
                      </a:r>
                      <a:endParaRPr lang="en-IN" b="1" dirty="0"/>
                    </a:p>
                  </a:txBody>
                  <a:tcPr/>
                </a:tc>
                <a:tc>
                  <a:txBody>
                    <a:bodyPr/>
                    <a:lstStyle/>
                    <a:p>
                      <a:pPr algn="ctr"/>
                      <a:r>
                        <a:rPr lang="en-US" dirty="0"/>
                        <a:t>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 (if voting power </a:t>
                      </a:r>
                      <a:r>
                        <a:rPr lang="en-US" u="sng" dirty="0"/>
                        <a:t>&gt;</a:t>
                      </a:r>
                      <a:r>
                        <a:rPr lang="en-US" dirty="0"/>
                        <a:t>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Else 25%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Pension taxable in the country where payer is resident</a:t>
                      </a:r>
                      <a:endParaRPr lang="en-IN" dirty="0"/>
                    </a:p>
                  </a:txBody>
                  <a:tcPr/>
                </a:tc>
                <a:extLst>
                  <a:ext uri="{0D108BD9-81ED-4DB2-BD59-A6C34878D82A}">
                    <a16:rowId xmlns:a16="http://schemas.microsoft.com/office/drawing/2014/main" val="3104099824"/>
                  </a:ext>
                </a:extLst>
              </a:tr>
            </a:tbl>
          </a:graphicData>
        </a:graphic>
      </p:graphicFrame>
    </p:spTree>
    <p:extLst>
      <p:ext uri="{BB962C8B-B14F-4D97-AF65-F5344CB8AC3E}">
        <p14:creationId xmlns:p14="http://schemas.microsoft.com/office/powerpoint/2010/main" val="39270760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7D2A-1B75-25B7-7563-5AE5C4C45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1D29F-2BBC-2A2C-805C-310462EC82BF}"/>
              </a:ext>
            </a:extLst>
          </p:cNvPr>
          <p:cNvSpPr>
            <a:spLocks noGrp="1"/>
          </p:cNvSpPr>
          <p:nvPr>
            <p:ph type="title"/>
          </p:nvPr>
        </p:nvSpPr>
        <p:spPr/>
        <p:txBody>
          <a:bodyPr/>
          <a:lstStyle/>
          <a:p>
            <a:r>
              <a:rPr lang="en-US" dirty="0"/>
              <a:t>Basics of DTAA – for residents </a:t>
            </a:r>
          </a:p>
        </p:txBody>
      </p:sp>
      <p:sp>
        <p:nvSpPr>
          <p:cNvPr id="3" name="Content Placeholder 2">
            <a:extLst>
              <a:ext uri="{FF2B5EF4-FFF2-40B4-BE49-F238E27FC236}">
                <a16:creationId xmlns:a16="http://schemas.microsoft.com/office/drawing/2014/main" id="{E218CA1D-1818-240E-70A3-A1D69540AA88}"/>
              </a:ext>
            </a:extLst>
          </p:cNvPr>
          <p:cNvSpPr>
            <a:spLocks noGrp="1"/>
          </p:cNvSpPr>
          <p:nvPr>
            <p:ph idx="1"/>
          </p:nvPr>
        </p:nvSpPr>
        <p:spPr>
          <a:xfrm>
            <a:off x="457200" y="1484784"/>
            <a:ext cx="8229600" cy="4968552"/>
          </a:xfrm>
        </p:spPr>
        <p:txBody>
          <a:bodyPr>
            <a:normAutofit/>
          </a:bodyPr>
          <a:lstStyle/>
          <a:p>
            <a:pPr>
              <a:spcBef>
                <a:spcPts val="0"/>
              </a:spcBef>
            </a:pPr>
            <a:r>
              <a:rPr lang="en-US" dirty="0"/>
              <a:t>For residents with foreign incomes: </a:t>
            </a:r>
          </a:p>
          <a:p>
            <a:pPr>
              <a:spcBef>
                <a:spcPts val="0"/>
              </a:spcBef>
            </a:pPr>
            <a:r>
              <a:rPr lang="en-US" dirty="0"/>
              <a:t>Certain incomes may be taxable only in COS</a:t>
            </a:r>
          </a:p>
          <a:p>
            <a:pPr>
              <a:spcBef>
                <a:spcPts val="0"/>
              </a:spcBef>
            </a:pPr>
            <a:r>
              <a:rPr lang="en-US" dirty="0"/>
              <a:t>Credit for tax paid abroad available against Indian taxes</a:t>
            </a:r>
          </a:p>
          <a:p>
            <a:pPr lvl="1">
              <a:spcBef>
                <a:spcPts val="0"/>
              </a:spcBef>
            </a:pPr>
            <a:r>
              <a:rPr lang="en-US" dirty="0"/>
              <a:t>As per DTAA and Rule 128</a:t>
            </a:r>
          </a:p>
          <a:p>
            <a:pPr lvl="1">
              <a:spcBef>
                <a:spcPts val="0"/>
              </a:spcBef>
            </a:pPr>
            <a:r>
              <a:rPr lang="en-US" dirty="0"/>
              <a:t>Form 67 to be filed</a:t>
            </a:r>
          </a:p>
        </p:txBody>
      </p:sp>
      <p:sp>
        <p:nvSpPr>
          <p:cNvPr id="5" name="Footer Placeholder 4">
            <a:extLst>
              <a:ext uri="{FF2B5EF4-FFF2-40B4-BE49-F238E27FC236}">
                <a16:creationId xmlns:a16="http://schemas.microsoft.com/office/drawing/2014/main" id="{DB4E5FC3-4155-5726-D34B-BB2791148D71}"/>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CFD73B39-DC51-DB92-A0E1-A758CD30C137}"/>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77</a:t>
            </a:fld>
            <a:endParaRPr lang="en-US" altLang="en-US" dirty="0"/>
          </a:p>
        </p:txBody>
      </p:sp>
    </p:spTree>
    <p:extLst>
      <p:ext uri="{BB962C8B-B14F-4D97-AF65-F5344CB8AC3E}">
        <p14:creationId xmlns:p14="http://schemas.microsoft.com/office/powerpoint/2010/main" val="566644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5AE8-75AD-A6A5-51A9-D13BDDEC8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21957-0CAE-FA8E-BE34-576C6CBBDD47}"/>
              </a:ext>
            </a:extLst>
          </p:cNvPr>
          <p:cNvSpPr>
            <a:spLocks noGrp="1"/>
          </p:cNvSpPr>
          <p:nvPr>
            <p:ph type="title"/>
          </p:nvPr>
        </p:nvSpPr>
        <p:spPr>
          <a:xfrm>
            <a:off x="0" y="-29183"/>
            <a:ext cx="9144000" cy="1143000"/>
          </a:xfrm>
        </p:spPr>
        <p:txBody>
          <a:bodyPr/>
          <a:lstStyle/>
          <a:p>
            <a:r>
              <a:rPr lang="en-US" dirty="0"/>
              <a:t> Case Study 6 - When does a person become resident?</a:t>
            </a:r>
          </a:p>
        </p:txBody>
      </p:sp>
      <p:pic>
        <p:nvPicPr>
          <p:cNvPr id="10" name="Content Placeholder 9" descr="Man">
            <a:extLst>
              <a:ext uri="{FF2B5EF4-FFF2-40B4-BE49-F238E27FC236}">
                <a16:creationId xmlns:a16="http://schemas.microsoft.com/office/drawing/2014/main" id="{10B3134A-B389-4AE4-1651-0EAE38C7144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200" y="1476036"/>
            <a:ext cx="914400" cy="914400"/>
          </a:xfrm>
        </p:spPr>
      </p:pic>
      <p:sp>
        <p:nvSpPr>
          <p:cNvPr id="3" name="Footer Placeholder 2">
            <a:extLst>
              <a:ext uri="{FF2B5EF4-FFF2-40B4-BE49-F238E27FC236}">
                <a16:creationId xmlns:a16="http://schemas.microsoft.com/office/drawing/2014/main" id="{5D3900DD-BC9A-26C3-7778-323705EC72F3}"/>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B35D27F9-E9C0-6B12-2B45-F62932153BA3}"/>
              </a:ext>
            </a:extLst>
          </p:cNvPr>
          <p:cNvSpPr>
            <a:spLocks noGrp="1"/>
          </p:cNvSpPr>
          <p:nvPr>
            <p:ph type="sldNum" sz="quarter" idx="12"/>
          </p:nvPr>
        </p:nvSpPr>
        <p:spPr/>
        <p:txBody>
          <a:bodyPr/>
          <a:lstStyle/>
          <a:p>
            <a:r>
              <a:rPr lang="en-US" altLang="en-US" dirty="0"/>
              <a:t>Slide No. </a:t>
            </a:r>
            <a:fld id="{2875C073-7D75-42A2-B2A0-F962751E7348}" type="slidenum">
              <a:rPr lang="en-US" altLang="en-US" smtClean="0"/>
              <a:pPr/>
              <a:t>78</a:t>
            </a:fld>
            <a:endParaRPr lang="en-US" altLang="en-US" dirty="0"/>
          </a:p>
        </p:txBody>
      </p:sp>
      <p:cxnSp>
        <p:nvCxnSpPr>
          <p:cNvPr id="6" name="Straight Connector 5">
            <a:extLst>
              <a:ext uri="{FF2B5EF4-FFF2-40B4-BE49-F238E27FC236}">
                <a16:creationId xmlns:a16="http://schemas.microsoft.com/office/drawing/2014/main" id="{80E47B67-A6F4-1FC8-D2DD-B128E83090A3}"/>
              </a:ext>
            </a:extLst>
          </p:cNvPr>
          <p:cNvCxnSpPr>
            <a:cxnSpLocks/>
          </p:cNvCxnSpPr>
          <p:nvPr/>
        </p:nvCxnSpPr>
        <p:spPr>
          <a:xfrm>
            <a:off x="5724128" y="3717032"/>
            <a:ext cx="273630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45E45F9-A5BC-0C44-EAA7-86D5463CBF25}"/>
              </a:ext>
            </a:extLst>
          </p:cNvPr>
          <p:cNvSpPr txBox="1"/>
          <p:nvPr/>
        </p:nvSpPr>
        <p:spPr>
          <a:xfrm>
            <a:off x="7620000" y="3004079"/>
            <a:ext cx="684803" cy="369332"/>
          </a:xfrm>
          <a:prstGeom prst="rect">
            <a:avLst/>
          </a:prstGeom>
          <a:noFill/>
        </p:spPr>
        <p:txBody>
          <a:bodyPr wrap="none" rtlCol="0">
            <a:spAutoFit/>
          </a:bodyPr>
          <a:lstStyle/>
          <a:p>
            <a:r>
              <a:rPr lang="en-US" dirty="0"/>
              <a:t>UAE</a:t>
            </a:r>
          </a:p>
        </p:txBody>
      </p:sp>
      <p:sp>
        <p:nvSpPr>
          <p:cNvPr id="8" name="TextBox 7">
            <a:extLst>
              <a:ext uri="{FF2B5EF4-FFF2-40B4-BE49-F238E27FC236}">
                <a16:creationId xmlns:a16="http://schemas.microsoft.com/office/drawing/2014/main" id="{5FEB8C1B-8B3A-389D-FABC-97A626EC58B0}"/>
              </a:ext>
            </a:extLst>
          </p:cNvPr>
          <p:cNvSpPr txBox="1"/>
          <p:nvPr/>
        </p:nvSpPr>
        <p:spPr>
          <a:xfrm>
            <a:off x="7583131" y="4036422"/>
            <a:ext cx="721672" cy="369332"/>
          </a:xfrm>
          <a:prstGeom prst="rect">
            <a:avLst/>
          </a:prstGeom>
          <a:noFill/>
        </p:spPr>
        <p:txBody>
          <a:bodyPr wrap="none" rtlCol="0">
            <a:spAutoFit/>
          </a:bodyPr>
          <a:lstStyle/>
          <a:p>
            <a:r>
              <a:rPr lang="en-US" dirty="0"/>
              <a:t>India</a:t>
            </a:r>
          </a:p>
        </p:txBody>
      </p:sp>
      <p:pic>
        <p:nvPicPr>
          <p:cNvPr id="13" name="Graphic 12" descr="Building">
            <a:extLst>
              <a:ext uri="{FF2B5EF4-FFF2-40B4-BE49-F238E27FC236}">
                <a16:creationId xmlns:a16="http://schemas.microsoft.com/office/drawing/2014/main" id="{A92B156C-5788-5103-C22D-E34960B55C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2200" y="4725144"/>
            <a:ext cx="914400" cy="914400"/>
          </a:xfrm>
          <a:prstGeom prst="rect">
            <a:avLst/>
          </a:prstGeom>
        </p:spPr>
      </p:pic>
      <p:cxnSp>
        <p:nvCxnSpPr>
          <p:cNvPr id="26" name="Straight Arrow Connector 25">
            <a:extLst>
              <a:ext uri="{FF2B5EF4-FFF2-40B4-BE49-F238E27FC236}">
                <a16:creationId xmlns:a16="http://schemas.microsoft.com/office/drawing/2014/main" id="{DE3E8010-281E-9119-764E-78AD52FEDAFD}"/>
              </a:ext>
            </a:extLst>
          </p:cNvPr>
          <p:cNvCxnSpPr>
            <a:stCxn id="10" idx="2"/>
            <a:endCxn id="13" idx="0"/>
          </p:cNvCxnSpPr>
          <p:nvPr/>
        </p:nvCxnSpPr>
        <p:spPr>
          <a:xfrm>
            <a:off x="6829400" y="2390436"/>
            <a:ext cx="0" cy="2334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9FCA9C68-4ADE-947C-0025-F4C8966D6A49}"/>
              </a:ext>
            </a:extLst>
          </p:cNvPr>
          <p:cNvSpPr txBox="1">
            <a:spLocks/>
          </p:cNvSpPr>
          <p:nvPr/>
        </p:nvSpPr>
        <p:spPr>
          <a:xfrm>
            <a:off x="235615" y="1340768"/>
            <a:ext cx="5345984" cy="4298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030A0"/>
              </a:buClr>
              <a:buSzPct val="125000"/>
              <a:buFont typeface="Webdings" panose="05030102010509060703" pitchFamily="18" charset="2"/>
              <a:buChar char=""/>
              <a:defRPr sz="2400" kern="1200">
                <a:solidFill>
                  <a:srgbClr val="000000"/>
                </a:solidFill>
                <a:latin typeface="+mn-lt"/>
                <a:ea typeface="+mn-ea"/>
                <a:cs typeface="Arial" pitchFamily="34" charset="0"/>
              </a:defRPr>
            </a:lvl1pPr>
            <a:lvl2pPr marL="742950" indent="-285750" algn="l" defTabSz="914400" rtl="0" eaLnBrk="1" latinLnBrk="0" hangingPunct="1">
              <a:spcBef>
                <a:spcPct val="20000"/>
              </a:spcBef>
              <a:buClr>
                <a:srgbClr val="7030A0"/>
              </a:buClr>
              <a:buFont typeface="Webdings" panose="05030102010509060703" pitchFamily="18" charset="2"/>
              <a:buChar char=""/>
              <a:defRPr sz="2000" kern="1200">
                <a:solidFill>
                  <a:srgbClr val="000000"/>
                </a:solidFill>
                <a:latin typeface="+mn-lt"/>
                <a:ea typeface="+mn-ea"/>
                <a:cs typeface="Arial" pitchFamily="34" charset="0"/>
              </a:defRPr>
            </a:lvl2pPr>
            <a:lvl3pPr marL="1143000" indent="-228600" algn="l" defTabSz="914400" rtl="0" eaLnBrk="1" latinLnBrk="0" hangingPunct="1">
              <a:spcBef>
                <a:spcPct val="20000"/>
              </a:spcBef>
              <a:buClr>
                <a:srgbClr val="7030A0"/>
              </a:buClr>
              <a:buFont typeface="Webdings" panose="05030102010509060703" pitchFamily="18" charset="2"/>
              <a:buChar char=""/>
              <a:defRPr sz="1800" kern="1200">
                <a:solidFill>
                  <a:srgbClr val="000000"/>
                </a:solidFill>
                <a:latin typeface="+mn-lt"/>
                <a:ea typeface="+mn-ea"/>
                <a:cs typeface="Arial" pitchFamily="34" charset="0"/>
              </a:defRPr>
            </a:lvl3pPr>
            <a:lvl4pPr marL="16002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4pPr>
            <a:lvl5pPr marL="2057400" indent="-228600" algn="l" defTabSz="914400" rtl="0" eaLnBrk="1" latinLnBrk="0" hangingPunct="1">
              <a:spcBef>
                <a:spcPct val="20000"/>
              </a:spcBef>
              <a:buClr>
                <a:srgbClr val="7030A0"/>
              </a:buClr>
              <a:buFont typeface="Webdings" panose="05030102010509060703" pitchFamily="18" charset="2"/>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dirty="0"/>
              <a:t>Mr. Y stays in UAE. </a:t>
            </a:r>
          </a:p>
          <a:p>
            <a:r>
              <a:rPr lang="en-IN" dirty="0"/>
              <a:t>He returns to settle in India from 31</a:t>
            </a:r>
            <a:r>
              <a:rPr lang="en-IN" baseline="30000" dirty="0"/>
              <a:t>st</a:t>
            </a:r>
            <a:r>
              <a:rPr lang="en-IN" dirty="0"/>
              <a:t> January 2025.</a:t>
            </a:r>
          </a:p>
          <a:p>
            <a:r>
              <a:rPr lang="en-IN" dirty="0"/>
              <a:t>He was in UAE for the rest of the year.</a:t>
            </a:r>
          </a:p>
          <a:p>
            <a:r>
              <a:rPr lang="en-IN" dirty="0"/>
              <a:t>His stay in India during FY 2024-25 for 60 days.</a:t>
            </a:r>
          </a:p>
          <a:p>
            <a:r>
              <a:rPr lang="en-IN" dirty="0"/>
              <a:t>Mr. Y wants to know his residential status under FEMA &amp; ITA. </a:t>
            </a:r>
          </a:p>
          <a:p>
            <a:pPr lvl="3"/>
            <a:endParaRPr lang="en-IN" dirty="0"/>
          </a:p>
          <a:p>
            <a:endParaRPr lang="en-IN" dirty="0"/>
          </a:p>
        </p:txBody>
      </p:sp>
    </p:spTree>
    <p:extLst>
      <p:ext uri="{BB962C8B-B14F-4D97-AF65-F5344CB8AC3E}">
        <p14:creationId xmlns:p14="http://schemas.microsoft.com/office/powerpoint/2010/main" val="254522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p:txBody>
          <a:bodyPr/>
          <a:lstStyle/>
          <a:p>
            <a:r>
              <a:rPr lang="en-IN" dirty="0">
                <a:latin typeface="+mj-lt"/>
                <a:cs typeface="Arial" charset="0"/>
              </a:rPr>
              <a:t>Basics of FEMA </a:t>
            </a:r>
          </a:p>
        </p:txBody>
      </p:sp>
      <p:sp>
        <p:nvSpPr>
          <p:cNvPr id="3" name="Content Placeholder 2"/>
          <p:cNvSpPr>
            <a:spLocks noGrp="1"/>
          </p:cNvSpPr>
          <p:nvPr>
            <p:ph idx="1"/>
          </p:nvPr>
        </p:nvSpPr>
        <p:spPr>
          <a:xfrm>
            <a:off x="419100" y="1600200"/>
            <a:ext cx="8267700" cy="4800600"/>
          </a:xfrm>
        </p:spPr>
        <p:txBody>
          <a:bodyPr rtlCol="0">
            <a:normAutofit/>
          </a:bodyPr>
          <a:lstStyle/>
          <a:p>
            <a:pPr fontAlgn="auto">
              <a:spcAft>
                <a:spcPts val="0"/>
              </a:spcAft>
              <a:defRPr/>
            </a:pPr>
            <a:r>
              <a:rPr lang="en-IN" dirty="0">
                <a:solidFill>
                  <a:srgbClr val="040404"/>
                </a:solidFill>
              </a:rPr>
              <a:t>Regulated by Central Government &amp; RBI</a:t>
            </a:r>
          </a:p>
          <a:p>
            <a:pPr fontAlgn="auto">
              <a:spcAft>
                <a:spcPts val="0"/>
              </a:spcAft>
              <a:defRPr/>
            </a:pPr>
            <a:r>
              <a:rPr lang="en-IN" dirty="0">
                <a:solidFill>
                  <a:srgbClr val="040404"/>
                </a:solidFill>
              </a:rPr>
              <a:t>Enforced by Directorate of Enforcement </a:t>
            </a:r>
          </a:p>
          <a:p>
            <a:pPr fontAlgn="auto">
              <a:spcAft>
                <a:spcPts val="0"/>
              </a:spcAft>
              <a:defRPr/>
            </a:pPr>
            <a:endParaRPr lang="en-IN" dirty="0">
              <a:solidFill>
                <a:srgbClr val="040404"/>
              </a:solidFill>
            </a:endParaRPr>
          </a:p>
          <a:p>
            <a:pPr fontAlgn="auto">
              <a:spcAft>
                <a:spcPts val="0"/>
              </a:spcAft>
              <a:defRPr/>
            </a:pPr>
            <a:r>
              <a:rPr lang="en-IN" dirty="0">
                <a:solidFill>
                  <a:srgbClr val="040404"/>
                </a:solidFill>
              </a:rPr>
              <a:t>Policy law</a:t>
            </a:r>
          </a:p>
          <a:p>
            <a:pPr lvl="1" fontAlgn="auto">
              <a:spcAft>
                <a:spcPts val="0"/>
              </a:spcAft>
              <a:defRPr/>
            </a:pPr>
            <a:r>
              <a:rPr lang="en-IN" dirty="0">
                <a:solidFill>
                  <a:srgbClr val="040404"/>
                </a:solidFill>
              </a:rPr>
              <a:t>Government policy drafted in a legal language</a:t>
            </a:r>
          </a:p>
          <a:p>
            <a:pPr lvl="1" fontAlgn="auto">
              <a:spcAft>
                <a:spcPts val="0"/>
              </a:spcAft>
              <a:defRPr/>
            </a:pPr>
            <a:r>
              <a:rPr lang="en-IN" dirty="0">
                <a:solidFill>
                  <a:srgbClr val="040404"/>
                </a:solidFill>
              </a:rPr>
              <a:t>Technical interpretation does not work</a:t>
            </a:r>
          </a:p>
          <a:p>
            <a:pPr lvl="1" fontAlgn="auto">
              <a:spcAft>
                <a:spcPts val="0"/>
              </a:spcAft>
              <a:defRPr/>
            </a:pPr>
            <a:r>
              <a:rPr lang="en-IN" dirty="0">
                <a:solidFill>
                  <a:srgbClr val="040404"/>
                </a:solidFill>
              </a:rPr>
              <a:t>Intention of the regulator is important</a:t>
            </a:r>
            <a:r>
              <a:rPr lang="en-IN" dirty="0"/>
              <a:t> </a:t>
            </a:r>
          </a:p>
        </p:txBody>
      </p:sp>
      <p:sp>
        <p:nvSpPr>
          <p:cNvPr id="2" name="Footer Placeholder 1">
            <a:extLst>
              <a:ext uri="{FF2B5EF4-FFF2-40B4-BE49-F238E27FC236}">
                <a16:creationId xmlns:a16="http://schemas.microsoft.com/office/drawing/2014/main" id="{60E25991-4CA2-A25D-811E-56CD87334CDC}"/>
              </a:ext>
            </a:extLst>
          </p:cNvPr>
          <p:cNvSpPr>
            <a:spLocks noGrp="1"/>
          </p:cNvSpPr>
          <p:nvPr>
            <p:ph type="ftr" sz="quarter" idx="11"/>
          </p:nvPr>
        </p:nvSpPr>
        <p:spPr/>
        <p:txBody>
          <a:bodyPr/>
          <a:lstStyle/>
          <a:p>
            <a:pPr>
              <a:defRPr/>
            </a:pPr>
            <a:r>
              <a:rPr lang="en-IN" dirty="0"/>
              <a:t>CA Bhavya Gandhi</a:t>
            </a:r>
          </a:p>
        </p:txBody>
      </p:sp>
      <p:sp>
        <p:nvSpPr>
          <p:cNvPr id="6" name="Slide Number Placeholder 5">
            <a:extLst>
              <a:ext uri="{FF2B5EF4-FFF2-40B4-BE49-F238E27FC236}">
                <a16:creationId xmlns:a16="http://schemas.microsoft.com/office/drawing/2014/main" id="{8DE8AA39-3319-780C-AC53-8507DA4CC1EA}"/>
              </a:ext>
            </a:extLst>
          </p:cNvPr>
          <p:cNvSpPr>
            <a:spLocks noGrp="1"/>
          </p:cNvSpPr>
          <p:nvPr>
            <p:ph type="sldNum" sz="quarter" idx="12"/>
          </p:nvPr>
        </p:nvSpPr>
        <p:spPr/>
        <p:txBody>
          <a:bodyPr/>
          <a:lstStyle/>
          <a:p>
            <a:pPr>
              <a:defRPr/>
            </a:pPr>
            <a:fld id="{C503C718-66A1-400B-9A5D-49F68E98E691}" type="slidenum">
              <a:rPr lang="en-IN" smtClean="0"/>
              <a:pPr>
                <a:defRPr/>
              </a:pPr>
              <a:t>7</a:t>
            </a:fld>
            <a:endParaRPr lang="en-IN" dirty="0"/>
          </a:p>
        </p:txBody>
      </p:sp>
    </p:spTree>
    <p:extLst>
      <p:ext uri="{BB962C8B-B14F-4D97-AF65-F5344CB8AC3E}">
        <p14:creationId xmlns:p14="http://schemas.microsoft.com/office/powerpoint/2010/main" val="15723842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320BE-49A6-E5FD-2054-7D24102B4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65D7B-A29A-A207-749A-5CDF866693D9}"/>
              </a:ext>
            </a:extLst>
          </p:cNvPr>
          <p:cNvSpPr>
            <a:spLocks noGrp="1"/>
          </p:cNvSpPr>
          <p:nvPr>
            <p:ph type="title"/>
          </p:nvPr>
        </p:nvSpPr>
        <p:spPr/>
        <p:txBody>
          <a:bodyPr/>
          <a:lstStyle/>
          <a:p>
            <a:r>
              <a:rPr lang="en-US" dirty="0"/>
              <a:t> Analysis of Case Study 6: ITA aspects during migration</a:t>
            </a:r>
          </a:p>
        </p:txBody>
      </p:sp>
      <p:sp>
        <p:nvSpPr>
          <p:cNvPr id="3" name="Content Placeholder 2">
            <a:extLst>
              <a:ext uri="{FF2B5EF4-FFF2-40B4-BE49-F238E27FC236}">
                <a16:creationId xmlns:a16="http://schemas.microsoft.com/office/drawing/2014/main" id="{A5DA88EA-8C12-DE99-F7D1-B38D5DD613B6}"/>
              </a:ext>
            </a:extLst>
          </p:cNvPr>
          <p:cNvSpPr>
            <a:spLocks noGrp="1"/>
          </p:cNvSpPr>
          <p:nvPr>
            <p:ph idx="1"/>
          </p:nvPr>
        </p:nvSpPr>
        <p:spPr>
          <a:xfrm>
            <a:off x="323528" y="1412776"/>
            <a:ext cx="8291264" cy="4968552"/>
          </a:xfrm>
        </p:spPr>
        <p:txBody>
          <a:bodyPr>
            <a:normAutofit fontScale="92500" lnSpcReduction="20000"/>
          </a:bodyPr>
          <a:lstStyle/>
          <a:p>
            <a:r>
              <a:rPr lang="en-US" dirty="0"/>
              <a:t>Mr. Y’s stay in India during 4 preceding years was </a:t>
            </a:r>
            <a:r>
              <a:rPr lang="en-US" u="sng" dirty="0"/>
              <a:t>&gt;</a:t>
            </a:r>
            <a:r>
              <a:rPr lang="en-US" dirty="0"/>
              <a:t> 365 days</a:t>
            </a:r>
          </a:p>
          <a:p>
            <a:pPr lvl="2"/>
            <a:endParaRPr lang="en-US" b="1" dirty="0"/>
          </a:p>
          <a:p>
            <a:r>
              <a:rPr lang="en-US" b="1" dirty="0"/>
              <a:t>Resident u/s. 6(1)(a) for FY 2024-25:</a:t>
            </a:r>
          </a:p>
          <a:p>
            <a:pPr lvl="1"/>
            <a:r>
              <a:rPr lang="en-US" dirty="0"/>
              <a:t>“60 + 365 days Test” met</a:t>
            </a:r>
          </a:p>
          <a:p>
            <a:pPr lvl="1"/>
            <a:r>
              <a:rPr lang="en-US" dirty="0"/>
              <a:t>Benefit of being on a Visit to India – not available</a:t>
            </a:r>
          </a:p>
          <a:p>
            <a:pPr lvl="3"/>
            <a:endParaRPr lang="en-US" dirty="0"/>
          </a:p>
          <a:p>
            <a:r>
              <a:rPr lang="en-US" dirty="0"/>
              <a:t>Mr. Y will be </a:t>
            </a:r>
            <a:r>
              <a:rPr lang="en-US" b="1" dirty="0"/>
              <a:t>ROR</a:t>
            </a:r>
            <a:r>
              <a:rPr lang="en-US" dirty="0"/>
              <a:t> for FY 2024-25 if:</a:t>
            </a:r>
          </a:p>
          <a:p>
            <a:pPr lvl="1"/>
            <a:r>
              <a:rPr lang="en-US" dirty="0"/>
              <a:t>He was Non-resident for </a:t>
            </a:r>
            <a:r>
              <a:rPr lang="en-US" u="sng" dirty="0"/>
              <a:t>&gt;</a:t>
            </a:r>
            <a:r>
              <a:rPr lang="en-US" dirty="0"/>
              <a:t> 9 years in preceding 10 years; and</a:t>
            </a:r>
          </a:p>
          <a:p>
            <a:pPr lvl="1"/>
            <a:r>
              <a:rPr lang="en-US" dirty="0"/>
              <a:t>His stay in India was </a:t>
            </a:r>
            <a:r>
              <a:rPr lang="en-US" u="sng" dirty="0"/>
              <a:t>&lt;</a:t>
            </a:r>
            <a:r>
              <a:rPr lang="en-US" dirty="0"/>
              <a:t> 729 days in preceding 7 years</a:t>
            </a:r>
          </a:p>
          <a:p>
            <a:pPr lvl="2"/>
            <a:endParaRPr lang="en-US" dirty="0"/>
          </a:p>
          <a:p>
            <a:r>
              <a:rPr lang="en-US" dirty="0"/>
              <a:t>If ROR:</a:t>
            </a:r>
          </a:p>
          <a:p>
            <a:r>
              <a:rPr lang="en-US" dirty="0"/>
              <a:t>Foreign incomes taxable</a:t>
            </a:r>
          </a:p>
          <a:p>
            <a:r>
              <a:rPr lang="en-US" dirty="0"/>
              <a:t>Foreign assets to be disclosed</a:t>
            </a:r>
          </a:p>
          <a:p>
            <a:pPr lvl="2"/>
            <a:endParaRPr lang="en-US" dirty="0"/>
          </a:p>
          <a:p>
            <a:r>
              <a:rPr lang="en-US" dirty="0"/>
              <a:t>This is missed by many</a:t>
            </a:r>
          </a:p>
        </p:txBody>
      </p:sp>
      <p:sp>
        <p:nvSpPr>
          <p:cNvPr id="5" name="Footer Placeholder 4">
            <a:extLst>
              <a:ext uri="{FF2B5EF4-FFF2-40B4-BE49-F238E27FC236}">
                <a16:creationId xmlns:a16="http://schemas.microsoft.com/office/drawing/2014/main" id="{904F7296-F8D1-2736-7F6C-376F90450A10}"/>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FF49C19D-CDD9-B122-4F81-6A9E477DEDB3}"/>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79</a:t>
            </a:fld>
            <a:endParaRPr lang="en-US" altLang="en-US"/>
          </a:p>
        </p:txBody>
      </p:sp>
    </p:spTree>
    <p:extLst>
      <p:ext uri="{BB962C8B-B14F-4D97-AF65-F5344CB8AC3E}">
        <p14:creationId xmlns:p14="http://schemas.microsoft.com/office/powerpoint/2010/main" val="25597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animEffect transition="in" filter="fade">
                                      <p:cBhvr>
                                        <p:cTn id="3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C53FD-2485-72A8-9590-B2B353AC7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F7F35-0824-40EB-52D7-28EB783CCD13}"/>
              </a:ext>
            </a:extLst>
          </p:cNvPr>
          <p:cNvSpPr>
            <a:spLocks noGrp="1"/>
          </p:cNvSpPr>
          <p:nvPr>
            <p:ph type="title"/>
          </p:nvPr>
        </p:nvSpPr>
        <p:spPr>
          <a:xfrm>
            <a:off x="0" y="-66761"/>
            <a:ext cx="9144000" cy="1143000"/>
          </a:xfrm>
        </p:spPr>
        <p:txBody>
          <a:bodyPr/>
          <a:lstStyle/>
          <a:p>
            <a:r>
              <a:rPr lang="en-US" dirty="0"/>
              <a:t>Analysis of Case Study 6: FEMA residential status</a:t>
            </a:r>
          </a:p>
        </p:txBody>
      </p:sp>
      <p:sp>
        <p:nvSpPr>
          <p:cNvPr id="3" name="Content Placeholder 2">
            <a:extLst>
              <a:ext uri="{FF2B5EF4-FFF2-40B4-BE49-F238E27FC236}">
                <a16:creationId xmlns:a16="http://schemas.microsoft.com/office/drawing/2014/main" id="{A03D6973-1D02-0958-6044-0E46E9D2F6BC}"/>
              </a:ext>
            </a:extLst>
          </p:cNvPr>
          <p:cNvSpPr>
            <a:spLocks noGrp="1"/>
          </p:cNvSpPr>
          <p:nvPr>
            <p:ph idx="1"/>
          </p:nvPr>
        </p:nvSpPr>
        <p:spPr>
          <a:xfrm>
            <a:off x="457200" y="1412776"/>
            <a:ext cx="7643192" cy="5112568"/>
          </a:xfrm>
        </p:spPr>
        <p:txBody>
          <a:bodyPr>
            <a:normAutofit/>
          </a:bodyPr>
          <a:lstStyle/>
          <a:p>
            <a:r>
              <a:rPr lang="en-US" dirty="0"/>
              <a:t>Mr. X has come to India to settle</a:t>
            </a:r>
          </a:p>
          <a:p>
            <a:r>
              <a:rPr lang="en-US" b="1" dirty="0"/>
              <a:t>FEMA resident from the </a:t>
            </a:r>
            <a:r>
              <a:rPr lang="en-US" dirty="0"/>
              <a:t>date of coming to India: </a:t>
            </a:r>
            <a:r>
              <a:rPr lang="en-US" b="1" dirty="0"/>
              <a:t>31</a:t>
            </a:r>
            <a:r>
              <a:rPr lang="en-US" b="1" baseline="30000" dirty="0"/>
              <a:t>st</a:t>
            </a:r>
            <a:r>
              <a:rPr lang="en-US" b="1" dirty="0"/>
              <a:t> January 2025</a:t>
            </a:r>
          </a:p>
          <a:p>
            <a:endParaRPr lang="en-US" b="1" dirty="0"/>
          </a:p>
          <a:p>
            <a:r>
              <a:rPr lang="en-US" dirty="0"/>
              <a:t>182-days test is quite insignificant under FEMA</a:t>
            </a:r>
          </a:p>
          <a:p>
            <a:endParaRPr lang="en-IN" dirty="0"/>
          </a:p>
        </p:txBody>
      </p:sp>
      <p:sp>
        <p:nvSpPr>
          <p:cNvPr id="5" name="Footer Placeholder 4">
            <a:extLst>
              <a:ext uri="{FF2B5EF4-FFF2-40B4-BE49-F238E27FC236}">
                <a16:creationId xmlns:a16="http://schemas.microsoft.com/office/drawing/2014/main" id="{BCE954C2-140D-6C1F-34D2-4BE8D7F289B7}"/>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BA6967CE-02A7-567D-F0D8-95E422DDCFD6}"/>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80</a:t>
            </a:fld>
            <a:endParaRPr lang="en-US" altLang="en-US"/>
          </a:p>
        </p:txBody>
      </p:sp>
    </p:spTree>
    <p:extLst>
      <p:ext uri="{BB962C8B-B14F-4D97-AF65-F5344CB8AC3E}">
        <p14:creationId xmlns:p14="http://schemas.microsoft.com/office/powerpoint/2010/main" val="2266558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50BEF-7E7B-EA24-7925-197921C2AF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4C284-0F78-C9F9-3CF3-DA0D7BCCEBC4}"/>
              </a:ext>
            </a:extLst>
          </p:cNvPr>
          <p:cNvSpPr>
            <a:spLocks noGrp="1"/>
          </p:cNvSpPr>
          <p:nvPr>
            <p:ph type="title"/>
          </p:nvPr>
        </p:nvSpPr>
        <p:spPr>
          <a:xfrm>
            <a:off x="0" y="-66761"/>
            <a:ext cx="9144000" cy="1143000"/>
          </a:xfrm>
        </p:spPr>
        <p:txBody>
          <a:bodyPr/>
          <a:lstStyle/>
          <a:p>
            <a:r>
              <a:rPr lang="en-US" dirty="0"/>
              <a:t>Analysis of Case Study 6: FEMA aspects – </a:t>
            </a:r>
            <a:r>
              <a:rPr lang="en-US" b="1" dirty="0"/>
              <a:t>Scope of FEMA </a:t>
            </a:r>
            <a:r>
              <a:rPr lang="en-US" dirty="0"/>
              <a:t>on becoming Resident</a:t>
            </a:r>
          </a:p>
        </p:txBody>
      </p:sp>
      <p:sp>
        <p:nvSpPr>
          <p:cNvPr id="5" name="Footer Placeholder 4">
            <a:extLst>
              <a:ext uri="{FF2B5EF4-FFF2-40B4-BE49-F238E27FC236}">
                <a16:creationId xmlns:a16="http://schemas.microsoft.com/office/drawing/2014/main" id="{4E385600-C77F-B987-51B0-B6ED4494EE2B}"/>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E693C180-D240-F442-4B73-44F0AF2A6F24}"/>
              </a:ext>
            </a:extLst>
          </p:cNvPr>
          <p:cNvSpPr>
            <a:spLocks noGrp="1"/>
          </p:cNvSpPr>
          <p:nvPr>
            <p:ph type="sldNum" sz="quarter" idx="12"/>
          </p:nvPr>
        </p:nvSpPr>
        <p:spPr/>
        <p:txBody>
          <a:bodyPr/>
          <a:lstStyle/>
          <a:p>
            <a:r>
              <a:rPr lang="en-US" altLang="en-US"/>
              <a:t>Slide No.: </a:t>
            </a:r>
            <a:fld id="{D203EED5-EEDB-460E-9DEA-C5CDF7EE56C8}" type="slidenum">
              <a:rPr lang="en-US" altLang="en-US" smtClean="0"/>
              <a:pPr/>
              <a:t>81</a:t>
            </a:fld>
            <a:endParaRPr lang="en-US" altLang="en-US"/>
          </a:p>
        </p:txBody>
      </p:sp>
      <p:graphicFrame>
        <p:nvGraphicFramePr>
          <p:cNvPr id="7" name="Diagram 6">
            <a:extLst>
              <a:ext uri="{FF2B5EF4-FFF2-40B4-BE49-F238E27FC236}">
                <a16:creationId xmlns:a16="http://schemas.microsoft.com/office/drawing/2014/main" id="{87867941-6B4D-0A9B-A8A5-3D4660843F84}"/>
              </a:ext>
            </a:extLst>
          </p:cNvPr>
          <p:cNvGraphicFramePr/>
          <p:nvPr>
            <p:extLst>
              <p:ext uri="{D42A27DB-BD31-4B8C-83A1-F6EECF244321}">
                <p14:modId xmlns:p14="http://schemas.microsoft.com/office/powerpoint/2010/main" val="1944201713"/>
              </p:ext>
            </p:extLst>
          </p:nvPr>
        </p:nvGraphicFramePr>
        <p:xfrm>
          <a:off x="395536" y="1196752"/>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9235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B3F1B-5F14-14B4-BE24-4EF5BA3AF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63A8C0-E13F-18D3-6271-971F92ECC8E2}"/>
              </a:ext>
            </a:extLst>
          </p:cNvPr>
          <p:cNvSpPr>
            <a:spLocks noGrp="1"/>
          </p:cNvSpPr>
          <p:nvPr>
            <p:ph type="title"/>
          </p:nvPr>
        </p:nvSpPr>
        <p:spPr>
          <a:xfrm>
            <a:off x="0" y="-49427"/>
            <a:ext cx="9144000" cy="1143000"/>
          </a:xfrm>
        </p:spPr>
        <p:txBody>
          <a:bodyPr/>
          <a:lstStyle/>
          <a:p>
            <a:r>
              <a:rPr lang="en-IN" dirty="0"/>
              <a:t>Change of Residence under FEMA</a:t>
            </a:r>
            <a:endParaRPr lang="en-GB" dirty="0"/>
          </a:p>
        </p:txBody>
      </p:sp>
      <p:sp>
        <p:nvSpPr>
          <p:cNvPr id="3" name="Content Placeholder 2">
            <a:extLst>
              <a:ext uri="{FF2B5EF4-FFF2-40B4-BE49-F238E27FC236}">
                <a16:creationId xmlns:a16="http://schemas.microsoft.com/office/drawing/2014/main" id="{63A76DAF-5926-9843-A425-BBE3334B26AC}"/>
              </a:ext>
            </a:extLst>
          </p:cNvPr>
          <p:cNvSpPr>
            <a:spLocks noGrp="1"/>
          </p:cNvSpPr>
          <p:nvPr>
            <p:ph idx="1"/>
          </p:nvPr>
        </p:nvSpPr>
        <p:spPr/>
        <p:txBody>
          <a:bodyPr>
            <a:normAutofit fontScale="92500" lnSpcReduction="20000"/>
          </a:bodyPr>
          <a:lstStyle/>
          <a:p>
            <a:r>
              <a:rPr lang="en-IN" dirty="0"/>
              <a:t>From R to NR:</a:t>
            </a:r>
          </a:p>
          <a:p>
            <a:r>
              <a:rPr lang="en-IN" dirty="0"/>
              <a:t>Section 6(5) of FEMA: </a:t>
            </a:r>
            <a:r>
              <a:rPr lang="en-US" dirty="0"/>
              <a:t>A person resident outside India may hold, own, transfer or invest in Indian currency, security or any immovable property situated in India if such currency, security or property was acquired, held or owned by such person when he was resident in India or inherited from a person who was resident in India </a:t>
            </a:r>
          </a:p>
          <a:p>
            <a:endParaRPr lang="en-US" dirty="0"/>
          </a:p>
          <a:p>
            <a:r>
              <a:rPr lang="en-US" dirty="0"/>
              <a:t>From NR to R:</a:t>
            </a:r>
          </a:p>
          <a:p>
            <a:r>
              <a:rPr lang="en-US" dirty="0"/>
              <a:t>Section 6(4) of FEMA: A person resident in India may hold, own, transfer or invest in foreign currency, foreign security or any immovable property situated outside India if such currency, security or property was acquired, held or owned by such person when he was resident outside India or inherited from a person who was resident outside India.</a:t>
            </a:r>
          </a:p>
          <a:p>
            <a:pPr marL="0" indent="0">
              <a:buNone/>
            </a:pPr>
            <a:endParaRPr lang="en-US" dirty="0"/>
          </a:p>
        </p:txBody>
      </p:sp>
      <p:sp>
        <p:nvSpPr>
          <p:cNvPr id="4" name="Footer Placeholder 3">
            <a:extLst>
              <a:ext uri="{FF2B5EF4-FFF2-40B4-BE49-F238E27FC236}">
                <a16:creationId xmlns:a16="http://schemas.microsoft.com/office/drawing/2014/main" id="{54CC6D10-B79C-9341-4EB0-BC1E91F83F0F}"/>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B17EF0FD-C316-7D6A-5C0C-A948F8AF22E3}"/>
              </a:ext>
            </a:extLst>
          </p:cNvPr>
          <p:cNvSpPr>
            <a:spLocks noGrp="1"/>
          </p:cNvSpPr>
          <p:nvPr>
            <p:ph type="sldNum" sz="quarter" idx="12"/>
          </p:nvPr>
        </p:nvSpPr>
        <p:spPr/>
        <p:txBody>
          <a:bodyPr/>
          <a:lstStyle/>
          <a:p>
            <a:r>
              <a:rPr lang="en-US" altLang="en-US" dirty="0"/>
              <a:t>Slide No. </a:t>
            </a:r>
            <a:fld id="{2875C073-7D75-42A2-B2A0-F962751E7348}" type="slidenum">
              <a:rPr lang="en-US" altLang="en-US" smtClean="0"/>
              <a:pPr/>
              <a:t>82</a:t>
            </a:fld>
            <a:endParaRPr lang="en-US" altLang="en-US" dirty="0"/>
          </a:p>
        </p:txBody>
      </p:sp>
    </p:spTree>
    <p:extLst>
      <p:ext uri="{BB962C8B-B14F-4D97-AF65-F5344CB8AC3E}">
        <p14:creationId xmlns:p14="http://schemas.microsoft.com/office/powerpoint/2010/main" val="4375103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3A15-D92F-4A4B-BF1B-A16D311E76D7}"/>
              </a:ext>
            </a:extLst>
          </p:cNvPr>
          <p:cNvSpPr>
            <a:spLocks noGrp="1"/>
          </p:cNvSpPr>
          <p:nvPr>
            <p:ph type="title"/>
          </p:nvPr>
        </p:nvSpPr>
        <p:spPr/>
        <p:txBody>
          <a:bodyPr/>
          <a:lstStyle/>
          <a:p>
            <a:r>
              <a:rPr lang="en-US" dirty="0"/>
              <a:t>Case Study 7: Returning Indian</a:t>
            </a:r>
          </a:p>
        </p:txBody>
      </p:sp>
      <p:sp>
        <p:nvSpPr>
          <p:cNvPr id="3" name="Content Placeholder 2">
            <a:extLst>
              <a:ext uri="{FF2B5EF4-FFF2-40B4-BE49-F238E27FC236}">
                <a16:creationId xmlns:a16="http://schemas.microsoft.com/office/drawing/2014/main" id="{CDA7CB85-31E3-4032-84D4-6867754AB644}"/>
              </a:ext>
            </a:extLst>
          </p:cNvPr>
          <p:cNvSpPr>
            <a:spLocks noGrp="1"/>
          </p:cNvSpPr>
          <p:nvPr>
            <p:ph idx="1"/>
          </p:nvPr>
        </p:nvSpPr>
        <p:spPr>
          <a:xfrm>
            <a:off x="304800" y="1279386"/>
            <a:ext cx="8229600" cy="4800600"/>
          </a:xfrm>
        </p:spPr>
        <p:txBody>
          <a:bodyPr>
            <a:normAutofit/>
          </a:bodyPr>
          <a:lstStyle/>
          <a:p>
            <a:r>
              <a:rPr lang="en-US" sz="2000" dirty="0"/>
              <a:t>An NRI wants to return to India. He is having employment outside India and receives salary. Certain amount is being contributed to Pension Plan also. He has also taken some loan from overseas bank.</a:t>
            </a:r>
          </a:p>
          <a:p>
            <a:r>
              <a:rPr lang="en-US" sz="2000" b="1" dirty="0"/>
              <a:t>Issue: </a:t>
            </a:r>
            <a:r>
              <a:rPr lang="en-US" sz="2000" dirty="0"/>
              <a:t>Income-tax and FEMA implications on NRI returning back to India.</a:t>
            </a:r>
          </a:p>
        </p:txBody>
      </p:sp>
      <p:sp>
        <p:nvSpPr>
          <p:cNvPr id="5" name="Footer Placeholder 4">
            <a:extLst>
              <a:ext uri="{FF2B5EF4-FFF2-40B4-BE49-F238E27FC236}">
                <a16:creationId xmlns:a16="http://schemas.microsoft.com/office/drawing/2014/main" id="{0F1A14AB-B4F7-4363-BB07-2D5E01719E83}"/>
              </a:ext>
            </a:extLst>
          </p:cNvPr>
          <p:cNvSpPr>
            <a:spLocks noGrp="1"/>
          </p:cNvSpPr>
          <p:nvPr>
            <p:ph type="ftr" sz="quarter" idx="11"/>
          </p:nvPr>
        </p:nvSpPr>
        <p:spPr/>
        <p:txBody>
          <a:bodyPr/>
          <a:lstStyle/>
          <a:p>
            <a:r>
              <a:rPr lang="en-IN"/>
              <a:t>CA Bhavya Gandhi</a:t>
            </a:r>
            <a:endParaRPr lang="en-IN" dirty="0"/>
          </a:p>
        </p:txBody>
      </p:sp>
      <p:cxnSp>
        <p:nvCxnSpPr>
          <p:cNvPr id="6" name="Straight Connector 5"/>
          <p:cNvCxnSpPr/>
          <p:nvPr/>
        </p:nvCxnSpPr>
        <p:spPr>
          <a:xfrm>
            <a:off x="467544" y="5428317"/>
            <a:ext cx="784887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Content Placeholder 5" descr="Man">
            <a:extLst>
              <a:ext uri="{FF2B5EF4-FFF2-40B4-BE49-F238E27FC236}">
                <a16:creationId xmlns:a16="http://schemas.microsoft.com/office/drawing/2014/main" id="{2928389B-520B-48B5-ADCE-2DA1CB15B1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4328" y="3687207"/>
            <a:ext cx="1068811" cy="1143000"/>
          </a:xfrm>
          <a:prstGeom prst="rect">
            <a:avLst/>
          </a:prstGeom>
        </p:spPr>
      </p:pic>
      <p:pic>
        <p:nvPicPr>
          <p:cNvPr id="8" name="Graphic 12" descr="City">
            <a:extLst>
              <a:ext uri="{FF2B5EF4-FFF2-40B4-BE49-F238E27FC236}">
                <a16:creationId xmlns:a16="http://schemas.microsoft.com/office/drawing/2014/main" id="{540F9741-A155-4B38-AF90-0878BF930C3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39752" y="3684612"/>
            <a:ext cx="1152128" cy="1143000"/>
          </a:xfrm>
          <a:prstGeom prst="rect">
            <a:avLst/>
          </a:prstGeom>
        </p:spPr>
      </p:pic>
      <p:sp>
        <p:nvSpPr>
          <p:cNvPr id="9" name="TextBox 8"/>
          <p:cNvSpPr txBox="1"/>
          <p:nvPr/>
        </p:nvSpPr>
        <p:spPr>
          <a:xfrm>
            <a:off x="497312" y="5147170"/>
            <a:ext cx="1741182" cy="307777"/>
          </a:xfrm>
          <a:prstGeom prst="rect">
            <a:avLst/>
          </a:prstGeom>
          <a:noFill/>
        </p:spPr>
        <p:txBody>
          <a:bodyPr wrap="square" rtlCol="0">
            <a:spAutoFit/>
          </a:bodyPr>
          <a:lstStyle/>
          <a:p>
            <a:r>
              <a:rPr lang="en-IN" sz="1400" dirty="0"/>
              <a:t>Outside India</a:t>
            </a:r>
          </a:p>
        </p:txBody>
      </p:sp>
      <p:sp>
        <p:nvSpPr>
          <p:cNvPr id="10" name="TextBox 9"/>
          <p:cNvSpPr txBox="1"/>
          <p:nvPr/>
        </p:nvSpPr>
        <p:spPr>
          <a:xfrm>
            <a:off x="497312" y="5446374"/>
            <a:ext cx="1222176" cy="307777"/>
          </a:xfrm>
          <a:prstGeom prst="rect">
            <a:avLst/>
          </a:prstGeom>
          <a:noFill/>
        </p:spPr>
        <p:txBody>
          <a:bodyPr wrap="square" rtlCol="0">
            <a:spAutoFit/>
          </a:bodyPr>
          <a:lstStyle/>
          <a:p>
            <a:r>
              <a:rPr lang="en-IN" sz="1400" dirty="0"/>
              <a:t>India</a:t>
            </a:r>
          </a:p>
        </p:txBody>
      </p:sp>
      <p:cxnSp>
        <p:nvCxnSpPr>
          <p:cNvPr id="12" name="Straight Arrow Connector 11"/>
          <p:cNvCxnSpPr/>
          <p:nvPr/>
        </p:nvCxnSpPr>
        <p:spPr>
          <a:xfrm flipH="1">
            <a:off x="3491880" y="4086591"/>
            <a:ext cx="144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35896" y="3684612"/>
            <a:ext cx="1258942" cy="369332"/>
          </a:xfrm>
          <a:prstGeom prst="rect">
            <a:avLst/>
          </a:prstGeom>
          <a:noFill/>
        </p:spPr>
        <p:txBody>
          <a:bodyPr wrap="square" rtlCol="0">
            <a:spAutoFit/>
          </a:bodyPr>
          <a:lstStyle/>
          <a:p>
            <a:r>
              <a:rPr lang="en-IN" dirty="0"/>
              <a:t>Employed</a:t>
            </a:r>
          </a:p>
        </p:txBody>
      </p:sp>
      <p:sp>
        <p:nvSpPr>
          <p:cNvPr id="14" name="TextBox 13"/>
          <p:cNvSpPr txBox="1"/>
          <p:nvPr/>
        </p:nvSpPr>
        <p:spPr>
          <a:xfrm>
            <a:off x="5182201" y="4549295"/>
            <a:ext cx="68926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IN" dirty="0"/>
              <a:t>NRI</a:t>
            </a:r>
          </a:p>
        </p:txBody>
      </p:sp>
      <p:pic>
        <p:nvPicPr>
          <p:cNvPr id="15" name="Graphic 10" descr="House">
            <a:extLst>
              <a:ext uri="{FF2B5EF4-FFF2-40B4-BE49-F238E27FC236}">
                <a16:creationId xmlns:a16="http://schemas.microsoft.com/office/drawing/2014/main" id="{58D5F00A-B155-42A4-AE30-7EFECC16A22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760" y="5425916"/>
            <a:ext cx="914400" cy="914400"/>
          </a:xfrm>
          <a:prstGeom prst="rect">
            <a:avLst/>
          </a:prstGeom>
        </p:spPr>
      </p:pic>
      <p:cxnSp>
        <p:nvCxnSpPr>
          <p:cNvPr id="17" name="Elbow Connector 16"/>
          <p:cNvCxnSpPr>
            <a:cxnSpLocks/>
            <a:stCxn id="14" idx="2"/>
            <a:endCxn id="15" idx="3"/>
          </p:cNvCxnSpPr>
          <p:nvPr/>
        </p:nvCxnSpPr>
        <p:spPr>
          <a:xfrm rot="5400000">
            <a:off x="4762252" y="5118535"/>
            <a:ext cx="964489" cy="564672"/>
          </a:xfrm>
          <a:prstGeom prst="bentConnector2">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72102" y="5454947"/>
            <a:ext cx="1949573" cy="369332"/>
          </a:xfrm>
          <a:prstGeom prst="rect">
            <a:avLst/>
          </a:prstGeom>
          <a:noFill/>
        </p:spPr>
        <p:txBody>
          <a:bodyPr wrap="none" rtlCol="0">
            <a:spAutoFit/>
          </a:bodyPr>
          <a:lstStyle/>
          <a:p>
            <a:r>
              <a:rPr lang="en-IN" dirty="0"/>
              <a:t>Returning Indian</a:t>
            </a:r>
          </a:p>
        </p:txBody>
      </p:sp>
      <p:sp>
        <p:nvSpPr>
          <p:cNvPr id="19" name="TextBox 18"/>
          <p:cNvSpPr txBox="1"/>
          <p:nvPr/>
        </p:nvSpPr>
        <p:spPr>
          <a:xfrm>
            <a:off x="2106226" y="4708168"/>
            <a:ext cx="1741182" cy="369332"/>
          </a:xfrm>
          <a:prstGeom prst="rect">
            <a:avLst/>
          </a:prstGeom>
          <a:noFill/>
        </p:spPr>
        <p:txBody>
          <a:bodyPr wrap="none" rtlCol="0">
            <a:spAutoFit/>
          </a:bodyPr>
          <a:lstStyle/>
          <a:p>
            <a:r>
              <a:rPr lang="en-IN" dirty="0"/>
              <a:t>US corporation</a:t>
            </a:r>
          </a:p>
        </p:txBody>
      </p:sp>
      <p:cxnSp>
        <p:nvCxnSpPr>
          <p:cNvPr id="21" name="Straight Arrow Connector 20"/>
          <p:cNvCxnSpPr/>
          <p:nvPr/>
        </p:nvCxnSpPr>
        <p:spPr>
          <a:xfrm>
            <a:off x="3529082" y="4386808"/>
            <a:ext cx="1415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73098" y="4417833"/>
            <a:ext cx="1258942" cy="369332"/>
          </a:xfrm>
          <a:prstGeom prst="rect">
            <a:avLst/>
          </a:prstGeom>
          <a:noFill/>
        </p:spPr>
        <p:txBody>
          <a:bodyPr wrap="square" rtlCol="0">
            <a:spAutoFit/>
          </a:bodyPr>
          <a:lstStyle/>
          <a:p>
            <a:pPr algn="ctr"/>
            <a:r>
              <a:rPr lang="en-IN" dirty="0"/>
              <a:t>Salary</a:t>
            </a:r>
          </a:p>
        </p:txBody>
      </p:sp>
      <p:cxnSp>
        <p:nvCxnSpPr>
          <p:cNvPr id="24" name="Straight Arrow Connector 23"/>
          <p:cNvCxnSpPr/>
          <p:nvPr/>
        </p:nvCxnSpPr>
        <p:spPr>
          <a:xfrm flipH="1">
            <a:off x="1619672" y="4272100"/>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7544" y="3948935"/>
            <a:ext cx="115212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401-K Plan</a:t>
            </a:r>
          </a:p>
        </p:txBody>
      </p:sp>
      <p:sp>
        <p:nvSpPr>
          <p:cNvPr id="26" name="Rectangle 25"/>
          <p:cNvSpPr/>
          <p:nvPr/>
        </p:nvSpPr>
        <p:spPr>
          <a:xfrm>
            <a:off x="7529685" y="3045296"/>
            <a:ext cx="1434803" cy="639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Bank Account</a:t>
            </a:r>
          </a:p>
        </p:txBody>
      </p:sp>
      <p:cxnSp>
        <p:nvCxnSpPr>
          <p:cNvPr id="29" name="Elbow Connector 28"/>
          <p:cNvCxnSpPr>
            <a:stCxn id="14" idx="3"/>
            <a:endCxn id="26" idx="1"/>
          </p:cNvCxnSpPr>
          <p:nvPr/>
        </p:nvCxnSpPr>
        <p:spPr>
          <a:xfrm flipV="1">
            <a:off x="5871462" y="3364954"/>
            <a:ext cx="1658223" cy="13690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529684" y="4708168"/>
            <a:ext cx="1434803" cy="53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Bank</a:t>
            </a:r>
          </a:p>
        </p:txBody>
      </p:sp>
      <p:cxnSp>
        <p:nvCxnSpPr>
          <p:cNvPr id="34" name="Elbow Connector 33"/>
          <p:cNvCxnSpPr>
            <a:cxnSpLocks/>
            <a:stCxn id="32" idx="1"/>
          </p:cNvCxnSpPr>
          <p:nvPr/>
        </p:nvCxnSpPr>
        <p:spPr>
          <a:xfrm rot="10800000">
            <a:off x="5885894" y="4787166"/>
            <a:ext cx="1643790" cy="1887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82124" y="4976262"/>
            <a:ext cx="1592375" cy="307777"/>
          </a:xfrm>
          <a:prstGeom prst="rect">
            <a:avLst/>
          </a:prstGeom>
          <a:noFill/>
        </p:spPr>
        <p:txBody>
          <a:bodyPr wrap="square" rtlCol="0">
            <a:spAutoFit/>
          </a:bodyPr>
          <a:lstStyle/>
          <a:p>
            <a:r>
              <a:rPr lang="en-IN" sz="1400" dirty="0"/>
              <a:t>Loan advanced</a:t>
            </a:r>
          </a:p>
        </p:txBody>
      </p:sp>
      <p:sp>
        <p:nvSpPr>
          <p:cNvPr id="11" name="Slide Number Placeholder 10">
            <a:extLst>
              <a:ext uri="{FF2B5EF4-FFF2-40B4-BE49-F238E27FC236}">
                <a16:creationId xmlns:a16="http://schemas.microsoft.com/office/drawing/2014/main" id="{1D2817A4-2201-45A9-9A4C-247A8F2A7D91}"/>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83</a:t>
            </a:fld>
            <a:endParaRPr lang="en-US" altLang="en-US" dirty="0"/>
          </a:p>
        </p:txBody>
      </p:sp>
    </p:spTree>
    <p:extLst>
      <p:ext uri="{BB962C8B-B14F-4D97-AF65-F5344CB8AC3E}">
        <p14:creationId xmlns:p14="http://schemas.microsoft.com/office/powerpoint/2010/main" val="2011209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E5-EED0-4283-B069-343165831F90}"/>
              </a:ext>
            </a:extLst>
          </p:cNvPr>
          <p:cNvSpPr>
            <a:spLocks noGrp="1"/>
          </p:cNvSpPr>
          <p:nvPr>
            <p:ph type="title"/>
          </p:nvPr>
        </p:nvSpPr>
        <p:spPr/>
        <p:txBody>
          <a:bodyPr/>
          <a:lstStyle/>
          <a:p>
            <a:r>
              <a:rPr lang="en-US" dirty="0"/>
              <a:t>Analysis of Case Study 7 – Returning Indian</a:t>
            </a:r>
          </a:p>
        </p:txBody>
      </p:sp>
      <p:sp>
        <p:nvSpPr>
          <p:cNvPr id="3" name="Content Placeholder 2">
            <a:extLst>
              <a:ext uri="{FF2B5EF4-FFF2-40B4-BE49-F238E27FC236}">
                <a16:creationId xmlns:a16="http://schemas.microsoft.com/office/drawing/2014/main" id="{EF36B3F4-93D2-442E-BE94-38B7183FF688}"/>
              </a:ext>
            </a:extLst>
          </p:cNvPr>
          <p:cNvSpPr>
            <a:spLocks noGrp="1"/>
          </p:cNvSpPr>
          <p:nvPr>
            <p:ph idx="1"/>
          </p:nvPr>
        </p:nvSpPr>
        <p:spPr>
          <a:xfrm>
            <a:off x="323528" y="1412776"/>
            <a:ext cx="8568952" cy="5040560"/>
          </a:xfrm>
        </p:spPr>
        <p:txBody>
          <a:bodyPr>
            <a:normAutofit/>
          </a:bodyPr>
          <a:lstStyle/>
          <a:p>
            <a:pPr marL="0" indent="0">
              <a:lnSpc>
                <a:spcPct val="120000"/>
              </a:lnSpc>
              <a:spcBef>
                <a:spcPts val="0"/>
              </a:spcBef>
              <a:buNone/>
            </a:pPr>
            <a:r>
              <a:rPr lang="en-US" sz="1800" b="1" dirty="0"/>
              <a:t>Income-tax Issues</a:t>
            </a:r>
          </a:p>
          <a:p>
            <a:pPr>
              <a:lnSpc>
                <a:spcPct val="120000"/>
              </a:lnSpc>
              <a:spcBef>
                <a:spcPts val="0"/>
              </a:spcBef>
            </a:pPr>
            <a:r>
              <a:rPr lang="en-US" sz="1800" dirty="0"/>
              <a:t>Incomes earned abroad need to be offered for tax in India after he turns R&amp;OR</a:t>
            </a:r>
          </a:p>
          <a:p>
            <a:pPr lvl="1">
              <a:lnSpc>
                <a:spcPct val="120000"/>
              </a:lnSpc>
              <a:spcBef>
                <a:spcPts val="0"/>
              </a:spcBef>
            </a:pPr>
            <a:r>
              <a:rPr lang="en-US" sz="1600" dirty="0"/>
              <a:t>Check residential status as per relevant DTAA</a:t>
            </a:r>
          </a:p>
          <a:p>
            <a:pPr lvl="2">
              <a:lnSpc>
                <a:spcPct val="120000"/>
              </a:lnSpc>
              <a:spcBef>
                <a:spcPts val="0"/>
              </a:spcBef>
            </a:pPr>
            <a:r>
              <a:rPr lang="en-US" sz="1400" dirty="0"/>
              <a:t>Tie-breaker test may apply</a:t>
            </a:r>
          </a:p>
          <a:p>
            <a:pPr>
              <a:lnSpc>
                <a:spcPct val="120000"/>
              </a:lnSpc>
              <a:spcBef>
                <a:spcPts val="0"/>
              </a:spcBef>
            </a:pPr>
            <a:r>
              <a:rPr lang="en-US" sz="1800" dirty="0"/>
              <a:t>Salary income generally taxable in country where services rendered – under DTAA</a:t>
            </a:r>
          </a:p>
          <a:p>
            <a:pPr>
              <a:lnSpc>
                <a:spcPct val="120000"/>
              </a:lnSpc>
              <a:spcBef>
                <a:spcPts val="0"/>
              </a:spcBef>
            </a:pPr>
            <a:r>
              <a:rPr lang="en-US" sz="1800" dirty="0"/>
              <a:t>PF Accounts (401-K)</a:t>
            </a:r>
          </a:p>
          <a:p>
            <a:pPr lvl="1">
              <a:lnSpc>
                <a:spcPct val="120000"/>
              </a:lnSpc>
              <a:spcBef>
                <a:spcPts val="0"/>
              </a:spcBef>
            </a:pPr>
            <a:r>
              <a:rPr lang="en-US" sz="1600" dirty="0"/>
              <a:t>Income credited to PF Account – Taxable in India in same year</a:t>
            </a:r>
          </a:p>
          <a:p>
            <a:pPr lvl="1">
              <a:lnSpc>
                <a:spcPct val="120000"/>
              </a:lnSpc>
              <a:spcBef>
                <a:spcPts val="0"/>
              </a:spcBef>
            </a:pPr>
            <a:r>
              <a:rPr lang="en-US" sz="1600" dirty="0"/>
              <a:t>On withdrawal of Capital on maturity – Capital not taxable</a:t>
            </a:r>
          </a:p>
          <a:p>
            <a:pPr lvl="1">
              <a:lnSpc>
                <a:spcPct val="120000"/>
              </a:lnSpc>
              <a:spcBef>
                <a:spcPts val="0"/>
              </a:spcBef>
            </a:pPr>
            <a:r>
              <a:rPr lang="en-US" sz="1600" dirty="0"/>
              <a:t>Issue of Foreign Tax Credit for taxes paid in USA on withdrawal while incomes offered to tax every year</a:t>
            </a:r>
          </a:p>
          <a:p>
            <a:pPr lvl="1">
              <a:lnSpc>
                <a:spcPct val="120000"/>
              </a:lnSpc>
              <a:spcBef>
                <a:spcPts val="0"/>
              </a:spcBef>
            </a:pPr>
            <a:r>
              <a:rPr lang="en-US" sz="1600" dirty="0"/>
              <a:t>Disclosures required in Schedule FA of investments made under 401-K plan</a:t>
            </a:r>
          </a:p>
          <a:p>
            <a:pPr lvl="1">
              <a:lnSpc>
                <a:spcPct val="120000"/>
              </a:lnSpc>
              <a:spcBef>
                <a:spcPts val="0"/>
              </a:spcBef>
            </a:pPr>
            <a:r>
              <a:rPr lang="en-US" sz="1600" dirty="0"/>
              <a:t>Section 89A relief now available for matching taxability of incomes in foreign country and India</a:t>
            </a:r>
          </a:p>
        </p:txBody>
      </p:sp>
      <p:sp>
        <p:nvSpPr>
          <p:cNvPr id="5" name="Footer Placeholder 4">
            <a:extLst>
              <a:ext uri="{FF2B5EF4-FFF2-40B4-BE49-F238E27FC236}">
                <a16:creationId xmlns:a16="http://schemas.microsoft.com/office/drawing/2014/main" id="{BC4AF112-927B-4489-BA06-A1E6077C6A45}"/>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922F84EB-5011-45DA-8985-0921570FA83B}"/>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84</a:t>
            </a:fld>
            <a:endParaRPr lang="en-US" altLang="en-US" dirty="0"/>
          </a:p>
        </p:txBody>
      </p:sp>
    </p:spTree>
    <p:extLst>
      <p:ext uri="{BB962C8B-B14F-4D97-AF65-F5344CB8AC3E}">
        <p14:creationId xmlns:p14="http://schemas.microsoft.com/office/powerpoint/2010/main" val="2850777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4E5-EED0-4283-B069-343165831F90}"/>
              </a:ext>
            </a:extLst>
          </p:cNvPr>
          <p:cNvSpPr>
            <a:spLocks noGrp="1"/>
          </p:cNvSpPr>
          <p:nvPr>
            <p:ph type="title"/>
          </p:nvPr>
        </p:nvSpPr>
        <p:spPr/>
        <p:txBody>
          <a:bodyPr/>
          <a:lstStyle/>
          <a:p>
            <a:r>
              <a:rPr lang="en-US" dirty="0"/>
              <a:t>Analysis of Case Study 7 – Returning Indian</a:t>
            </a:r>
          </a:p>
        </p:txBody>
      </p:sp>
      <p:sp>
        <p:nvSpPr>
          <p:cNvPr id="3" name="Content Placeholder 2">
            <a:extLst>
              <a:ext uri="{FF2B5EF4-FFF2-40B4-BE49-F238E27FC236}">
                <a16:creationId xmlns:a16="http://schemas.microsoft.com/office/drawing/2014/main" id="{EF36B3F4-93D2-442E-BE94-38B7183FF688}"/>
              </a:ext>
            </a:extLst>
          </p:cNvPr>
          <p:cNvSpPr>
            <a:spLocks noGrp="1"/>
          </p:cNvSpPr>
          <p:nvPr>
            <p:ph idx="1"/>
          </p:nvPr>
        </p:nvSpPr>
        <p:spPr>
          <a:xfrm>
            <a:off x="457200" y="1484784"/>
            <a:ext cx="8229600" cy="4871566"/>
          </a:xfrm>
        </p:spPr>
        <p:txBody>
          <a:bodyPr>
            <a:normAutofit/>
          </a:bodyPr>
          <a:lstStyle/>
          <a:p>
            <a:pPr marL="0" indent="0">
              <a:spcBef>
                <a:spcPts val="0"/>
              </a:spcBef>
              <a:buNone/>
            </a:pPr>
            <a:r>
              <a:rPr lang="en-US" b="1" dirty="0"/>
              <a:t>FEMA Issues</a:t>
            </a:r>
          </a:p>
          <a:p>
            <a:pPr>
              <a:spcBef>
                <a:spcPts val="0"/>
              </a:spcBef>
            </a:pPr>
            <a:r>
              <a:rPr lang="en-US" dirty="0"/>
              <a:t>FEMA permits Returning Indian to retain foreign assets abroad and continue foreign businesses subject to conditions</a:t>
            </a:r>
          </a:p>
          <a:p>
            <a:pPr lvl="2">
              <a:spcBef>
                <a:spcPts val="0"/>
              </a:spcBef>
            </a:pPr>
            <a:endParaRPr lang="en-US" dirty="0"/>
          </a:p>
          <a:p>
            <a:pPr>
              <a:spcBef>
                <a:spcPts val="0"/>
              </a:spcBef>
            </a:pPr>
            <a:r>
              <a:rPr lang="en-US" dirty="0"/>
              <a:t>Indian assets will become “Non-repatriable”</a:t>
            </a:r>
          </a:p>
          <a:p>
            <a:pPr lvl="2">
              <a:spcBef>
                <a:spcPts val="0"/>
              </a:spcBef>
            </a:pPr>
            <a:endParaRPr lang="en-US" dirty="0"/>
          </a:p>
          <a:p>
            <a:pPr>
              <a:spcBef>
                <a:spcPts val="0"/>
              </a:spcBef>
            </a:pPr>
            <a:r>
              <a:rPr lang="en-US" dirty="0"/>
              <a:t>Life Insurance policies taken from abroad</a:t>
            </a:r>
          </a:p>
          <a:p>
            <a:pPr lvl="1">
              <a:spcBef>
                <a:spcPts val="0"/>
              </a:spcBef>
            </a:pPr>
            <a:r>
              <a:rPr lang="en-US" dirty="0"/>
              <a:t>Can be continued</a:t>
            </a:r>
          </a:p>
          <a:p>
            <a:pPr lvl="1">
              <a:spcBef>
                <a:spcPts val="0"/>
              </a:spcBef>
            </a:pPr>
            <a:r>
              <a:rPr lang="en-US" dirty="0"/>
              <a:t>Premiums to be paid from foreign account, RFC account or LRS</a:t>
            </a:r>
          </a:p>
          <a:p>
            <a:pPr lvl="3">
              <a:spcBef>
                <a:spcPts val="0"/>
              </a:spcBef>
            </a:pPr>
            <a:endParaRPr lang="en-US" dirty="0"/>
          </a:p>
          <a:p>
            <a:pPr>
              <a:spcBef>
                <a:spcPts val="0"/>
              </a:spcBef>
            </a:pPr>
            <a:r>
              <a:rPr lang="en-US" dirty="0"/>
              <a:t>Repayment of foreign loans</a:t>
            </a:r>
          </a:p>
          <a:p>
            <a:pPr lvl="1">
              <a:spcBef>
                <a:spcPts val="0"/>
              </a:spcBef>
            </a:pPr>
            <a:r>
              <a:rPr lang="en-US" dirty="0"/>
              <a:t>No objection from RBI if payment from Section 6(4) funds</a:t>
            </a:r>
          </a:p>
          <a:p>
            <a:pPr lvl="1">
              <a:spcBef>
                <a:spcPts val="0"/>
              </a:spcBef>
            </a:pPr>
            <a:r>
              <a:rPr lang="en-US" b="1" dirty="0"/>
              <a:t>Using LRS for service loans taken abroad as NR:</a:t>
            </a:r>
            <a:r>
              <a:rPr lang="en-US" dirty="0"/>
              <a:t> Grey area</a:t>
            </a:r>
          </a:p>
        </p:txBody>
      </p:sp>
      <p:sp>
        <p:nvSpPr>
          <p:cNvPr id="5" name="Footer Placeholder 4">
            <a:extLst>
              <a:ext uri="{FF2B5EF4-FFF2-40B4-BE49-F238E27FC236}">
                <a16:creationId xmlns:a16="http://schemas.microsoft.com/office/drawing/2014/main" id="{7F1F66A4-A51E-41AB-9BA6-D12B9E176394}"/>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5FBD8380-5B56-4641-BBD2-08B2DD1118B4}"/>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85</a:t>
            </a:fld>
            <a:endParaRPr lang="en-US" altLang="en-US" dirty="0"/>
          </a:p>
        </p:txBody>
      </p:sp>
    </p:spTree>
    <p:extLst>
      <p:ext uri="{BB962C8B-B14F-4D97-AF65-F5344CB8AC3E}">
        <p14:creationId xmlns:p14="http://schemas.microsoft.com/office/powerpoint/2010/main" val="5011268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BB11-384C-392D-22C7-DD6C9BF10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B2D08-291D-8537-3D52-626094C27C3E}"/>
              </a:ext>
            </a:extLst>
          </p:cNvPr>
          <p:cNvSpPr>
            <a:spLocks noGrp="1"/>
          </p:cNvSpPr>
          <p:nvPr>
            <p:ph type="title"/>
          </p:nvPr>
        </p:nvSpPr>
        <p:spPr>
          <a:xfrm>
            <a:off x="0" y="0"/>
            <a:ext cx="9144000" cy="1143000"/>
          </a:xfrm>
        </p:spPr>
        <p:txBody>
          <a:bodyPr/>
          <a:lstStyle/>
          <a:p>
            <a:r>
              <a:rPr lang="en-US" dirty="0"/>
              <a:t>Comparative chart for NRO, NRE and FCNR Accounts</a:t>
            </a:r>
          </a:p>
        </p:txBody>
      </p:sp>
      <p:graphicFrame>
        <p:nvGraphicFramePr>
          <p:cNvPr id="5" name="Content Placeholder 4">
            <a:extLst>
              <a:ext uri="{FF2B5EF4-FFF2-40B4-BE49-F238E27FC236}">
                <a16:creationId xmlns:a16="http://schemas.microsoft.com/office/drawing/2014/main" id="{D045CA1C-3F7E-A07A-C21F-B5E94548FF36}"/>
              </a:ext>
            </a:extLst>
          </p:cNvPr>
          <p:cNvGraphicFramePr>
            <a:graphicFrameLocks noGrp="1"/>
          </p:cNvGraphicFramePr>
          <p:nvPr>
            <p:ph idx="1"/>
          </p:nvPr>
        </p:nvGraphicFramePr>
        <p:xfrm>
          <a:off x="0" y="1143399"/>
          <a:ext cx="9180511" cy="2768662"/>
        </p:xfrm>
        <a:graphic>
          <a:graphicData uri="http://schemas.openxmlformats.org/drawingml/2006/table">
            <a:tbl>
              <a:tblPr firstRow="1" bandRow="1">
                <a:tableStyleId>{5C22544A-7EE6-4342-B048-85BDC9FD1C3A}</a:tableStyleId>
              </a:tblPr>
              <a:tblGrid>
                <a:gridCol w="1698435">
                  <a:extLst>
                    <a:ext uri="{9D8B030D-6E8A-4147-A177-3AD203B41FA5}">
                      <a16:colId xmlns:a16="http://schemas.microsoft.com/office/drawing/2014/main" val="2757865984"/>
                    </a:ext>
                  </a:extLst>
                </a:gridCol>
                <a:gridCol w="2530343">
                  <a:extLst>
                    <a:ext uri="{9D8B030D-6E8A-4147-A177-3AD203B41FA5}">
                      <a16:colId xmlns:a16="http://schemas.microsoft.com/office/drawing/2014/main" val="4018582923"/>
                    </a:ext>
                  </a:extLst>
                </a:gridCol>
                <a:gridCol w="2530343">
                  <a:extLst>
                    <a:ext uri="{9D8B030D-6E8A-4147-A177-3AD203B41FA5}">
                      <a16:colId xmlns:a16="http://schemas.microsoft.com/office/drawing/2014/main" val="169042944"/>
                    </a:ext>
                  </a:extLst>
                </a:gridCol>
                <a:gridCol w="2421390">
                  <a:extLst>
                    <a:ext uri="{9D8B030D-6E8A-4147-A177-3AD203B41FA5}">
                      <a16:colId xmlns:a16="http://schemas.microsoft.com/office/drawing/2014/main" val="1276211316"/>
                    </a:ext>
                  </a:extLst>
                </a:gridCol>
              </a:tblGrid>
              <a:tr h="650564">
                <a:tc>
                  <a:txBody>
                    <a:bodyPr/>
                    <a:lstStyle/>
                    <a:p>
                      <a:pPr algn="ctr"/>
                      <a:r>
                        <a:rPr lang="en-US" dirty="0"/>
                        <a:t>Point of Difference</a:t>
                      </a:r>
                    </a:p>
                  </a:txBody>
                  <a:tcPr/>
                </a:tc>
                <a:tc>
                  <a:txBody>
                    <a:bodyPr/>
                    <a:lstStyle/>
                    <a:p>
                      <a:pPr algn="ctr"/>
                      <a:r>
                        <a:rPr lang="en-US" dirty="0"/>
                        <a:t>NRO Account</a:t>
                      </a:r>
                    </a:p>
                  </a:txBody>
                  <a:tcPr/>
                </a:tc>
                <a:tc>
                  <a:txBody>
                    <a:bodyPr/>
                    <a:lstStyle/>
                    <a:p>
                      <a:pPr algn="ctr"/>
                      <a:r>
                        <a:rPr lang="en-US" dirty="0"/>
                        <a:t>NRE Account</a:t>
                      </a:r>
                    </a:p>
                  </a:txBody>
                  <a:tcPr/>
                </a:tc>
                <a:tc>
                  <a:txBody>
                    <a:bodyPr/>
                    <a:lstStyle/>
                    <a:p>
                      <a:pPr algn="ctr"/>
                      <a:r>
                        <a:rPr lang="en-US" dirty="0"/>
                        <a:t>FCNR Deposits</a:t>
                      </a:r>
                    </a:p>
                  </a:txBody>
                  <a:tcPr/>
                </a:tc>
                <a:extLst>
                  <a:ext uri="{0D108BD9-81ED-4DB2-BD59-A6C34878D82A}">
                    <a16:rowId xmlns:a16="http://schemas.microsoft.com/office/drawing/2014/main" val="2132178043"/>
                  </a:ext>
                </a:extLst>
              </a:tr>
              <a:tr h="929378">
                <a:tc>
                  <a:txBody>
                    <a:bodyPr/>
                    <a:lstStyle/>
                    <a:p>
                      <a:r>
                        <a:rPr lang="en-US" b="1" dirty="0"/>
                        <a:t>On becoming Resident</a:t>
                      </a:r>
                    </a:p>
                  </a:txBody>
                  <a:tcPr/>
                </a:tc>
                <a:tc>
                  <a:txBody>
                    <a:bodyPr/>
                    <a:lstStyle/>
                    <a:p>
                      <a:r>
                        <a:rPr lang="en-US" dirty="0">
                          <a:latin typeface="Book Antiqua" panose="02040602050305030304" pitchFamily="18" charset="0"/>
                          <a:ea typeface="Aptos" panose="020B0004020202020204" pitchFamily="34" charset="0"/>
                          <a:cs typeface="Times New Roman" panose="02020603050405020304" pitchFamily="18" charset="0"/>
                        </a:rPr>
                        <a:t>Designate as Resident account. </a:t>
                      </a:r>
                      <a:endParaRPr lang="en-US" dirty="0"/>
                    </a:p>
                  </a:txBody>
                  <a:tcPr/>
                </a:tc>
                <a:tc>
                  <a:txBody>
                    <a:bodyPr/>
                    <a:lstStyle/>
                    <a:p>
                      <a:r>
                        <a:rPr lang="en-US" dirty="0">
                          <a:latin typeface="Book Antiqua" panose="02040602050305030304" pitchFamily="18" charset="0"/>
                          <a:ea typeface="Aptos" panose="020B0004020202020204" pitchFamily="34" charset="0"/>
                          <a:cs typeface="Times New Roman" panose="02020603050405020304" pitchFamily="18" charset="0"/>
                        </a:rPr>
                        <a:t>To be closed. </a:t>
                      </a:r>
                    </a:p>
                  </a:txBody>
                  <a:tcPr/>
                </a:tc>
                <a:tc>
                  <a:txBody>
                    <a:bodyPr/>
                    <a:lstStyle/>
                    <a:p>
                      <a:r>
                        <a:rPr lang="en-US" dirty="0">
                          <a:latin typeface="Book Antiqua" panose="02040602050305030304" pitchFamily="18" charset="0"/>
                          <a:ea typeface="Aptos" panose="020B0004020202020204" pitchFamily="34" charset="0"/>
                          <a:cs typeface="Times New Roman" panose="02020603050405020304" pitchFamily="18" charset="0"/>
                        </a:rPr>
                        <a:t>Can be held till maturity. </a:t>
                      </a:r>
                      <a:endParaRPr lang="en-US" dirty="0"/>
                    </a:p>
                  </a:txBody>
                  <a:tcPr/>
                </a:tc>
                <a:extLst>
                  <a:ext uri="{0D108BD9-81ED-4DB2-BD59-A6C34878D82A}">
                    <a16:rowId xmlns:a16="http://schemas.microsoft.com/office/drawing/2014/main" val="290909192"/>
                  </a:ext>
                </a:extLst>
              </a:tr>
              <a:tr h="816284">
                <a:tc>
                  <a:txBody>
                    <a:bodyPr/>
                    <a:lstStyle/>
                    <a:p>
                      <a:r>
                        <a:rPr lang="en-US" b="1" dirty="0"/>
                        <a:t>Repatriability on becoming Resident</a:t>
                      </a:r>
                    </a:p>
                  </a:txBody>
                  <a:tcPr/>
                </a:tc>
                <a:tc>
                  <a:txBody>
                    <a:bodyPr/>
                    <a:lstStyle/>
                    <a:p>
                      <a:r>
                        <a:rPr lang="en-US" dirty="0"/>
                        <a:t>Not freely repatriable. Funds to be continued in the Resident account. </a:t>
                      </a:r>
                    </a:p>
                  </a:txBody>
                  <a:tcPr/>
                </a:tc>
                <a:tc>
                  <a:txBody>
                    <a:bodyPr/>
                    <a:lstStyle/>
                    <a:p>
                      <a:r>
                        <a:rPr lang="en-US" dirty="0">
                          <a:latin typeface="Book Antiqua" panose="02040602050305030304" pitchFamily="18" charset="0"/>
                          <a:ea typeface="Aptos" panose="020B0004020202020204" pitchFamily="34" charset="0"/>
                          <a:cs typeface="Times New Roman" panose="02020603050405020304" pitchFamily="18" charset="0"/>
                        </a:rPr>
                        <a:t>Funds can be transferred to RFC account </a:t>
                      </a:r>
                      <a:r>
                        <a:rPr lang="en-US" u="sng" dirty="0">
                          <a:latin typeface="Book Antiqua" panose="02040602050305030304" pitchFamily="18" charset="0"/>
                          <a:ea typeface="Aptos" panose="020B0004020202020204" pitchFamily="34" charset="0"/>
                          <a:cs typeface="Times New Roman" panose="02020603050405020304" pitchFamily="18" charset="0"/>
                        </a:rPr>
                        <a:t>or</a:t>
                      </a:r>
                      <a:r>
                        <a:rPr lang="en-US" dirty="0">
                          <a:latin typeface="Book Antiqua" panose="02040602050305030304" pitchFamily="18" charset="0"/>
                          <a:ea typeface="Aptos" panose="020B0004020202020204" pitchFamily="34" charset="0"/>
                          <a:cs typeface="Times New Roman" panose="02020603050405020304" pitchFamily="18" charset="0"/>
                        </a:rPr>
                        <a:t> Resident account. </a:t>
                      </a:r>
                    </a:p>
                  </a:txBody>
                  <a:tcPr/>
                </a:tc>
                <a:tc>
                  <a:txBody>
                    <a:bodyPr/>
                    <a:lstStyle/>
                    <a:p>
                      <a:r>
                        <a:rPr lang="en-US" dirty="0">
                          <a:latin typeface="Book Antiqua" panose="02040602050305030304" pitchFamily="18" charset="0"/>
                          <a:ea typeface="Aptos" panose="020B0004020202020204" pitchFamily="34" charset="0"/>
                          <a:cs typeface="Times New Roman" panose="02020603050405020304" pitchFamily="18" charset="0"/>
                        </a:rPr>
                        <a:t>On maturity, funds can be shifted to RFC account or resident INR deposits. </a:t>
                      </a:r>
                      <a:endParaRPr lang="en-US" dirty="0"/>
                    </a:p>
                  </a:txBody>
                  <a:tcPr/>
                </a:tc>
                <a:extLst>
                  <a:ext uri="{0D108BD9-81ED-4DB2-BD59-A6C34878D82A}">
                    <a16:rowId xmlns:a16="http://schemas.microsoft.com/office/drawing/2014/main" val="2296476297"/>
                  </a:ext>
                </a:extLst>
              </a:tr>
            </a:tbl>
          </a:graphicData>
        </a:graphic>
      </p:graphicFrame>
      <p:sp>
        <p:nvSpPr>
          <p:cNvPr id="3" name="Footer Placeholder 2">
            <a:extLst>
              <a:ext uri="{FF2B5EF4-FFF2-40B4-BE49-F238E27FC236}">
                <a16:creationId xmlns:a16="http://schemas.microsoft.com/office/drawing/2014/main" id="{91595707-6E82-FCF4-D4FC-EC29D163B9AC}"/>
              </a:ext>
            </a:extLst>
          </p:cNvPr>
          <p:cNvSpPr>
            <a:spLocks noGrp="1"/>
          </p:cNvSpPr>
          <p:nvPr>
            <p:ph type="ftr" sz="quarter" idx="11"/>
          </p:nvPr>
        </p:nvSpPr>
        <p:spPr>
          <a:xfrm>
            <a:off x="3124200" y="6356350"/>
            <a:ext cx="2895600" cy="365125"/>
          </a:xfrm>
        </p:spPr>
        <p:txBody>
          <a:bodyPr/>
          <a:lstStyle/>
          <a:p>
            <a:r>
              <a:rPr lang="en-IN"/>
              <a:t>CA Bhavya Gandhi</a:t>
            </a:r>
            <a:endParaRPr lang="en-IN" dirty="0"/>
          </a:p>
        </p:txBody>
      </p:sp>
      <p:sp>
        <p:nvSpPr>
          <p:cNvPr id="4" name="Slide Number Placeholder 3">
            <a:extLst>
              <a:ext uri="{FF2B5EF4-FFF2-40B4-BE49-F238E27FC236}">
                <a16:creationId xmlns:a16="http://schemas.microsoft.com/office/drawing/2014/main" id="{16F9C6CB-AE5E-A1D1-5D26-1B68E838254F}"/>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86</a:t>
            </a:fld>
            <a:endParaRPr lang="en-US" altLang="en-US" dirty="0"/>
          </a:p>
        </p:txBody>
      </p:sp>
    </p:spTree>
    <p:extLst>
      <p:ext uri="{BB962C8B-B14F-4D97-AF65-F5344CB8AC3E}">
        <p14:creationId xmlns:p14="http://schemas.microsoft.com/office/powerpoint/2010/main" val="1092727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D28EF-04A9-AE1F-090B-F09FF6B8B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98DBD-D16D-400C-228C-66FC37CC6D00}"/>
              </a:ext>
            </a:extLst>
          </p:cNvPr>
          <p:cNvSpPr>
            <a:spLocks noGrp="1"/>
          </p:cNvSpPr>
          <p:nvPr>
            <p:ph type="ctrTitle"/>
          </p:nvPr>
        </p:nvSpPr>
        <p:spPr/>
        <p:txBody>
          <a:bodyPr>
            <a:normAutofit/>
          </a:bodyPr>
          <a:lstStyle/>
          <a:p>
            <a:r>
              <a:rPr lang="en-US" sz="3600" dirty="0"/>
              <a:t>Remittances</a:t>
            </a:r>
            <a:endParaRPr lang="en-IN" sz="3600" dirty="0"/>
          </a:p>
        </p:txBody>
      </p:sp>
    </p:spTree>
    <p:extLst>
      <p:ext uri="{BB962C8B-B14F-4D97-AF65-F5344CB8AC3E}">
        <p14:creationId xmlns:p14="http://schemas.microsoft.com/office/powerpoint/2010/main" val="29782321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5DA6-D393-4EC6-B670-8AE38A63D207}"/>
              </a:ext>
            </a:extLst>
          </p:cNvPr>
          <p:cNvSpPr>
            <a:spLocks noGrp="1"/>
          </p:cNvSpPr>
          <p:nvPr>
            <p:ph type="title"/>
          </p:nvPr>
        </p:nvSpPr>
        <p:spPr/>
        <p:txBody>
          <a:bodyPr/>
          <a:lstStyle/>
          <a:p>
            <a:r>
              <a:rPr lang="en-IN" dirty="0"/>
              <a:t>Remittances – Form 15CA</a:t>
            </a:r>
          </a:p>
        </p:txBody>
      </p:sp>
      <p:sp>
        <p:nvSpPr>
          <p:cNvPr id="3" name="Content Placeholder 2">
            <a:extLst>
              <a:ext uri="{FF2B5EF4-FFF2-40B4-BE49-F238E27FC236}">
                <a16:creationId xmlns:a16="http://schemas.microsoft.com/office/drawing/2014/main" id="{A5EB9807-4432-4B25-9286-8D8360DAE559}"/>
              </a:ext>
            </a:extLst>
          </p:cNvPr>
          <p:cNvSpPr>
            <a:spLocks noGrp="1"/>
          </p:cNvSpPr>
          <p:nvPr>
            <p:ph idx="1"/>
          </p:nvPr>
        </p:nvSpPr>
        <p:spPr>
          <a:xfrm>
            <a:off x="304800" y="1340768"/>
            <a:ext cx="8515672" cy="5184576"/>
          </a:xfrm>
        </p:spPr>
        <p:txBody>
          <a:bodyPr>
            <a:normAutofit/>
          </a:bodyPr>
          <a:lstStyle/>
          <a:p>
            <a:r>
              <a:rPr lang="en-IN" dirty="0"/>
              <a:t>Payment to any non-resident</a:t>
            </a:r>
          </a:p>
          <a:p>
            <a:pPr lvl="1"/>
            <a:r>
              <a:rPr lang="en-IN" dirty="0"/>
              <a:t>Whether in India or abroad</a:t>
            </a:r>
          </a:p>
          <a:p>
            <a:pPr lvl="3">
              <a:defRPr/>
            </a:pPr>
            <a:endParaRPr lang="en-US" b="1" dirty="0"/>
          </a:p>
          <a:p>
            <a:pPr>
              <a:defRPr/>
            </a:pPr>
            <a:r>
              <a:rPr lang="en-US" b="1" dirty="0"/>
              <a:t>Preliminaries:</a:t>
            </a:r>
          </a:p>
          <a:p>
            <a:pPr algn="just">
              <a:defRPr/>
            </a:pPr>
            <a:r>
              <a:rPr lang="en-US" dirty="0"/>
              <a:t>Form to be submitted prior to remittance.</a:t>
            </a:r>
          </a:p>
          <a:p>
            <a:pPr algn="just">
              <a:defRPr/>
            </a:pPr>
            <a:r>
              <a:rPr lang="en-US" dirty="0"/>
              <a:t>Form can be </a:t>
            </a:r>
            <a:r>
              <a:rPr lang="en-US" u="sng" dirty="0"/>
              <a:t>withdrawn only within 7 days</a:t>
            </a:r>
            <a:r>
              <a:rPr lang="en-US" dirty="0"/>
              <a:t>.</a:t>
            </a:r>
          </a:p>
          <a:p>
            <a:pPr lvl="3" algn="just">
              <a:defRPr/>
            </a:pPr>
            <a:endParaRPr lang="en-US" dirty="0"/>
          </a:p>
          <a:p>
            <a:pPr>
              <a:defRPr/>
            </a:pPr>
            <a:r>
              <a:rPr lang="en-US" dirty="0"/>
              <a:t>Online submission necessary. Print to be submitted to bank. </a:t>
            </a:r>
          </a:p>
          <a:p>
            <a:pPr lvl="3" algn="just">
              <a:defRPr/>
            </a:pPr>
            <a:endParaRPr lang="en-US" dirty="0"/>
          </a:p>
          <a:p>
            <a:pPr>
              <a:defRPr/>
            </a:pPr>
            <a:r>
              <a:rPr lang="en-US" dirty="0"/>
              <a:t>Remittance can be made to a country different from residence of payee.</a:t>
            </a:r>
            <a:endParaRPr lang="en-IN" dirty="0"/>
          </a:p>
          <a:p>
            <a:endParaRPr lang="en-IN" dirty="0"/>
          </a:p>
        </p:txBody>
      </p:sp>
      <p:sp>
        <p:nvSpPr>
          <p:cNvPr id="5" name="Footer Placeholder 4">
            <a:extLst>
              <a:ext uri="{FF2B5EF4-FFF2-40B4-BE49-F238E27FC236}">
                <a16:creationId xmlns:a16="http://schemas.microsoft.com/office/drawing/2014/main" id="{764CF8E3-8FB8-48C9-881A-B23EA49393D3}"/>
              </a:ext>
            </a:extLst>
          </p:cNvPr>
          <p:cNvSpPr>
            <a:spLocks noGrp="1"/>
          </p:cNvSpPr>
          <p:nvPr>
            <p:ph type="ftr" sz="quarter" idx="11"/>
          </p:nvPr>
        </p:nvSpPr>
        <p:spPr/>
        <p:txBody>
          <a:bodyPr/>
          <a:lstStyle/>
          <a:p>
            <a:r>
              <a:rPr lang="en-IN"/>
              <a:t>CA Bhavya Gandhi</a:t>
            </a:r>
            <a:endParaRPr lang="en-IN" dirty="0"/>
          </a:p>
        </p:txBody>
      </p:sp>
      <p:sp>
        <p:nvSpPr>
          <p:cNvPr id="6" name="Slide Number Placeholder 5">
            <a:extLst>
              <a:ext uri="{FF2B5EF4-FFF2-40B4-BE49-F238E27FC236}">
                <a16:creationId xmlns:a16="http://schemas.microsoft.com/office/drawing/2014/main" id="{3CB438DA-0599-49D4-BD80-67D40EB6E8D6}"/>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88</a:t>
            </a:fld>
            <a:endParaRPr lang="en-US" altLang="en-US" dirty="0"/>
          </a:p>
        </p:txBody>
      </p:sp>
    </p:spTree>
    <p:extLst>
      <p:ext uri="{BB962C8B-B14F-4D97-AF65-F5344CB8AC3E}">
        <p14:creationId xmlns:p14="http://schemas.microsoft.com/office/powerpoint/2010/main" val="300266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C64F9-F93C-BC75-E417-CD79E6AD464D}"/>
            </a:ext>
          </a:extLst>
        </p:cNvPr>
        <p:cNvGrpSpPr/>
        <p:nvPr/>
      </p:nvGrpSpPr>
      <p:grpSpPr>
        <a:xfrm>
          <a:off x="0" y="0"/>
          <a:ext cx="0" cy="0"/>
          <a:chOff x="0" y="0"/>
          <a:chExt cx="0" cy="0"/>
        </a:xfrm>
      </p:grpSpPr>
      <p:sp>
        <p:nvSpPr>
          <p:cNvPr id="159745" name="Title 1">
            <a:extLst>
              <a:ext uri="{FF2B5EF4-FFF2-40B4-BE49-F238E27FC236}">
                <a16:creationId xmlns:a16="http://schemas.microsoft.com/office/drawing/2014/main" id="{0413DC21-1F9C-16C7-EED6-77873E5CF15E}"/>
              </a:ext>
            </a:extLst>
          </p:cNvPr>
          <p:cNvSpPr>
            <a:spLocks noGrp="1"/>
          </p:cNvSpPr>
          <p:nvPr>
            <p:ph type="title"/>
          </p:nvPr>
        </p:nvSpPr>
        <p:spPr/>
        <p:txBody>
          <a:bodyPr/>
          <a:lstStyle/>
          <a:p>
            <a:r>
              <a:rPr lang="en-IN" dirty="0">
                <a:latin typeface="+mj-lt"/>
                <a:cs typeface="Arial" charset="0"/>
              </a:rPr>
              <a:t>Basics of FEMA </a:t>
            </a:r>
          </a:p>
        </p:txBody>
      </p:sp>
      <p:sp>
        <p:nvSpPr>
          <p:cNvPr id="3" name="Content Placeholder 2">
            <a:extLst>
              <a:ext uri="{FF2B5EF4-FFF2-40B4-BE49-F238E27FC236}">
                <a16:creationId xmlns:a16="http://schemas.microsoft.com/office/drawing/2014/main" id="{662FCBCB-0AA8-9CD9-56D7-BE2B5B8DFBC4}"/>
              </a:ext>
            </a:extLst>
          </p:cNvPr>
          <p:cNvSpPr>
            <a:spLocks noGrp="1"/>
          </p:cNvSpPr>
          <p:nvPr>
            <p:ph idx="1"/>
          </p:nvPr>
        </p:nvSpPr>
        <p:spPr>
          <a:xfrm>
            <a:off x="495300" y="1447800"/>
            <a:ext cx="8039100" cy="4876800"/>
          </a:xfrm>
        </p:spPr>
        <p:txBody>
          <a:bodyPr rtlCol="0">
            <a:normAutofit/>
          </a:bodyPr>
          <a:lstStyle/>
          <a:p>
            <a:pPr fontAlgn="auto">
              <a:spcAft>
                <a:spcPts val="0"/>
              </a:spcAft>
              <a:defRPr/>
            </a:pPr>
            <a:r>
              <a:rPr lang="en-IN" dirty="0">
                <a:solidFill>
                  <a:srgbClr val="040404"/>
                </a:solidFill>
              </a:rPr>
              <a:t>Incomplete drafting</a:t>
            </a:r>
          </a:p>
          <a:p>
            <a:pPr lvl="1" fontAlgn="auto">
              <a:spcAft>
                <a:spcPts val="0"/>
              </a:spcAft>
              <a:defRPr/>
            </a:pPr>
            <a:r>
              <a:rPr lang="en-IN" dirty="0">
                <a:solidFill>
                  <a:srgbClr val="040404"/>
                </a:solidFill>
              </a:rPr>
              <a:t>No rules at all for certain assets</a:t>
            </a:r>
          </a:p>
          <a:p>
            <a:pPr lvl="1" fontAlgn="auto">
              <a:spcAft>
                <a:spcPts val="0"/>
              </a:spcAft>
              <a:defRPr/>
            </a:pPr>
            <a:r>
              <a:rPr lang="en-IN" dirty="0">
                <a:solidFill>
                  <a:srgbClr val="040404"/>
                </a:solidFill>
              </a:rPr>
              <a:t>Sometimes, basic provisions missing for even regulated assets</a:t>
            </a:r>
          </a:p>
          <a:p>
            <a:pPr lvl="1" fontAlgn="auto">
              <a:spcAft>
                <a:spcPts val="0"/>
              </a:spcAft>
              <a:defRPr/>
            </a:pPr>
            <a:endParaRPr lang="en-IN" dirty="0">
              <a:solidFill>
                <a:srgbClr val="040404"/>
              </a:solidFill>
            </a:endParaRPr>
          </a:p>
          <a:p>
            <a:pPr fontAlgn="auto">
              <a:spcAft>
                <a:spcPts val="0"/>
              </a:spcAft>
              <a:defRPr/>
            </a:pPr>
            <a:r>
              <a:rPr lang="en-IN" dirty="0">
                <a:solidFill>
                  <a:srgbClr val="040404"/>
                </a:solidFill>
              </a:rPr>
              <a:t>Multiple notifications apply to a single transaction</a:t>
            </a:r>
          </a:p>
          <a:p>
            <a:pPr lvl="1" fontAlgn="auto">
              <a:spcAft>
                <a:spcPts val="0"/>
              </a:spcAft>
              <a:defRPr/>
            </a:pPr>
            <a:r>
              <a:rPr lang="en-IN" dirty="0">
                <a:solidFill>
                  <a:srgbClr val="040404"/>
                </a:solidFill>
              </a:rPr>
              <a:t>FEMA law, Notifications, Rules, Master Directions, FAQs</a:t>
            </a:r>
          </a:p>
          <a:p>
            <a:pPr lvl="1" fontAlgn="auto">
              <a:spcAft>
                <a:spcPts val="0"/>
              </a:spcAft>
              <a:defRPr/>
            </a:pPr>
            <a:r>
              <a:rPr lang="en-IN" dirty="0">
                <a:solidFill>
                  <a:srgbClr val="040404"/>
                </a:solidFill>
              </a:rPr>
              <a:t>Interpretation of RBI and ED</a:t>
            </a:r>
          </a:p>
          <a:p>
            <a:pPr lvl="2" fontAlgn="auto">
              <a:spcAft>
                <a:spcPts val="0"/>
              </a:spcAft>
              <a:defRPr/>
            </a:pPr>
            <a:r>
              <a:rPr lang="en-IN" dirty="0">
                <a:solidFill>
                  <a:srgbClr val="040404"/>
                </a:solidFill>
              </a:rPr>
              <a:t>Even that can change over time</a:t>
            </a:r>
          </a:p>
          <a:p>
            <a:pPr lvl="2" fontAlgn="auto">
              <a:spcAft>
                <a:spcPts val="0"/>
              </a:spcAft>
              <a:defRPr/>
            </a:pPr>
            <a:r>
              <a:rPr lang="en-US" dirty="0"/>
              <a:t>Principles keep changing as individuals keep changing</a:t>
            </a:r>
            <a:endParaRPr lang="en-IN" dirty="0">
              <a:solidFill>
                <a:srgbClr val="040404"/>
              </a:solidFill>
            </a:endParaRPr>
          </a:p>
        </p:txBody>
      </p:sp>
      <p:sp>
        <p:nvSpPr>
          <p:cNvPr id="2" name="Footer Placeholder 1">
            <a:extLst>
              <a:ext uri="{FF2B5EF4-FFF2-40B4-BE49-F238E27FC236}">
                <a16:creationId xmlns:a16="http://schemas.microsoft.com/office/drawing/2014/main" id="{0437835F-EE89-F02A-E5A0-CCA9501A290C}"/>
              </a:ext>
            </a:extLst>
          </p:cNvPr>
          <p:cNvSpPr>
            <a:spLocks noGrp="1"/>
          </p:cNvSpPr>
          <p:nvPr>
            <p:ph type="ftr" sz="quarter" idx="11"/>
          </p:nvPr>
        </p:nvSpPr>
        <p:spPr/>
        <p:txBody>
          <a:bodyPr/>
          <a:lstStyle/>
          <a:p>
            <a:pPr>
              <a:defRPr/>
            </a:pPr>
            <a:r>
              <a:rPr lang="en-IN" dirty="0"/>
              <a:t>CA Bhavya Gandhi</a:t>
            </a:r>
          </a:p>
        </p:txBody>
      </p:sp>
      <p:sp>
        <p:nvSpPr>
          <p:cNvPr id="6" name="Slide Number Placeholder 5">
            <a:extLst>
              <a:ext uri="{FF2B5EF4-FFF2-40B4-BE49-F238E27FC236}">
                <a16:creationId xmlns:a16="http://schemas.microsoft.com/office/drawing/2014/main" id="{74518F47-2928-7CC8-0B77-E170B6246F10}"/>
              </a:ext>
            </a:extLst>
          </p:cNvPr>
          <p:cNvSpPr>
            <a:spLocks noGrp="1"/>
          </p:cNvSpPr>
          <p:nvPr>
            <p:ph type="sldNum" sz="quarter" idx="12"/>
          </p:nvPr>
        </p:nvSpPr>
        <p:spPr/>
        <p:txBody>
          <a:bodyPr/>
          <a:lstStyle/>
          <a:p>
            <a:pPr>
              <a:defRPr/>
            </a:pPr>
            <a:fld id="{C503C718-66A1-400B-9A5D-49F68E98E691}" type="slidenum">
              <a:rPr lang="en-IN" smtClean="0"/>
              <a:pPr>
                <a:defRPr/>
              </a:pPr>
              <a:t>8</a:t>
            </a:fld>
            <a:endParaRPr lang="en-IN" dirty="0"/>
          </a:p>
        </p:txBody>
      </p:sp>
      <p:sp>
        <p:nvSpPr>
          <p:cNvPr id="4" name="Oval 3">
            <a:extLst>
              <a:ext uri="{FF2B5EF4-FFF2-40B4-BE49-F238E27FC236}">
                <a16:creationId xmlns:a16="http://schemas.microsoft.com/office/drawing/2014/main" id="{E5CDA091-4BCF-20F7-2733-680F6480B61E}"/>
              </a:ext>
            </a:extLst>
          </p:cNvPr>
          <p:cNvSpPr/>
          <p:nvPr/>
        </p:nvSpPr>
        <p:spPr>
          <a:xfrm>
            <a:off x="1066800" y="5257800"/>
            <a:ext cx="7239000" cy="8699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000" dirty="0">
                <a:solidFill>
                  <a:srgbClr val="040404"/>
                </a:solidFill>
              </a:rPr>
              <a:t>What </a:t>
            </a:r>
            <a:r>
              <a:rPr lang="en-IN" sz="2000" u="sng" dirty="0">
                <a:solidFill>
                  <a:srgbClr val="040404"/>
                </a:solidFill>
              </a:rPr>
              <a:t>cannot</a:t>
            </a:r>
            <a:r>
              <a:rPr lang="en-IN" sz="2000" dirty="0">
                <a:solidFill>
                  <a:srgbClr val="040404"/>
                </a:solidFill>
              </a:rPr>
              <a:t> be done </a:t>
            </a:r>
            <a:r>
              <a:rPr lang="en-IN" sz="2000" u="sng" dirty="0">
                <a:solidFill>
                  <a:srgbClr val="040404"/>
                </a:solidFill>
              </a:rPr>
              <a:t>directly</a:t>
            </a:r>
            <a:r>
              <a:rPr lang="en-IN" sz="2000" dirty="0">
                <a:solidFill>
                  <a:srgbClr val="040404"/>
                </a:solidFill>
              </a:rPr>
              <a:t>, </a:t>
            </a:r>
          </a:p>
          <a:p>
            <a:pPr algn="ctr"/>
            <a:r>
              <a:rPr lang="en-IN" sz="2000" u="sng" dirty="0">
                <a:solidFill>
                  <a:srgbClr val="040404"/>
                </a:solidFill>
              </a:rPr>
              <a:t>cannot</a:t>
            </a:r>
            <a:r>
              <a:rPr lang="en-IN" sz="2000" dirty="0">
                <a:solidFill>
                  <a:srgbClr val="040404"/>
                </a:solidFill>
              </a:rPr>
              <a:t> be done </a:t>
            </a:r>
            <a:r>
              <a:rPr lang="en-IN" sz="2000" u="sng" dirty="0">
                <a:solidFill>
                  <a:srgbClr val="040404"/>
                </a:solidFill>
              </a:rPr>
              <a:t>indirectly</a:t>
            </a:r>
            <a:r>
              <a:rPr lang="en-IN" sz="2000" dirty="0">
                <a:solidFill>
                  <a:srgbClr val="040404"/>
                </a:solidFill>
              </a:rPr>
              <a:t>!</a:t>
            </a:r>
            <a:endParaRPr lang="en-IN" sz="2000" dirty="0"/>
          </a:p>
        </p:txBody>
      </p:sp>
    </p:spTree>
    <p:extLst>
      <p:ext uri="{BB962C8B-B14F-4D97-AF65-F5344CB8AC3E}">
        <p14:creationId xmlns:p14="http://schemas.microsoft.com/office/powerpoint/2010/main" val="246868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Form 15CA – Which part applies?</a:t>
            </a:r>
          </a:p>
        </p:txBody>
      </p:sp>
      <p:sp>
        <p:nvSpPr>
          <p:cNvPr id="4" name="Footer Placeholder 3">
            <a:extLst>
              <a:ext uri="{FF2B5EF4-FFF2-40B4-BE49-F238E27FC236}">
                <a16:creationId xmlns:a16="http://schemas.microsoft.com/office/drawing/2014/main" id="{7F745C19-5DA1-4ABF-B64A-E2B30A97CCC7}"/>
              </a:ext>
            </a:extLst>
          </p:cNvPr>
          <p:cNvSpPr>
            <a:spLocks noGrp="1"/>
          </p:cNvSpPr>
          <p:nvPr>
            <p:ph type="ftr" sz="quarter" idx="11"/>
          </p:nvPr>
        </p:nvSpPr>
        <p:spPr>
          <a:xfrm>
            <a:off x="2971800" y="6356350"/>
            <a:ext cx="2895600" cy="365125"/>
          </a:xfrm>
        </p:spPr>
        <p:txBody>
          <a:bodyPr/>
          <a:lstStyle/>
          <a:p>
            <a:pPr algn="ctr"/>
            <a:r>
              <a:rPr lang="en-IN"/>
              <a:t>CA Bhavya Gandhi</a:t>
            </a:r>
            <a:endParaRPr lang="en-IN" dirty="0"/>
          </a:p>
        </p:txBody>
      </p:sp>
      <p:sp>
        <p:nvSpPr>
          <p:cNvPr id="3" name="Slide Number Placeholder 2"/>
          <p:cNvSpPr>
            <a:spLocks noGrp="1"/>
          </p:cNvSpPr>
          <p:nvPr>
            <p:ph type="sldNum" sz="quarter" idx="12"/>
          </p:nvPr>
        </p:nvSpPr>
        <p:spPr>
          <a:xfrm>
            <a:off x="6012160" y="6356350"/>
            <a:ext cx="2674640" cy="365125"/>
          </a:xfrm>
        </p:spPr>
        <p:txBody>
          <a:bodyPr/>
          <a:lstStyle/>
          <a:p>
            <a:r>
              <a:rPr lang="en-IN"/>
              <a:t>Slide No. </a:t>
            </a:r>
            <a:fld id="{9F63FB0B-400C-4F38-848B-FCBA147701CD}" type="slidenum">
              <a:rPr lang="en-IN" smtClean="0"/>
              <a:pPr/>
              <a:t>89</a:t>
            </a:fld>
            <a:endParaRPr lang="en-IN" dirty="0"/>
          </a:p>
        </p:txBody>
      </p:sp>
      <p:sp>
        <p:nvSpPr>
          <p:cNvPr id="7" name="Rounded Rectangle 6"/>
          <p:cNvSpPr/>
          <p:nvPr/>
        </p:nvSpPr>
        <p:spPr>
          <a:xfrm>
            <a:off x="2771800" y="3302365"/>
            <a:ext cx="2494372" cy="1062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Is the remittance &lt; 5 lakhs in aggregate in same FY?</a:t>
            </a:r>
          </a:p>
        </p:txBody>
      </p:sp>
      <p:sp>
        <p:nvSpPr>
          <p:cNvPr id="8" name="Rounded Rectangle 7"/>
          <p:cNvSpPr/>
          <p:nvPr/>
        </p:nvSpPr>
        <p:spPr>
          <a:xfrm>
            <a:off x="1732365" y="4797152"/>
            <a:ext cx="2467262" cy="111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Has Certificate  or  order from AO u/s 197 / 195(2) / 195(3) been obtained? </a:t>
            </a:r>
          </a:p>
        </p:txBody>
      </p:sp>
      <p:sp>
        <p:nvSpPr>
          <p:cNvPr id="10" name="Rounded Rectangle 9"/>
          <p:cNvSpPr/>
          <p:nvPr/>
        </p:nvSpPr>
        <p:spPr>
          <a:xfrm>
            <a:off x="4732082" y="5157192"/>
            <a:ext cx="2216182"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Obtain CA Certificate in </a:t>
            </a:r>
            <a:r>
              <a:rPr lang="en-IN" sz="1600" b="1" dirty="0">
                <a:solidFill>
                  <a:srgbClr val="FFFF00"/>
                </a:solidFill>
              </a:rPr>
              <a:t>Form 15CB;</a:t>
            </a:r>
            <a:r>
              <a:rPr lang="en-IN" sz="1600" b="1" dirty="0"/>
              <a:t> and -&gt;</a:t>
            </a:r>
          </a:p>
        </p:txBody>
      </p:sp>
      <p:sp>
        <p:nvSpPr>
          <p:cNvPr id="12" name="Rounded Rectangle 11"/>
          <p:cNvSpPr/>
          <p:nvPr/>
        </p:nvSpPr>
        <p:spPr>
          <a:xfrm>
            <a:off x="7417158" y="3564516"/>
            <a:ext cx="1337660" cy="7540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dk1"/>
                </a:solidFill>
              </a:rPr>
              <a:t>Form 15CA – Part A</a:t>
            </a:r>
          </a:p>
        </p:txBody>
      </p:sp>
      <p:sp>
        <p:nvSpPr>
          <p:cNvPr id="18" name="Flowchart: Alternate Process 17"/>
          <p:cNvSpPr/>
          <p:nvPr/>
        </p:nvSpPr>
        <p:spPr>
          <a:xfrm>
            <a:off x="7348327" y="1299449"/>
            <a:ext cx="1475322" cy="115212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t>No Form to be submitted</a:t>
            </a:r>
          </a:p>
        </p:txBody>
      </p:sp>
      <p:sp>
        <p:nvSpPr>
          <p:cNvPr id="20" name="Flowchart: Alternate Process 19"/>
          <p:cNvSpPr/>
          <p:nvPr/>
        </p:nvSpPr>
        <p:spPr>
          <a:xfrm>
            <a:off x="7410791" y="2596547"/>
            <a:ext cx="1337661" cy="72273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t>Form 15CA – Part D</a:t>
            </a:r>
          </a:p>
        </p:txBody>
      </p:sp>
      <p:grpSp>
        <p:nvGrpSpPr>
          <p:cNvPr id="150" name="Group 149"/>
          <p:cNvGrpSpPr/>
          <p:nvPr/>
        </p:nvGrpSpPr>
        <p:grpSpPr>
          <a:xfrm>
            <a:off x="2499202" y="4365104"/>
            <a:ext cx="466794" cy="432048"/>
            <a:chOff x="2499202" y="4365104"/>
            <a:chExt cx="466794" cy="432048"/>
          </a:xfrm>
        </p:grpSpPr>
        <p:cxnSp>
          <p:nvCxnSpPr>
            <p:cNvPr id="22" name="Straight Arrow Connector 21"/>
            <p:cNvCxnSpPr>
              <a:endCxn id="8" idx="0"/>
            </p:cNvCxnSpPr>
            <p:nvPr/>
          </p:nvCxnSpPr>
          <p:spPr>
            <a:xfrm>
              <a:off x="2965996" y="4365104"/>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4" name="TextBox 133"/>
            <p:cNvSpPr txBox="1"/>
            <p:nvPr/>
          </p:nvSpPr>
          <p:spPr>
            <a:xfrm>
              <a:off x="2499202" y="4365104"/>
              <a:ext cx="466794" cy="338554"/>
            </a:xfrm>
            <a:prstGeom prst="rect">
              <a:avLst/>
            </a:prstGeom>
            <a:noFill/>
          </p:spPr>
          <p:txBody>
            <a:bodyPr wrap="none" rtlCol="0">
              <a:spAutoFit/>
            </a:bodyPr>
            <a:lstStyle/>
            <a:p>
              <a:r>
                <a:rPr lang="en-IN" sz="1600" dirty="0">
                  <a:solidFill>
                    <a:srgbClr val="FF0000"/>
                  </a:solidFill>
                  <a:latin typeface="+mn-lt"/>
                </a:rPr>
                <a:t>No</a:t>
              </a:r>
            </a:p>
          </p:txBody>
        </p:sp>
      </p:grpSp>
      <p:grpSp>
        <p:nvGrpSpPr>
          <p:cNvPr id="155" name="Group 154"/>
          <p:cNvGrpSpPr/>
          <p:nvPr/>
        </p:nvGrpSpPr>
        <p:grpSpPr>
          <a:xfrm>
            <a:off x="4199627" y="5690592"/>
            <a:ext cx="532455" cy="381218"/>
            <a:chOff x="4199627" y="5690592"/>
            <a:chExt cx="532455" cy="381218"/>
          </a:xfrm>
        </p:grpSpPr>
        <p:cxnSp>
          <p:nvCxnSpPr>
            <p:cNvPr id="31" name="Straight Arrow Connector 30"/>
            <p:cNvCxnSpPr>
              <a:endCxn id="10" idx="1"/>
            </p:cNvCxnSpPr>
            <p:nvPr/>
          </p:nvCxnSpPr>
          <p:spPr>
            <a:xfrm>
              <a:off x="4199627" y="5690592"/>
              <a:ext cx="5324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5" name="TextBox 134"/>
            <p:cNvSpPr txBox="1"/>
            <p:nvPr/>
          </p:nvSpPr>
          <p:spPr>
            <a:xfrm>
              <a:off x="4199627" y="5733256"/>
              <a:ext cx="466794" cy="338554"/>
            </a:xfrm>
            <a:prstGeom prst="rect">
              <a:avLst/>
            </a:prstGeom>
            <a:noFill/>
          </p:spPr>
          <p:txBody>
            <a:bodyPr wrap="none" rtlCol="0">
              <a:spAutoFit/>
            </a:bodyPr>
            <a:lstStyle/>
            <a:p>
              <a:r>
                <a:rPr lang="en-IN" sz="1600" dirty="0">
                  <a:solidFill>
                    <a:srgbClr val="FF0000"/>
                  </a:solidFill>
                  <a:latin typeface="+mn-lt"/>
                </a:rPr>
                <a:t>No</a:t>
              </a:r>
            </a:p>
          </p:txBody>
        </p:sp>
      </p:grpSp>
      <p:grpSp>
        <p:nvGrpSpPr>
          <p:cNvPr id="160" name="Group 159"/>
          <p:cNvGrpSpPr/>
          <p:nvPr/>
        </p:nvGrpSpPr>
        <p:grpSpPr>
          <a:xfrm>
            <a:off x="5880279" y="1710682"/>
            <a:ext cx="1468048" cy="504057"/>
            <a:chOff x="5786526" y="1301364"/>
            <a:chExt cx="1468048" cy="504057"/>
          </a:xfrm>
        </p:grpSpPr>
        <p:cxnSp>
          <p:nvCxnSpPr>
            <p:cNvPr id="49" name="Straight Arrow Connector 48"/>
            <p:cNvCxnSpPr>
              <a:stCxn id="239" idx="3"/>
              <a:endCxn id="18" idx="1"/>
            </p:cNvCxnSpPr>
            <p:nvPr/>
          </p:nvCxnSpPr>
          <p:spPr>
            <a:xfrm flipV="1">
              <a:off x="5786526" y="1466195"/>
              <a:ext cx="1468048" cy="3392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5" name="TextBox 144"/>
            <p:cNvSpPr txBox="1"/>
            <p:nvPr/>
          </p:nvSpPr>
          <p:spPr>
            <a:xfrm>
              <a:off x="5834632" y="1301364"/>
              <a:ext cx="505267" cy="338554"/>
            </a:xfrm>
            <a:prstGeom prst="rect">
              <a:avLst/>
            </a:prstGeom>
            <a:noFill/>
          </p:spPr>
          <p:txBody>
            <a:bodyPr wrap="none" rtlCol="0">
              <a:spAutoFit/>
            </a:bodyPr>
            <a:lstStyle/>
            <a:p>
              <a:r>
                <a:rPr lang="en-IN" sz="1600" dirty="0">
                  <a:solidFill>
                    <a:srgbClr val="00B050"/>
                  </a:solidFill>
                  <a:latin typeface="+mn-lt"/>
                </a:rPr>
                <a:t>Yes</a:t>
              </a:r>
            </a:p>
          </p:txBody>
        </p:sp>
      </p:grpSp>
      <p:grpSp>
        <p:nvGrpSpPr>
          <p:cNvPr id="152" name="Group 151"/>
          <p:cNvGrpSpPr/>
          <p:nvPr/>
        </p:nvGrpSpPr>
        <p:grpSpPr>
          <a:xfrm>
            <a:off x="5266172" y="3666510"/>
            <a:ext cx="2150986" cy="338610"/>
            <a:chOff x="3004352" y="4113718"/>
            <a:chExt cx="2150986" cy="338610"/>
          </a:xfrm>
        </p:grpSpPr>
        <p:cxnSp>
          <p:nvCxnSpPr>
            <p:cNvPr id="26" name="Straight Arrow Connector 25"/>
            <p:cNvCxnSpPr/>
            <p:nvPr/>
          </p:nvCxnSpPr>
          <p:spPr>
            <a:xfrm>
              <a:off x="3004352" y="4452328"/>
              <a:ext cx="2150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8" name="TextBox 147"/>
            <p:cNvSpPr txBox="1"/>
            <p:nvPr/>
          </p:nvSpPr>
          <p:spPr>
            <a:xfrm>
              <a:off x="3030260" y="4113718"/>
              <a:ext cx="505267" cy="338554"/>
            </a:xfrm>
            <a:prstGeom prst="rect">
              <a:avLst/>
            </a:prstGeom>
            <a:noFill/>
          </p:spPr>
          <p:txBody>
            <a:bodyPr wrap="none" rtlCol="0">
              <a:spAutoFit/>
            </a:bodyPr>
            <a:lstStyle/>
            <a:p>
              <a:r>
                <a:rPr lang="en-IN" sz="1600" dirty="0">
                  <a:solidFill>
                    <a:srgbClr val="00B050"/>
                  </a:solidFill>
                  <a:latin typeface="+mn-lt"/>
                </a:rPr>
                <a:t>Yes</a:t>
              </a:r>
            </a:p>
          </p:txBody>
        </p:sp>
      </p:grpSp>
      <p:cxnSp>
        <p:nvCxnSpPr>
          <p:cNvPr id="36" name="Straight Arrow Connector 35"/>
          <p:cNvCxnSpPr>
            <a:stCxn id="10" idx="3"/>
            <a:endCxn id="121" idx="1"/>
          </p:cNvCxnSpPr>
          <p:nvPr/>
        </p:nvCxnSpPr>
        <p:spPr>
          <a:xfrm>
            <a:off x="6948264" y="5690592"/>
            <a:ext cx="468893" cy="369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3" name="Group 22"/>
          <p:cNvGrpSpPr/>
          <p:nvPr/>
        </p:nvGrpSpPr>
        <p:grpSpPr>
          <a:xfrm>
            <a:off x="1509943" y="2728457"/>
            <a:ext cx="1261857" cy="1105278"/>
            <a:chOff x="1509943" y="2728457"/>
            <a:chExt cx="1261857" cy="1105278"/>
          </a:xfrm>
        </p:grpSpPr>
        <p:cxnSp>
          <p:nvCxnSpPr>
            <p:cNvPr id="62" name="Straight Arrow Connector 61"/>
            <p:cNvCxnSpPr>
              <a:stCxn id="226" idx="3"/>
              <a:endCxn id="7" idx="1"/>
            </p:cNvCxnSpPr>
            <p:nvPr/>
          </p:nvCxnSpPr>
          <p:spPr>
            <a:xfrm>
              <a:off x="1599410" y="2728457"/>
              <a:ext cx="1172390" cy="11052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4" name="TextBox 63"/>
            <p:cNvSpPr txBox="1"/>
            <p:nvPr/>
          </p:nvSpPr>
          <p:spPr>
            <a:xfrm>
              <a:off x="1509943" y="3370239"/>
              <a:ext cx="505267" cy="338554"/>
            </a:xfrm>
            <a:prstGeom prst="rect">
              <a:avLst/>
            </a:prstGeom>
            <a:noFill/>
          </p:spPr>
          <p:txBody>
            <a:bodyPr wrap="none" rtlCol="0">
              <a:spAutoFit/>
            </a:bodyPr>
            <a:lstStyle/>
            <a:p>
              <a:r>
                <a:rPr lang="en-IN" sz="1600" dirty="0">
                  <a:solidFill>
                    <a:srgbClr val="00B050"/>
                  </a:solidFill>
                  <a:latin typeface="+mn-lt"/>
                </a:rPr>
                <a:t>Yes</a:t>
              </a:r>
            </a:p>
          </p:txBody>
        </p:sp>
      </p:grpSp>
      <p:grpSp>
        <p:nvGrpSpPr>
          <p:cNvPr id="118" name="Group 117"/>
          <p:cNvGrpSpPr/>
          <p:nvPr/>
        </p:nvGrpSpPr>
        <p:grpSpPr>
          <a:xfrm>
            <a:off x="5880279" y="2214739"/>
            <a:ext cx="1530512" cy="743174"/>
            <a:chOff x="4102445" y="6861544"/>
            <a:chExt cx="1530512" cy="743174"/>
          </a:xfrm>
        </p:grpSpPr>
        <p:cxnSp>
          <p:nvCxnSpPr>
            <p:cNvPr id="119" name="Straight Arrow Connector 118"/>
            <p:cNvCxnSpPr>
              <a:stCxn id="239" idx="3"/>
              <a:endCxn id="20" idx="1"/>
            </p:cNvCxnSpPr>
            <p:nvPr/>
          </p:nvCxnSpPr>
          <p:spPr>
            <a:xfrm>
              <a:off x="4102445" y="6861544"/>
              <a:ext cx="1530512" cy="7431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0" name="TextBox 119"/>
            <p:cNvSpPr txBox="1"/>
            <p:nvPr/>
          </p:nvSpPr>
          <p:spPr>
            <a:xfrm>
              <a:off x="4150551" y="7063854"/>
              <a:ext cx="466794" cy="338554"/>
            </a:xfrm>
            <a:prstGeom prst="rect">
              <a:avLst/>
            </a:prstGeom>
            <a:noFill/>
          </p:spPr>
          <p:txBody>
            <a:bodyPr wrap="none" rtlCol="0">
              <a:spAutoFit/>
            </a:bodyPr>
            <a:lstStyle/>
            <a:p>
              <a:r>
                <a:rPr lang="en-IN" sz="1600" dirty="0">
                  <a:solidFill>
                    <a:srgbClr val="FF0000"/>
                  </a:solidFill>
                  <a:latin typeface="+mn-lt"/>
                </a:rPr>
                <a:t>No</a:t>
              </a:r>
            </a:p>
          </p:txBody>
        </p:sp>
      </p:grpSp>
      <p:sp>
        <p:nvSpPr>
          <p:cNvPr id="121" name="Rounded Rectangle 120"/>
          <p:cNvSpPr/>
          <p:nvPr/>
        </p:nvSpPr>
        <p:spPr>
          <a:xfrm>
            <a:off x="7417157" y="5361776"/>
            <a:ext cx="1337661" cy="7315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t>Form 15CA – Part C</a:t>
            </a:r>
          </a:p>
        </p:txBody>
      </p:sp>
      <p:grpSp>
        <p:nvGrpSpPr>
          <p:cNvPr id="144" name="Group 143"/>
          <p:cNvGrpSpPr/>
          <p:nvPr/>
        </p:nvGrpSpPr>
        <p:grpSpPr>
          <a:xfrm>
            <a:off x="1599410" y="1972482"/>
            <a:ext cx="699469" cy="755975"/>
            <a:chOff x="2836253" y="4988951"/>
            <a:chExt cx="699469" cy="755975"/>
          </a:xfrm>
        </p:grpSpPr>
        <p:cxnSp>
          <p:nvCxnSpPr>
            <p:cNvPr id="154" name="Straight Arrow Connector 153"/>
            <p:cNvCxnSpPr>
              <a:stCxn id="226" idx="3"/>
              <a:endCxn id="239" idx="1"/>
            </p:cNvCxnSpPr>
            <p:nvPr/>
          </p:nvCxnSpPr>
          <p:spPr>
            <a:xfrm flipV="1">
              <a:off x="2836253" y="5231208"/>
              <a:ext cx="699469" cy="5137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6" name="TextBox 155"/>
            <p:cNvSpPr txBox="1"/>
            <p:nvPr/>
          </p:nvSpPr>
          <p:spPr>
            <a:xfrm>
              <a:off x="2837320" y="4988951"/>
              <a:ext cx="466794" cy="338554"/>
            </a:xfrm>
            <a:prstGeom prst="rect">
              <a:avLst/>
            </a:prstGeom>
            <a:noFill/>
          </p:spPr>
          <p:txBody>
            <a:bodyPr wrap="none" rtlCol="0">
              <a:spAutoFit/>
            </a:bodyPr>
            <a:lstStyle/>
            <a:p>
              <a:r>
                <a:rPr lang="en-IN" sz="1600" dirty="0">
                  <a:solidFill>
                    <a:srgbClr val="FF0000"/>
                  </a:solidFill>
                  <a:latin typeface="+mn-lt"/>
                </a:rPr>
                <a:t>No</a:t>
              </a:r>
            </a:p>
          </p:txBody>
        </p:sp>
      </p:grpSp>
      <p:grpSp>
        <p:nvGrpSpPr>
          <p:cNvPr id="317" name="Group 316"/>
          <p:cNvGrpSpPr/>
          <p:nvPr/>
        </p:nvGrpSpPr>
        <p:grpSpPr>
          <a:xfrm>
            <a:off x="4199627" y="4653136"/>
            <a:ext cx="3217531" cy="338554"/>
            <a:chOff x="4199627" y="4653136"/>
            <a:chExt cx="3217531" cy="338554"/>
          </a:xfrm>
        </p:grpSpPr>
        <p:cxnSp>
          <p:nvCxnSpPr>
            <p:cNvPr id="29" name="Straight Arrow Connector 28"/>
            <p:cNvCxnSpPr>
              <a:endCxn id="167" idx="1"/>
            </p:cNvCxnSpPr>
            <p:nvPr/>
          </p:nvCxnSpPr>
          <p:spPr>
            <a:xfrm>
              <a:off x="4199627" y="4942225"/>
              <a:ext cx="3217531"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6" name="TextBox 165"/>
            <p:cNvSpPr txBox="1"/>
            <p:nvPr/>
          </p:nvSpPr>
          <p:spPr>
            <a:xfrm>
              <a:off x="4199627" y="4653136"/>
              <a:ext cx="505267" cy="338554"/>
            </a:xfrm>
            <a:prstGeom prst="rect">
              <a:avLst/>
            </a:prstGeom>
            <a:noFill/>
          </p:spPr>
          <p:txBody>
            <a:bodyPr wrap="none" rtlCol="0">
              <a:spAutoFit/>
            </a:bodyPr>
            <a:lstStyle/>
            <a:p>
              <a:r>
                <a:rPr lang="en-IN" sz="1600" dirty="0">
                  <a:solidFill>
                    <a:srgbClr val="00B050"/>
                  </a:solidFill>
                  <a:latin typeface="+mn-lt"/>
                </a:rPr>
                <a:t>Yes</a:t>
              </a:r>
            </a:p>
          </p:txBody>
        </p:sp>
      </p:grpSp>
      <p:sp>
        <p:nvSpPr>
          <p:cNvPr id="167" name="Rounded Rectangle 166"/>
          <p:cNvSpPr/>
          <p:nvPr/>
        </p:nvSpPr>
        <p:spPr>
          <a:xfrm>
            <a:off x="7417158" y="4596368"/>
            <a:ext cx="1337660" cy="6917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b="1" dirty="0">
                <a:solidFill>
                  <a:schemeClr val="dk1"/>
                </a:solidFill>
              </a:rPr>
              <a:t>Form 15CA – Part </a:t>
            </a:r>
            <a:r>
              <a:rPr lang="en-IN" sz="1600" b="1" dirty="0"/>
              <a:t>B</a:t>
            </a:r>
            <a:endParaRPr lang="en-IN" sz="1600" b="1" dirty="0">
              <a:solidFill>
                <a:schemeClr val="dk1"/>
              </a:solidFill>
            </a:endParaRPr>
          </a:p>
        </p:txBody>
      </p:sp>
      <p:sp>
        <p:nvSpPr>
          <p:cNvPr id="226" name="Rounded Rectangle 225"/>
          <p:cNvSpPr/>
          <p:nvPr/>
        </p:nvSpPr>
        <p:spPr>
          <a:xfrm>
            <a:off x="90086" y="1875513"/>
            <a:ext cx="1509324" cy="1705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t>Is the remittance chargeable to tax under the Act?</a:t>
            </a:r>
          </a:p>
        </p:txBody>
      </p:sp>
      <p:sp>
        <p:nvSpPr>
          <p:cNvPr id="239" name="Rounded Rectangle 238"/>
          <p:cNvSpPr/>
          <p:nvPr/>
        </p:nvSpPr>
        <p:spPr>
          <a:xfrm>
            <a:off x="2298879" y="1196752"/>
            <a:ext cx="3581400" cy="2035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b="1" dirty="0">
                <a:solidFill>
                  <a:prstClr val="white"/>
                </a:solidFill>
              </a:rPr>
              <a:t>Is the remittance</a:t>
            </a:r>
          </a:p>
          <a:p>
            <a:pPr marL="285750" lvl="0" indent="-285750">
              <a:buFontTx/>
              <a:buChar char="-"/>
            </a:pPr>
            <a:r>
              <a:rPr lang="en-IN" sz="1600" b="1" dirty="0">
                <a:solidFill>
                  <a:prstClr val="white"/>
                </a:solidFill>
              </a:rPr>
              <a:t>made by an individual and covered u/s 5 of FEMA </a:t>
            </a:r>
            <a:r>
              <a:rPr lang="en-IN" sz="1600" b="1" dirty="0" err="1">
                <a:solidFill>
                  <a:prstClr val="white"/>
                </a:solidFill>
              </a:rPr>
              <a:t>r.w.</a:t>
            </a:r>
            <a:r>
              <a:rPr lang="en-IN" sz="1600" b="1" dirty="0">
                <a:solidFill>
                  <a:prstClr val="white"/>
                </a:solidFill>
              </a:rPr>
              <a:t> </a:t>
            </a:r>
            <a:r>
              <a:rPr lang="en-IN" sz="1600" b="1" dirty="0" err="1">
                <a:solidFill>
                  <a:prstClr val="white"/>
                </a:solidFill>
              </a:rPr>
              <a:t>Sch</a:t>
            </a:r>
            <a:r>
              <a:rPr lang="en-IN" sz="1600" b="1" dirty="0">
                <a:solidFill>
                  <a:prstClr val="white"/>
                </a:solidFill>
              </a:rPr>
              <a:t> III of Current Account Transactions Rules; or</a:t>
            </a:r>
          </a:p>
          <a:p>
            <a:pPr marL="285750" lvl="0" indent="-285750">
              <a:buFontTx/>
              <a:buChar char="-"/>
            </a:pPr>
            <a:r>
              <a:rPr lang="en-IN" sz="1600" b="1" dirty="0">
                <a:solidFill>
                  <a:prstClr val="white"/>
                </a:solidFill>
              </a:rPr>
              <a:t>covered under list of 33 payments specified in Rule 37BB?</a:t>
            </a:r>
          </a:p>
        </p:txBody>
      </p:sp>
    </p:spTree>
    <p:extLst>
      <p:ext uri="{BB962C8B-B14F-4D97-AF65-F5344CB8AC3E}">
        <p14:creationId xmlns:p14="http://schemas.microsoft.com/office/powerpoint/2010/main" val="152231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8" grpId="0" animBg="1"/>
      <p:bldP spid="20" grpId="0" animBg="1"/>
      <p:bldP spid="121" grpId="0" animBg="1"/>
      <p:bldP spid="167" grpId="0" animBg="1"/>
      <p:bldP spid="226" grpId="0" animBg="1"/>
      <p:bldP spid="23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dirty="0"/>
              <a:t>Form 15CA - Information</a:t>
            </a:r>
          </a:p>
        </p:txBody>
      </p:sp>
      <p:sp>
        <p:nvSpPr>
          <p:cNvPr id="3" name="Content Placeholder 2"/>
          <p:cNvSpPr>
            <a:spLocks noGrp="1"/>
          </p:cNvSpPr>
          <p:nvPr>
            <p:ph idx="1"/>
          </p:nvPr>
        </p:nvSpPr>
        <p:spPr>
          <a:xfrm>
            <a:off x="250825" y="1412776"/>
            <a:ext cx="8642350" cy="4608612"/>
          </a:xfrm>
        </p:spPr>
        <p:txBody>
          <a:bodyPr/>
          <a:lstStyle/>
          <a:p>
            <a:pPr algn="just">
              <a:defRPr/>
            </a:pPr>
            <a:r>
              <a:rPr lang="en-US" dirty="0"/>
              <a:t>Even if remittance is chargeable to tax, </a:t>
            </a:r>
            <a:r>
              <a:rPr lang="en-US" b="1" dirty="0"/>
              <a:t>following remittances do not require the form</a:t>
            </a:r>
            <a:r>
              <a:rPr lang="en-US" dirty="0"/>
              <a:t>:</a:t>
            </a:r>
          </a:p>
          <a:p>
            <a:pPr algn="just">
              <a:defRPr/>
            </a:pPr>
            <a:r>
              <a:rPr lang="en-US" dirty="0"/>
              <a:t>By individual under Schedule III of Current 	Account Regulations under FEMA.</a:t>
            </a:r>
          </a:p>
          <a:p>
            <a:pPr algn="just">
              <a:defRPr/>
            </a:pPr>
            <a:r>
              <a:rPr lang="en-US" altLang="en-US" dirty="0"/>
              <a:t>Payment for 33 listed items which include:</a:t>
            </a:r>
          </a:p>
          <a:p>
            <a:pPr algn="just">
              <a:defRPr/>
            </a:pPr>
            <a:r>
              <a:rPr lang="en-US" altLang="en-US" dirty="0"/>
              <a:t>Business payments – import of goods, airlines passages.</a:t>
            </a:r>
          </a:p>
          <a:p>
            <a:pPr lvl="1" algn="just">
              <a:defRPr/>
            </a:pPr>
            <a:r>
              <a:rPr lang="en-US" altLang="en-US" dirty="0"/>
              <a:t>Investment abroad.</a:t>
            </a:r>
          </a:p>
          <a:p>
            <a:pPr lvl="1" algn="just">
              <a:defRPr/>
            </a:pPr>
            <a:r>
              <a:rPr lang="en-US" altLang="en-US" dirty="0"/>
              <a:t>Personal payments – medical, education.</a:t>
            </a:r>
          </a:p>
          <a:p>
            <a:pPr lvl="1" algn="just">
              <a:defRPr/>
            </a:pPr>
            <a:r>
              <a:rPr lang="en-US" altLang="en-US" dirty="0"/>
              <a:t>Gifts and donations. </a:t>
            </a:r>
          </a:p>
        </p:txBody>
      </p:sp>
      <p:sp>
        <p:nvSpPr>
          <p:cNvPr id="4" name="Footer Placeholder 3">
            <a:extLst>
              <a:ext uri="{FF2B5EF4-FFF2-40B4-BE49-F238E27FC236}">
                <a16:creationId xmlns:a16="http://schemas.microsoft.com/office/drawing/2014/main" id="{C24909C8-103F-4512-A85A-56D2D569E6E6}"/>
              </a:ext>
            </a:extLst>
          </p:cNvPr>
          <p:cNvSpPr>
            <a:spLocks noGrp="1"/>
          </p:cNvSpPr>
          <p:nvPr>
            <p:ph type="ftr" sz="quarter" idx="11"/>
          </p:nvPr>
        </p:nvSpPr>
        <p:spPr>
          <a:xfrm>
            <a:off x="2971800" y="6356350"/>
            <a:ext cx="2895600" cy="365125"/>
          </a:xfrm>
        </p:spPr>
        <p:txBody>
          <a:bodyPr/>
          <a:lstStyle/>
          <a:p>
            <a:pPr algn="ctr"/>
            <a:r>
              <a:rPr lang="en-IN"/>
              <a:t>CA Bhavya Gandhi</a:t>
            </a:r>
            <a:endParaRPr lang="en-IN" dirty="0"/>
          </a:p>
        </p:txBody>
      </p:sp>
      <p:sp>
        <p:nvSpPr>
          <p:cNvPr id="2" name="Slide Number Placeholder 1"/>
          <p:cNvSpPr>
            <a:spLocks noGrp="1"/>
          </p:cNvSpPr>
          <p:nvPr>
            <p:ph type="sldNum" sz="quarter" idx="12"/>
          </p:nvPr>
        </p:nvSpPr>
        <p:spPr>
          <a:xfrm>
            <a:off x="6012160" y="6356350"/>
            <a:ext cx="2674640" cy="365125"/>
          </a:xfrm>
        </p:spPr>
        <p:txBody>
          <a:bodyPr/>
          <a:lstStyle/>
          <a:p>
            <a:r>
              <a:rPr lang="en-IN"/>
              <a:t>Slide No. </a:t>
            </a:r>
            <a:fld id="{9F63FB0B-400C-4F38-848B-FCBA147701CD}" type="slidenum">
              <a:rPr lang="en-IN" smtClean="0"/>
              <a:pPr/>
              <a:t>90</a:t>
            </a:fld>
            <a:endParaRPr lang="en-IN" dirty="0"/>
          </a:p>
        </p:txBody>
      </p:sp>
    </p:spTree>
    <p:extLst>
      <p:ext uri="{BB962C8B-B14F-4D97-AF65-F5344CB8AC3E}">
        <p14:creationId xmlns:p14="http://schemas.microsoft.com/office/powerpoint/2010/main" val="41521076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t>Form 15CA - Information</a:t>
            </a:r>
          </a:p>
        </p:txBody>
      </p:sp>
      <p:sp>
        <p:nvSpPr>
          <p:cNvPr id="92163" name="Content Placeholder 2"/>
          <p:cNvSpPr>
            <a:spLocks noGrp="1"/>
          </p:cNvSpPr>
          <p:nvPr>
            <p:ph idx="1"/>
          </p:nvPr>
        </p:nvSpPr>
        <p:spPr>
          <a:xfrm>
            <a:off x="179512" y="1340768"/>
            <a:ext cx="8712968" cy="5157936"/>
          </a:xfrm>
        </p:spPr>
        <p:txBody>
          <a:bodyPr>
            <a:normAutofit/>
          </a:bodyPr>
          <a:lstStyle/>
          <a:p>
            <a:pPr algn="just"/>
            <a:r>
              <a:rPr lang="en-US" altLang="en-US" dirty="0"/>
              <a:t>If income is taxable under the ITA but exempt under DTAA, is form required? (E.g. Capital gain on shares earned by non-resident is not taxable due to DTA). </a:t>
            </a:r>
          </a:p>
          <a:p>
            <a:pPr lvl="4" algn="just"/>
            <a:endParaRPr lang="en-US" altLang="en-US" dirty="0"/>
          </a:p>
          <a:p>
            <a:pPr algn="just"/>
            <a:r>
              <a:rPr lang="en-US" altLang="en-US" dirty="0"/>
              <a:t>Better to submit.</a:t>
            </a:r>
          </a:p>
          <a:p>
            <a:r>
              <a:rPr lang="en-US" altLang="en-US" dirty="0"/>
              <a:t>Part C or Part D? Purpose is to provide logical information to Government. Part C should be filled up. (Part D applies if </a:t>
            </a:r>
            <a:r>
              <a:rPr lang="en-US" altLang="en-US" u="sng" dirty="0"/>
              <a:t>sum is not chargeable to tax under ITA</a:t>
            </a:r>
            <a:r>
              <a:rPr lang="en-US" altLang="en-US" dirty="0"/>
              <a:t>.)</a:t>
            </a:r>
          </a:p>
          <a:p>
            <a:pPr lvl="4"/>
            <a:endParaRPr lang="en-US" altLang="en-US" dirty="0"/>
          </a:p>
          <a:p>
            <a:r>
              <a:rPr lang="en-US" altLang="en-US" dirty="0"/>
              <a:t>Remittance by non-resident from Indian account to his own foreign bank account. Source of funds was taxable in India. </a:t>
            </a:r>
          </a:p>
          <a:p>
            <a:r>
              <a:rPr lang="en-US" altLang="en-US" dirty="0"/>
              <a:t>Part C or Part D?</a:t>
            </a:r>
          </a:p>
          <a:p>
            <a:r>
              <a:rPr lang="en-US" altLang="en-US" dirty="0"/>
              <a:t>Fill Part C &amp; disclose underlying tax treatment of incomes</a:t>
            </a:r>
          </a:p>
        </p:txBody>
      </p:sp>
      <p:sp>
        <p:nvSpPr>
          <p:cNvPr id="3" name="Footer Placeholder 2">
            <a:extLst>
              <a:ext uri="{FF2B5EF4-FFF2-40B4-BE49-F238E27FC236}">
                <a16:creationId xmlns:a16="http://schemas.microsoft.com/office/drawing/2014/main" id="{F33C5087-0A39-47AF-AE87-15EBE39C1913}"/>
              </a:ext>
            </a:extLst>
          </p:cNvPr>
          <p:cNvSpPr>
            <a:spLocks noGrp="1"/>
          </p:cNvSpPr>
          <p:nvPr>
            <p:ph type="ftr" sz="quarter" idx="11"/>
          </p:nvPr>
        </p:nvSpPr>
        <p:spPr>
          <a:xfrm>
            <a:off x="2971800" y="6356350"/>
            <a:ext cx="2895600" cy="365125"/>
          </a:xfrm>
        </p:spPr>
        <p:txBody>
          <a:bodyPr/>
          <a:lstStyle/>
          <a:p>
            <a:pPr algn="ctr"/>
            <a:r>
              <a:rPr lang="en-IN"/>
              <a:t>CA Bhavya Gandhi</a:t>
            </a:r>
            <a:endParaRPr lang="en-IN" dirty="0"/>
          </a:p>
        </p:txBody>
      </p:sp>
      <p:sp>
        <p:nvSpPr>
          <p:cNvPr id="2" name="Slide Number Placeholder 1"/>
          <p:cNvSpPr>
            <a:spLocks noGrp="1"/>
          </p:cNvSpPr>
          <p:nvPr>
            <p:ph type="sldNum" sz="quarter" idx="12"/>
          </p:nvPr>
        </p:nvSpPr>
        <p:spPr>
          <a:xfrm>
            <a:off x="6012160" y="6356350"/>
            <a:ext cx="2674640" cy="365125"/>
          </a:xfrm>
        </p:spPr>
        <p:txBody>
          <a:bodyPr/>
          <a:lstStyle/>
          <a:p>
            <a:r>
              <a:rPr lang="en-IN"/>
              <a:t>Slide No. </a:t>
            </a:r>
            <a:fld id="{9F63FB0B-400C-4F38-848B-FCBA147701CD}" type="slidenum">
              <a:rPr lang="en-IN" smtClean="0"/>
              <a:pPr/>
              <a:t>91</a:t>
            </a:fld>
            <a:endParaRPr lang="en-IN" dirty="0"/>
          </a:p>
        </p:txBody>
      </p:sp>
    </p:spTree>
    <p:extLst>
      <p:ext uri="{BB962C8B-B14F-4D97-AF65-F5344CB8AC3E}">
        <p14:creationId xmlns:p14="http://schemas.microsoft.com/office/powerpoint/2010/main" val="3025347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BBF8-FEA4-426A-A4A5-764F35115228}"/>
              </a:ext>
            </a:extLst>
          </p:cNvPr>
          <p:cNvSpPr>
            <a:spLocks noGrp="1"/>
          </p:cNvSpPr>
          <p:nvPr>
            <p:ph type="title"/>
          </p:nvPr>
        </p:nvSpPr>
        <p:spPr/>
        <p:txBody>
          <a:bodyPr/>
          <a:lstStyle/>
          <a:p>
            <a:r>
              <a:rPr lang="en-IN" sz="2400" dirty="0"/>
              <a:t>TDS on transfers by NRIs</a:t>
            </a:r>
          </a:p>
        </p:txBody>
      </p:sp>
      <p:sp>
        <p:nvSpPr>
          <p:cNvPr id="3" name="Content Placeholder 2">
            <a:extLst>
              <a:ext uri="{FF2B5EF4-FFF2-40B4-BE49-F238E27FC236}">
                <a16:creationId xmlns:a16="http://schemas.microsoft.com/office/drawing/2014/main" id="{AE48C359-7C46-4EE6-9966-E131ECF250C7}"/>
              </a:ext>
            </a:extLst>
          </p:cNvPr>
          <p:cNvSpPr>
            <a:spLocks noGrp="1"/>
          </p:cNvSpPr>
          <p:nvPr>
            <p:ph idx="1"/>
          </p:nvPr>
        </p:nvSpPr>
        <p:spPr>
          <a:xfrm>
            <a:off x="304800" y="1295400"/>
            <a:ext cx="8515672" cy="5229944"/>
          </a:xfrm>
        </p:spPr>
        <p:txBody>
          <a:bodyPr>
            <a:normAutofit fontScale="77500" lnSpcReduction="20000"/>
          </a:bodyPr>
          <a:lstStyle/>
          <a:p>
            <a:r>
              <a:rPr lang="en-IN" b="1" dirty="0"/>
              <a:t>Transfers from NRI’s own NRO account to own NRE account:</a:t>
            </a:r>
          </a:p>
          <a:p>
            <a:r>
              <a:rPr lang="en-IN" dirty="0"/>
              <a:t>Majority of remittances by an NRI are from his own NRO account</a:t>
            </a:r>
          </a:p>
          <a:p>
            <a:r>
              <a:rPr lang="en-IN" dirty="0"/>
              <a:t>Transfers from one’s own bank account to another bank account </a:t>
            </a:r>
          </a:p>
          <a:p>
            <a:pPr lvl="1"/>
            <a:r>
              <a:rPr lang="en-IN" dirty="0"/>
              <a:t>No element of income involved </a:t>
            </a:r>
          </a:p>
          <a:p>
            <a:pPr lvl="1"/>
            <a:r>
              <a:rPr lang="en-IN" dirty="0"/>
              <a:t>Akin to transfer of money from one pocket to another</a:t>
            </a:r>
          </a:p>
          <a:p>
            <a:pPr lvl="1"/>
            <a:r>
              <a:rPr lang="en-IN" dirty="0"/>
              <a:t>Deduction of tax at source is not required at all</a:t>
            </a:r>
          </a:p>
          <a:p>
            <a:r>
              <a:rPr lang="en-IN" dirty="0"/>
              <a:t>However, this is still a payment to NR (though from the same NR). Plus, the funds are going into NRE account. Hence, banks want certainty that taxes are paid on the source of funds </a:t>
            </a:r>
          </a:p>
          <a:p>
            <a:pPr lvl="1"/>
            <a:r>
              <a:rPr lang="en-IN" dirty="0"/>
              <a:t>Hence CA certificate becomes essential</a:t>
            </a:r>
          </a:p>
          <a:p>
            <a:pPr lvl="1"/>
            <a:endParaRPr lang="en-IN" dirty="0"/>
          </a:p>
          <a:p>
            <a:r>
              <a:rPr lang="en-IN" dirty="0"/>
              <a:t>CA must look at the following before issuing a certificate for such transfer:</a:t>
            </a:r>
          </a:p>
          <a:p>
            <a:r>
              <a:rPr lang="en-IN" dirty="0"/>
              <a:t>Find out the source of funds lying in NRO account </a:t>
            </a:r>
          </a:p>
          <a:p>
            <a:pPr lvl="1"/>
            <a:r>
              <a:rPr lang="en-IN" dirty="0"/>
              <a:t>Trace them back to the incomes comprised therein</a:t>
            </a:r>
          </a:p>
          <a:p>
            <a:pPr lvl="1"/>
            <a:r>
              <a:rPr lang="en-IN" dirty="0"/>
              <a:t>Can be a cumbersome task if funds are lying since years; or churned a lot</a:t>
            </a:r>
          </a:p>
          <a:p>
            <a:r>
              <a:rPr lang="en-IN" dirty="0"/>
              <a:t>Income-tax returns filed by the NRI in India for the period concerned</a:t>
            </a:r>
          </a:p>
          <a:p>
            <a:r>
              <a:rPr lang="en-IN" dirty="0"/>
              <a:t>Relevant years’ Form 26-AS or TDS certificates</a:t>
            </a:r>
          </a:p>
          <a:p>
            <a:r>
              <a:rPr lang="en-IN" dirty="0"/>
              <a:t>Documents and issues pertaining to each type of income</a:t>
            </a:r>
          </a:p>
          <a:p>
            <a:pPr lvl="1"/>
            <a:endParaRPr lang="en-IN" dirty="0"/>
          </a:p>
        </p:txBody>
      </p:sp>
      <p:sp>
        <p:nvSpPr>
          <p:cNvPr id="5" name="Footer Placeholder 4">
            <a:extLst>
              <a:ext uri="{FF2B5EF4-FFF2-40B4-BE49-F238E27FC236}">
                <a16:creationId xmlns:a16="http://schemas.microsoft.com/office/drawing/2014/main" id="{9ECAE099-9373-448D-A24C-B8AF0CA4CC6F}"/>
              </a:ext>
            </a:extLst>
          </p:cNvPr>
          <p:cNvSpPr>
            <a:spLocks noGrp="1"/>
          </p:cNvSpPr>
          <p:nvPr>
            <p:ph type="ftr" sz="quarter" idx="11"/>
          </p:nvPr>
        </p:nvSpPr>
        <p:spPr>
          <a:xfrm>
            <a:off x="2971800" y="6356350"/>
            <a:ext cx="2895600" cy="365125"/>
          </a:xfrm>
        </p:spPr>
        <p:txBody>
          <a:bodyPr/>
          <a:lstStyle/>
          <a:p>
            <a:pPr algn="ctr"/>
            <a:r>
              <a:rPr lang="nn-NO"/>
              <a:t>CA Bhavya Gandhi</a:t>
            </a:r>
            <a:endParaRPr lang="en-IN" dirty="0"/>
          </a:p>
        </p:txBody>
      </p:sp>
      <p:sp>
        <p:nvSpPr>
          <p:cNvPr id="4" name="Slide Number Placeholder 3">
            <a:extLst>
              <a:ext uri="{FF2B5EF4-FFF2-40B4-BE49-F238E27FC236}">
                <a16:creationId xmlns:a16="http://schemas.microsoft.com/office/drawing/2014/main" id="{5BF9F850-5027-4833-A9B5-FEB674E76936}"/>
              </a:ext>
            </a:extLst>
          </p:cNvPr>
          <p:cNvSpPr>
            <a:spLocks noGrp="1"/>
          </p:cNvSpPr>
          <p:nvPr>
            <p:ph type="sldNum" sz="quarter" idx="12"/>
          </p:nvPr>
        </p:nvSpPr>
        <p:spPr>
          <a:xfrm>
            <a:off x="6012160" y="6356350"/>
            <a:ext cx="2674640" cy="365125"/>
          </a:xfrm>
        </p:spPr>
        <p:txBody>
          <a:bodyPr/>
          <a:lstStyle/>
          <a:p>
            <a:r>
              <a:rPr lang="en-IN"/>
              <a:t>Slide No. </a:t>
            </a:r>
            <a:fld id="{9F63FB0B-400C-4F38-848B-FCBA147701CD}" type="slidenum">
              <a:rPr lang="en-IN" smtClean="0"/>
              <a:pPr/>
              <a:t>92</a:t>
            </a:fld>
            <a:endParaRPr lang="en-IN" dirty="0"/>
          </a:p>
        </p:txBody>
      </p:sp>
    </p:spTree>
    <p:extLst>
      <p:ext uri="{BB962C8B-B14F-4D97-AF65-F5344CB8AC3E}">
        <p14:creationId xmlns:p14="http://schemas.microsoft.com/office/powerpoint/2010/main" val="25555700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33D2-ED09-40F1-9754-D5CD490F666F}"/>
              </a:ext>
            </a:extLst>
          </p:cNvPr>
          <p:cNvSpPr>
            <a:spLocks noGrp="1"/>
          </p:cNvSpPr>
          <p:nvPr>
            <p:ph type="title"/>
          </p:nvPr>
        </p:nvSpPr>
        <p:spPr/>
        <p:txBody>
          <a:bodyPr/>
          <a:lstStyle/>
          <a:p>
            <a:r>
              <a:rPr lang="en-IN" sz="2400" dirty="0"/>
              <a:t>TDS on transfers to NRIs</a:t>
            </a:r>
          </a:p>
        </p:txBody>
      </p:sp>
      <p:sp>
        <p:nvSpPr>
          <p:cNvPr id="3" name="Content Placeholder 2">
            <a:extLst>
              <a:ext uri="{FF2B5EF4-FFF2-40B4-BE49-F238E27FC236}">
                <a16:creationId xmlns:a16="http://schemas.microsoft.com/office/drawing/2014/main" id="{4159323A-200A-4B57-8B40-60092BB93F5B}"/>
              </a:ext>
            </a:extLst>
          </p:cNvPr>
          <p:cNvSpPr>
            <a:spLocks noGrp="1"/>
          </p:cNvSpPr>
          <p:nvPr>
            <p:ph idx="1"/>
          </p:nvPr>
        </p:nvSpPr>
        <p:spPr>
          <a:xfrm>
            <a:off x="304800" y="1295400"/>
            <a:ext cx="8515672" cy="5157936"/>
          </a:xfrm>
        </p:spPr>
        <p:txBody>
          <a:bodyPr>
            <a:normAutofit fontScale="92500" lnSpcReduction="10000"/>
          </a:bodyPr>
          <a:lstStyle/>
          <a:p>
            <a:r>
              <a:rPr lang="en-IN" sz="1800" b="1" dirty="0"/>
              <a:t>Transfers directly from third-parties into NRI’s NRE Account:</a:t>
            </a:r>
          </a:p>
          <a:p>
            <a:r>
              <a:rPr lang="en-SG" sz="1800" dirty="0"/>
              <a:t>Apart from documents listed above, third-parties can ask for following additional documents depending on facts: </a:t>
            </a:r>
            <a:endParaRPr lang="en-IN" dirty="0"/>
          </a:p>
          <a:p>
            <a:pPr lvl="1"/>
            <a:r>
              <a:rPr lang="en-SG" sz="1600" dirty="0"/>
              <a:t>a certificate from the NRI’s assessing officer under section 197; </a:t>
            </a:r>
            <a:endParaRPr lang="en-IN" sz="1800" dirty="0"/>
          </a:p>
          <a:p>
            <a:pPr lvl="1"/>
            <a:r>
              <a:rPr lang="en-SG" sz="1600" dirty="0"/>
              <a:t>an undertaking or indemnity bond from the NRI; </a:t>
            </a:r>
            <a:endParaRPr lang="en-IN" sz="1800" dirty="0"/>
          </a:p>
          <a:p>
            <a:pPr lvl="1"/>
            <a:r>
              <a:rPr lang="en-SG" sz="1600" dirty="0"/>
              <a:t>an opinion from a consultant in case of controversial issues; etc.</a:t>
            </a:r>
            <a:endParaRPr lang="en-IN" sz="1800" dirty="0"/>
          </a:p>
          <a:p>
            <a:r>
              <a:rPr lang="en-IN" sz="1800" dirty="0"/>
              <a:t>Payer would also need to obtain a CA certificate and provide Forms 15CA &amp; 15CB</a:t>
            </a:r>
          </a:p>
          <a:p>
            <a:endParaRPr lang="en-IN" sz="1800" dirty="0"/>
          </a:p>
          <a:p>
            <a:r>
              <a:rPr lang="en-IN" sz="1800" b="1" dirty="0"/>
              <a:t>Transfers from third-parties into NRO Account of NRI:</a:t>
            </a:r>
          </a:p>
          <a:p>
            <a:r>
              <a:rPr lang="en-IN" sz="1800" dirty="0"/>
              <a:t>Bank crediting the amount to the NRO account does not ask for compliance under Sec. 195(6) as no remittance is being made outside India</a:t>
            </a:r>
          </a:p>
          <a:p>
            <a:r>
              <a:rPr lang="en-IN" sz="1800" dirty="0"/>
              <a:t>However, as per Sec. 195(6), information is to be furnished by the payer - irrespective of whether the amount is remitted outside India or not</a:t>
            </a:r>
          </a:p>
          <a:p>
            <a:pPr lvl="1"/>
            <a:r>
              <a:rPr lang="en-IN" sz="1600" dirty="0"/>
              <a:t>Payer must keep on record the Form 15CB or ITO certificate as the tax office can always call for it later </a:t>
            </a:r>
          </a:p>
          <a:p>
            <a:r>
              <a:rPr lang="en-SG" sz="1800" dirty="0"/>
              <a:t>Forms filed at this stage can be helpful in transferring the funds by NRI from NRO to NRE account</a:t>
            </a:r>
          </a:p>
          <a:p>
            <a:pPr lvl="1"/>
            <a:r>
              <a:rPr lang="en-SG" sz="1600" dirty="0"/>
              <a:t>NRIs should ideally obtain and keep on record Forms filed by the payer at the time of payment to NRO account itself</a:t>
            </a:r>
            <a:endParaRPr lang="en-IN" sz="1600" dirty="0"/>
          </a:p>
        </p:txBody>
      </p:sp>
      <p:sp>
        <p:nvSpPr>
          <p:cNvPr id="5" name="Footer Placeholder 4">
            <a:extLst>
              <a:ext uri="{FF2B5EF4-FFF2-40B4-BE49-F238E27FC236}">
                <a16:creationId xmlns:a16="http://schemas.microsoft.com/office/drawing/2014/main" id="{75BD2016-A7D9-4864-8F65-C7968B8C2B67}"/>
              </a:ext>
            </a:extLst>
          </p:cNvPr>
          <p:cNvSpPr>
            <a:spLocks noGrp="1"/>
          </p:cNvSpPr>
          <p:nvPr>
            <p:ph type="ftr" sz="quarter" idx="11"/>
          </p:nvPr>
        </p:nvSpPr>
        <p:spPr>
          <a:xfrm>
            <a:off x="2971800" y="6356350"/>
            <a:ext cx="2895600" cy="365125"/>
          </a:xfrm>
        </p:spPr>
        <p:txBody>
          <a:bodyPr/>
          <a:lstStyle/>
          <a:p>
            <a:pPr algn="ctr"/>
            <a:r>
              <a:rPr lang="nn-NO"/>
              <a:t>CA Bhavya Gandhi</a:t>
            </a:r>
            <a:endParaRPr lang="en-IN" dirty="0"/>
          </a:p>
        </p:txBody>
      </p:sp>
      <p:sp>
        <p:nvSpPr>
          <p:cNvPr id="4" name="Slide Number Placeholder 3">
            <a:extLst>
              <a:ext uri="{FF2B5EF4-FFF2-40B4-BE49-F238E27FC236}">
                <a16:creationId xmlns:a16="http://schemas.microsoft.com/office/drawing/2014/main" id="{E69B3FD3-D56B-4562-A5F8-F124F397C9BB}"/>
              </a:ext>
            </a:extLst>
          </p:cNvPr>
          <p:cNvSpPr>
            <a:spLocks noGrp="1"/>
          </p:cNvSpPr>
          <p:nvPr>
            <p:ph type="sldNum" sz="quarter" idx="12"/>
          </p:nvPr>
        </p:nvSpPr>
        <p:spPr>
          <a:xfrm>
            <a:off x="6012160" y="6356350"/>
            <a:ext cx="2674640" cy="365125"/>
          </a:xfrm>
        </p:spPr>
        <p:txBody>
          <a:bodyPr/>
          <a:lstStyle/>
          <a:p>
            <a:r>
              <a:rPr lang="en-IN"/>
              <a:t>Slide No. </a:t>
            </a:r>
            <a:fld id="{9F63FB0B-400C-4F38-848B-FCBA147701CD}" type="slidenum">
              <a:rPr lang="en-IN" smtClean="0"/>
              <a:pPr/>
              <a:t>93</a:t>
            </a:fld>
            <a:endParaRPr lang="en-IN" dirty="0"/>
          </a:p>
        </p:txBody>
      </p:sp>
    </p:spTree>
    <p:extLst>
      <p:ext uri="{BB962C8B-B14F-4D97-AF65-F5344CB8AC3E}">
        <p14:creationId xmlns:p14="http://schemas.microsoft.com/office/powerpoint/2010/main" val="273956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0C06-7D59-C808-94DD-EAE96F9DE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F016-A37D-4D84-9783-9887162A2656}"/>
              </a:ext>
            </a:extLst>
          </p:cNvPr>
          <p:cNvSpPr>
            <a:spLocks noGrp="1"/>
          </p:cNvSpPr>
          <p:nvPr>
            <p:ph type="ctrTitle"/>
          </p:nvPr>
        </p:nvSpPr>
        <p:spPr/>
        <p:txBody>
          <a:bodyPr>
            <a:normAutofit/>
          </a:bodyPr>
          <a:lstStyle/>
          <a:p>
            <a:r>
              <a:rPr lang="en-US" sz="3600" dirty="0"/>
              <a:t>Reporting requirements</a:t>
            </a:r>
            <a:endParaRPr lang="en-IN" sz="3600" dirty="0"/>
          </a:p>
        </p:txBody>
      </p:sp>
    </p:spTree>
    <p:extLst>
      <p:ext uri="{BB962C8B-B14F-4D97-AF65-F5344CB8AC3E}">
        <p14:creationId xmlns:p14="http://schemas.microsoft.com/office/powerpoint/2010/main" val="5708073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EC81-901B-D358-8759-2DF282BA1B3E}"/>
              </a:ext>
            </a:extLst>
          </p:cNvPr>
          <p:cNvSpPr>
            <a:spLocks noGrp="1"/>
          </p:cNvSpPr>
          <p:nvPr>
            <p:ph type="title"/>
          </p:nvPr>
        </p:nvSpPr>
        <p:spPr/>
        <p:txBody>
          <a:bodyPr/>
          <a:lstStyle/>
          <a:p>
            <a:r>
              <a:rPr lang="en-US" dirty="0"/>
              <a:t>Reporting requirements for NRIs that may get missed</a:t>
            </a:r>
            <a:endParaRPr lang="en-IN" dirty="0"/>
          </a:p>
        </p:txBody>
      </p:sp>
      <p:sp>
        <p:nvSpPr>
          <p:cNvPr id="3" name="Content Placeholder 2">
            <a:extLst>
              <a:ext uri="{FF2B5EF4-FFF2-40B4-BE49-F238E27FC236}">
                <a16:creationId xmlns:a16="http://schemas.microsoft.com/office/drawing/2014/main" id="{736A299B-6474-21B7-1E59-C8C582655A5F}"/>
              </a:ext>
            </a:extLst>
          </p:cNvPr>
          <p:cNvSpPr>
            <a:spLocks noGrp="1"/>
          </p:cNvSpPr>
          <p:nvPr>
            <p:ph idx="1"/>
          </p:nvPr>
        </p:nvSpPr>
        <p:spPr>
          <a:xfrm>
            <a:off x="304800" y="1412776"/>
            <a:ext cx="8382000" cy="5112568"/>
          </a:xfrm>
        </p:spPr>
        <p:txBody>
          <a:bodyPr>
            <a:normAutofit lnSpcReduction="10000"/>
          </a:bodyPr>
          <a:lstStyle/>
          <a:p>
            <a:r>
              <a:rPr lang="en-US" dirty="0"/>
              <a:t>Claim of DTAA relief in tax return</a:t>
            </a:r>
          </a:p>
          <a:p>
            <a:pPr lvl="1"/>
            <a:r>
              <a:rPr lang="en-US" dirty="0"/>
              <a:t>Form 10F required to be filed</a:t>
            </a:r>
          </a:p>
          <a:p>
            <a:pPr lvl="2"/>
            <a:r>
              <a:rPr lang="en-US" dirty="0"/>
              <a:t>TRC is also required</a:t>
            </a:r>
          </a:p>
          <a:p>
            <a:pPr lvl="2"/>
            <a:r>
              <a:rPr lang="en-US" dirty="0"/>
              <a:t>Online filing required now</a:t>
            </a:r>
          </a:p>
          <a:p>
            <a:pPr lvl="1"/>
            <a:r>
              <a:rPr lang="en-US" dirty="0"/>
              <a:t>EI schedule required to be filled for incomes exempt under DTAA</a:t>
            </a:r>
          </a:p>
          <a:p>
            <a:pPr lvl="2"/>
            <a:endParaRPr lang="en-US" dirty="0"/>
          </a:p>
          <a:p>
            <a:r>
              <a:rPr lang="en-US" dirty="0"/>
              <a:t>Reporting requirements for directorships</a:t>
            </a:r>
          </a:p>
          <a:p>
            <a:pPr lvl="1"/>
            <a:r>
              <a:rPr lang="en-IN" dirty="0"/>
              <a:t>NR also required also required to disclose directorships – even in foreign companies!</a:t>
            </a:r>
          </a:p>
          <a:p>
            <a:pPr lvl="2"/>
            <a:r>
              <a:rPr lang="en-IN" dirty="0"/>
              <a:t>If such foreign company has nexus with or incomes taxable in India</a:t>
            </a:r>
          </a:p>
          <a:p>
            <a:pPr lvl="3"/>
            <a:r>
              <a:rPr lang="en-IN" dirty="0"/>
              <a:t>Nexus not defined!</a:t>
            </a:r>
          </a:p>
          <a:p>
            <a:pPr lvl="2"/>
            <a:r>
              <a:rPr lang="en-US" dirty="0"/>
              <a:t>Circular No. 21/2019 dated 27th August 2019</a:t>
            </a:r>
            <a:endParaRPr lang="en-IN" dirty="0"/>
          </a:p>
          <a:p>
            <a:pPr lvl="4"/>
            <a:endParaRPr lang="en-US" dirty="0"/>
          </a:p>
          <a:p>
            <a:r>
              <a:rPr lang="en-US" dirty="0"/>
              <a:t>Reporting requirements for unlisted equity shares of Indian companies</a:t>
            </a:r>
          </a:p>
        </p:txBody>
      </p:sp>
      <p:sp>
        <p:nvSpPr>
          <p:cNvPr id="4" name="Footer Placeholder 3">
            <a:extLst>
              <a:ext uri="{FF2B5EF4-FFF2-40B4-BE49-F238E27FC236}">
                <a16:creationId xmlns:a16="http://schemas.microsoft.com/office/drawing/2014/main" id="{E87C8D8E-F010-B96F-F2B0-3F97A55724E4}"/>
              </a:ext>
            </a:extLst>
          </p:cNvPr>
          <p:cNvSpPr>
            <a:spLocks noGrp="1"/>
          </p:cNvSpPr>
          <p:nvPr>
            <p:ph type="ftr" sz="quarter" idx="11"/>
          </p:nvPr>
        </p:nvSpPr>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CC25B4FC-9C7C-6461-2372-45AECB6D8217}"/>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95</a:t>
            </a:fld>
            <a:endParaRPr lang="en-US" altLang="en-US" dirty="0"/>
          </a:p>
        </p:txBody>
      </p:sp>
    </p:spTree>
    <p:extLst>
      <p:ext uri="{BB962C8B-B14F-4D97-AF65-F5344CB8AC3E}">
        <p14:creationId xmlns:p14="http://schemas.microsoft.com/office/powerpoint/2010/main" val="30338005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04AE-3AAD-5957-CDF6-E493A58AACDF}"/>
              </a:ext>
            </a:extLst>
          </p:cNvPr>
          <p:cNvSpPr>
            <a:spLocks noGrp="1"/>
          </p:cNvSpPr>
          <p:nvPr>
            <p:ph type="title"/>
          </p:nvPr>
        </p:nvSpPr>
        <p:spPr/>
        <p:txBody>
          <a:bodyPr/>
          <a:lstStyle/>
          <a:p>
            <a:r>
              <a:rPr lang="en-US" dirty="0"/>
              <a:t>Reporting requirements for NRIs that may get missed</a:t>
            </a:r>
            <a:endParaRPr lang="en-IN" dirty="0"/>
          </a:p>
        </p:txBody>
      </p:sp>
      <p:sp>
        <p:nvSpPr>
          <p:cNvPr id="3" name="Content Placeholder 2">
            <a:extLst>
              <a:ext uri="{FF2B5EF4-FFF2-40B4-BE49-F238E27FC236}">
                <a16:creationId xmlns:a16="http://schemas.microsoft.com/office/drawing/2014/main" id="{4BEC861E-1FEE-824A-C2D4-27259B12A9CE}"/>
              </a:ext>
            </a:extLst>
          </p:cNvPr>
          <p:cNvSpPr>
            <a:spLocks noGrp="1"/>
          </p:cNvSpPr>
          <p:nvPr>
            <p:ph idx="1"/>
          </p:nvPr>
        </p:nvSpPr>
        <p:spPr>
          <a:xfrm>
            <a:off x="395536" y="1484784"/>
            <a:ext cx="8352928" cy="4871566"/>
          </a:xfrm>
        </p:spPr>
        <p:txBody>
          <a:bodyPr>
            <a:normAutofit/>
          </a:bodyPr>
          <a:lstStyle/>
          <a:p>
            <a:r>
              <a:rPr lang="en-US" dirty="0"/>
              <a:t>Type of Indian bank account to be disclosed in tax returns </a:t>
            </a:r>
            <a:r>
              <a:rPr lang="en-US" b="1" dirty="0"/>
              <a:t>from AY 2024-25 onwards</a:t>
            </a:r>
          </a:p>
          <a:p>
            <a:pPr lvl="1"/>
            <a:r>
              <a:rPr lang="en-US" dirty="0"/>
              <a:t>NRO &amp; NRE accounts to be disclosed as “Non-resident” account</a:t>
            </a:r>
          </a:p>
          <a:p>
            <a:r>
              <a:rPr lang="en-US" dirty="0"/>
              <a:t>There are many people who have become residents but continue NRO-NRE accounts</a:t>
            </a:r>
          </a:p>
          <a:p>
            <a:r>
              <a:rPr lang="en-US" dirty="0"/>
              <a:t>Similarly, there are many NRIs continuing their Resident accounts</a:t>
            </a:r>
          </a:p>
          <a:p>
            <a:r>
              <a:rPr lang="en-US" b="1" dirty="0"/>
              <a:t>FEMA violation to continue accounts which are not in line with their residential status</a:t>
            </a:r>
          </a:p>
          <a:p>
            <a:endParaRPr lang="en-IN" dirty="0"/>
          </a:p>
          <a:p>
            <a:endParaRPr lang="en-US" dirty="0"/>
          </a:p>
          <a:p>
            <a:endParaRPr lang="en-US" dirty="0"/>
          </a:p>
          <a:p>
            <a:endParaRPr lang="en-IN" dirty="0"/>
          </a:p>
        </p:txBody>
      </p:sp>
      <p:sp>
        <p:nvSpPr>
          <p:cNvPr id="4" name="Footer Placeholder 3">
            <a:extLst>
              <a:ext uri="{FF2B5EF4-FFF2-40B4-BE49-F238E27FC236}">
                <a16:creationId xmlns:a16="http://schemas.microsoft.com/office/drawing/2014/main" id="{0D686965-184A-D67B-1CE6-7E17B315B877}"/>
              </a:ext>
            </a:extLst>
          </p:cNvPr>
          <p:cNvSpPr>
            <a:spLocks noGrp="1"/>
          </p:cNvSpPr>
          <p:nvPr>
            <p:ph type="ftr" sz="quarter" idx="11"/>
          </p:nvPr>
        </p:nvSpPr>
        <p:spPr>
          <a:xfrm>
            <a:off x="3124200" y="635635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424242">
                    <a:tint val="75000"/>
                  </a:srgbClr>
                </a:solidFill>
                <a:effectLst/>
                <a:uLnTx/>
                <a:uFillTx/>
                <a:latin typeface="Book Antiqua"/>
                <a:ea typeface="+mn-ea"/>
                <a:cs typeface="+mn-cs"/>
              </a:rPr>
              <a:t>CA Bhavya Gandhi</a:t>
            </a:r>
            <a:endParaRPr kumimoji="0" lang="en-IN" sz="1200" b="0" i="0" u="none" strike="noStrike" kern="1200" cap="none" spc="0" normalizeH="0" baseline="0" noProof="0" dirty="0">
              <a:ln>
                <a:noFill/>
              </a:ln>
              <a:solidFill>
                <a:srgbClr val="424242">
                  <a:tint val="75000"/>
                </a:srgbClr>
              </a:solidFill>
              <a:effectLst/>
              <a:uLnTx/>
              <a:uFillTx/>
              <a:latin typeface="Book Antiqua"/>
              <a:ea typeface="+mn-ea"/>
              <a:cs typeface="+mn-cs"/>
            </a:endParaRPr>
          </a:p>
        </p:txBody>
      </p:sp>
      <p:sp>
        <p:nvSpPr>
          <p:cNvPr id="5" name="Slide Number Placeholder 4">
            <a:extLst>
              <a:ext uri="{FF2B5EF4-FFF2-40B4-BE49-F238E27FC236}">
                <a16:creationId xmlns:a16="http://schemas.microsoft.com/office/drawing/2014/main" id="{05CA13FD-BF53-0BF9-6B98-57D3183BAC19}"/>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424242">
                    <a:tint val="75000"/>
                  </a:srgbClr>
                </a:solidFill>
                <a:effectLst/>
                <a:uLnTx/>
                <a:uFillTx/>
                <a:latin typeface="Book Antiqua"/>
                <a:ea typeface="+mn-ea"/>
                <a:cs typeface="+mn-cs"/>
              </a:rPr>
              <a:t>Slide No. </a:t>
            </a:r>
            <a:fld id="{2875C073-7D75-42A2-B2A0-F962751E7348}" type="slidenum">
              <a:rPr kumimoji="0" lang="en-US" altLang="en-US" sz="1200" b="0" i="0" u="none" strike="noStrike" kern="1200" cap="none" spc="0" normalizeH="0" baseline="0" noProof="0" smtClean="0">
                <a:ln>
                  <a:noFill/>
                </a:ln>
                <a:solidFill>
                  <a:srgbClr val="424242">
                    <a:tint val="75000"/>
                  </a:srgb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altLang="en-US" sz="1200" b="0" i="0" u="none" strike="noStrike" kern="1200" cap="none" spc="0" normalizeH="0" baseline="0" noProof="0" dirty="0">
              <a:ln>
                <a:noFill/>
              </a:ln>
              <a:solidFill>
                <a:srgbClr val="424242">
                  <a:tint val="75000"/>
                </a:srgbClr>
              </a:solidFill>
              <a:effectLst/>
              <a:uLnTx/>
              <a:uFillTx/>
              <a:latin typeface="Book Antiqua"/>
              <a:ea typeface="+mn-ea"/>
              <a:cs typeface="+mn-cs"/>
            </a:endParaRPr>
          </a:p>
        </p:txBody>
      </p:sp>
    </p:spTree>
    <p:extLst>
      <p:ext uri="{BB962C8B-B14F-4D97-AF65-F5344CB8AC3E}">
        <p14:creationId xmlns:p14="http://schemas.microsoft.com/office/powerpoint/2010/main" val="1215144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D652-2C95-4347-C384-F81DDE43E849}"/>
              </a:ext>
            </a:extLst>
          </p:cNvPr>
          <p:cNvSpPr>
            <a:spLocks noGrp="1"/>
          </p:cNvSpPr>
          <p:nvPr>
            <p:ph type="title"/>
          </p:nvPr>
        </p:nvSpPr>
        <p:spPr/>
        <p:txBody>
          <a:bodyPr/>
          <a:lstStyle/>
          <a:p>
            <a:r>
              <a:rPr lang="en-US" dirty="0"/>
              <a:t>Residential Status – </a:t>
            </a:r>
            <a:br>
              <a:rPr lang="en-US" dirty="0"/>
            </a:br>
            <a:r>
              <a:rPr lang="en-US" dirty="0"/>
              <a:t>Reporting requirements by Non-Residents</a:t>
            </a:r>
            <a:endParaRPr lang="en-IN" dirty="0"/>
          </a:p>
        </p:txBody>
      </p:sp>
      <p:sp>
        <p:nvSpPr>
          <p:cNvPr id="3" name="Content Placeholder 2">
            <a:extLst>
              <a:ext uri="{FF2B5EF4-FFF2-40B4-BE49-F238E27FC236}">
                <a16:creationId xmlns:a16="http://schemas.microsoft.com/office/drawing/2014/main" id="{10976728-94DD-9384-9AE0-C08A35C824FF}"/>
              </a:ext>
            </a:extLst>
          </p:cNvPr>
          <p:cNvSpPr>
            <a:spLocks noGrp="1"/>
          </p:cNvSpPr>
          <p:nvPr>
            <p:ph idx="1"/>
          </p:nvPr>
        </p:nvSpPr>
        <p:spPr>
          <a:xfrm>
            <a:off x="374848" y="4362400"/>
            <a:ext cx="8229600" cy="2378968"/>
          </a:xfrm>
        </p:spPr>
        <p:txBody>
          <a:bodyPr/>
          <a:lstStyle/>
          <a:p>
            <a:r>
              <a:rPr lang="en-US" dirty="0"/>
              <a:t>Jurisdiction of Residence</a:t>
            </a:r>
          </a:p>
          <a:p>
            <a:r>
              <a:rPr lang="en-US" dirty="0"/>
              <a:t>Taxpayer Identification No. (TIN) in Foreign Jurisdiction </a:t>
            </a:r>
          </a:p>
          <a:p>
            <a:r>
              <a:rPr lang="en-US" dirty="0"/>
              <a:t>If TIN has not been allotted, Passport No. to be entered</a:t>
            </a:r>
          </a:p>
          <a:p>
            <a:r>
              <a:rPr lang="en-US" dirty="0"/>
              <a:t>Stay during relevant PY and 4 preceding PYs</a:t>
            </a:r>
          </a:p>
          <a:p>
            <a:pPr lvl="1"/>
            <a:r>
              <a:rPr lang="en-US" dirty="0"/>
              <a:t>Only for Non-residents being Indian Citizens or PIO </a:t>
            </a:r>
          </a:p>
        </p:txBody>
      </p:sp>
      <p:sp>
        <p:nvSpPr>
          <p:cNvPr id="4" name="Footer Placeholder 3">
            <a:extLst>
              <a:ext uri="{FF2B5EF4-FFF2-40B4-BE49-F238E27FC236}">
                <a16:creationId xmlns:a16="http://schemas.microsoft.com/office/drawing/2014/main" id="{2E93CD51-537E-B178-5FBC-BBA6C6DCFBDC}"/>
              </a:ext>
            </a:extLst>
          </p:cNvPr>
          <p:cNvSpPr>
            <a:spLocks noGrp="1"/>
          </p:cNvSpPr>
          <p:nvPr>
            <p:ph type="ftr" sz="quarter" idx="11"/>
          </p:nvPr>
        </p:nvSpPr>
        <p:spPr/>
        <p:txBody>
          <a:bodyPr/>
          <a:lstStyle/>
          <a:p>
            <a:r>
              <a:rPr lang="en-IN"/>
              <a:t>CA Bhavya Gandhi</a:t>
            </a:r>
            <a:endParaRPr lang="en-IN" dirty="0"/>
          </a:p>
        </p:txBody>
      </p:sp>
      <p:sp>
        <p:nvSpPr>
          <p:cNvPr id="5" name="Slide Number Placeholder 4">
            <a:extLst>
              <a:ext uri="{FF2B5EF4-FFF2-40B4-BE49-F238E27FC236}">
                <a16:creationId xmlns:a16="http://schemas.microsoft.com/office/drawing/2014/main" id="{875E5DC4-20F1-2BE4-7480-9ED817F5FE83}"/>
              </a:ext>
            </a:extLst>
          </p:cNvPr>
          <p:cNvSpPr>
            <a:spLocks noGrp="1"/>
          </p:cNvSpPr>
          <p:nvPr>
            <p:ph type="sldNum" sz="quarter" idx="12"/>
          </p:nvPr>
        </p:nvSpPr>
        <p:spPr/>
        <p:txBody>
          <a:bodyPr/>
          <a:lstStyle/>
          <a:p>
            <a:r>
              <a:rPr lang="en-US" altLang="en-US"/>
              <a:t>Slide No. </a:t>
            </a:r>
            <a:fld id="{2875C073-7D75-42A2-B2A0-F962751E7348}" type="slidenum">
              <a:rPr lang="en-US" altLang="en-US" smtClean="0"/>
              <a:pPr/>
              <a:t>97</a:t>
            </a:fld>
            <a:endParaRPr lang="en-US" altLang="en-US" dirty="0"/>
          </a:p>
        </p:txBody>
      </p:sp>
      <p:pic>
        <p:nvPicPr>
          <p:cNvPr id="9" name="Picture 8">
            <a:extLst>
              <a:ext uri="{FF2B5EF4-FFF2-40B4-BE49-F238E27FC236}">
                <a16:creationId xmlns:a16="http://schemas.microsoft.com/office/drawing/2014/main" id="{EC41E3E7-761A-4A2D-73DB-C6557F2676C2}"/>
              </a:ext>
            </a:extLst>
          </p:cNvPr>
          <p:cNvPicPr>
            <a:picLocks noChangeAspect="1"/>
          </p:cNvPicPr>
          <p:nvPr/>
        </p:nvPicPr>
        <p:blipFill>
          <a:blip r:embed="rId2"/>
          <a:stretch>
            <a:fillRect/>
          </a:stretch>
        </p:blipFill>
        <p:spPr>
          <a:xfrm>
            <a:off x="0" y="1176837"/>
            <a:ext cx="9144000" cy="3185563"/>
          </a:xfrm>
          <a:prstGeom prst="rect">
            <a:avLst/>
          </a:prstGeom>
        </p:spPr>
      </p:pic>
    </p:spTree>
    <p:extLst>
      <p:ext uri="{BB962C8B-B14F-4D97-AF65-F5344CB8AC3E}">
        <p14:creationId xmlns:p14="http://schemas.microsoft.com/office/powerpoint/2010/main" val="21426523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B24A-703B-F886-1CC7-756B884E3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D3E54-D59F-7643-45FE-153F6DF4AC49}"/>
              </a:ext>
            </a:extLst>
          </p:cNvPr>
          <p:cNvSpPr>
            <a:spLocks noGrp="1"/>
          </p:cNvSpPr>
          <p:nvPr>
            <p:ph type="ctrTitle"/>
          </p:nvPr>
        </p:nvSpPr>
        <p:spPr/>
        <p:txBody>
          <a:bodyPr>
            <a:normAutofit/>
          </a:bodyPr>
          <a:lstStyle/>
          <a:p>
            <a:r>
              <a:rPr lang="en-US" sz="3600" dirty="0"/>
              <a:t>Recent developments</a:t>
            </a:r>
            <a:endParaRPr lang="en-IN" sz="3600" dirty="0"/>
          </a:p>
        </p:txBody>
      </p:sp>
    </p:spTree>
    <p:extLst>
      <p:ext uri="{BB962C8B-B14F-4D97-AF65-F5344CB8AC3E}">
        <p14:creationId xmlns:p14="http://schemas.microsoft.com/office/powerpoint/2010/main" val="2497181275"/>
      </p:ext>
    </p:extLst>
  </p:cSld>
  <p:clrMapOvr>
    <a:masterClrMapping/>
  </p:clrMapOvr>
</p:sld>
</file>

<file path=ppt/theme/theme1.xml><?xml version="1.0" encoding="utf-8"?>
<a:theme xmlns:a="http://schemas.openxmlformats.org/drawingml/2006/main" name="Theme1">
  <a:themeElements>
    <a:clrScheme name="Mauve">
      <a:dk1>
        <a:srgbClr val="424242"/>
      </a:dk1>
      <a:lt1>
        <a:srgbClr val="FFFFFF"/>
      </a:lt1>
      <a:dk2>
        <a:srgbClr val="595959"/>
      </a:dk2>
      <a:lt2>
        <a:srgbClr val="EEECE1"/>
      </a:lt2>
      <a:accent1>
        <a:srgbClr val="5F497A"/>
      </a:accent1>
      <a:accent2>
        <a:srgbClr val="47365B"/>
      </a:accent2>
      <a:accent3>
        <a:srgbClr val="9781B2"/>
      </a:accent3>
      <a:accent4>
        <a:srgbClr val="9781B2"/>
      </a:accent4>
      <a:accent5>
        <a:srgbClr val="CDC3DA"/>
      </a:accent5>
      <a:accent6>
        <a:srgbClr val="E5E0EC"/>
      </a:accent6>
      <a:hlink>
        <a:srgbClr val="0000FF"/>
      </a:hlink>
      <a:folHlink>
        <a:srgbClr val="800080"/>
      </a:folHlink>
    </a:clrScheme>
    <a:fontScheme name="RSA2">
      <a:majorFont>
        <a:latin typeface="Souvenir Lt BT"/>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E2EB897-8208-4B83-81CD-9B4243A47FDD}" vid="{769CB66D-9F5B-4BEF-BDEB-DB6F5F41F8E7}"/>
    </a:ext>
  </a:extLst>
</a:theme>
</file>

<file path=ppt/theme/theme2.xml><?xml version="1.0" encoding="utf-8"?>
<a:theme xmlns:a="http://schemas.openxmlformats.org/drawingml/2006/main" name="1_RSA1">
  <a:themeElements>
    <a:clrScheme name="RSA2">
      <a:dk1>
        <a:srgbClr val="424242"/>
      </a:dk1>
      <a:lt1>
        <a:srgbClr val="FFFFFF"/>
      </a:lt1>
      <a:dk2>
        <a:srgbClr val="59595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SA2">
      <a:majorFont>
        <a:latin typeface="Souvenir Lt BT"/>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Mauve">
      <a:dk1>
        <a:srgbClr val="424242"/>
      </a:dk1>
      <a:lt1>
        <a:srgbClr val="FFFFFF"/>
      </a:lt1>
      <a:dk2>
        <a:srgbClr val="595959"/>
      </a:dk2>
      <a:lt2>
        <a:srgbClr val="EEECE1"/>
      </a:lt2>
      <a:accent1>
        <a:srgbClr val="5F497A"/>
      </a:accent1>
      <a:accent2>
        <a:srgbClr val="47365B"/>
      </a:accent2>
      <a:accent3>
        <a:srgbClr val="9781B2"/>
      </a:accent3>
      <a:accent4>
        <a:srgbClr val="9781B2"/>
      </a:accent4>
      <a:accent5>
        <a:srgbClr val="CDC3DA"/>
      </a:accent5>
      <a:accent6>
        <a:srgbClr val="E5E0EC"/>
      </a:accent6>
      <a:hlink>
        <a:srgbClr val="0000FF"/>
      </a:hlink>
      <a:folHlink>
        <a:srgbClr val="800080"/>
      </a:folHlink>
    </a:clrScheme>
    <a:fontScheme name="RSA2">
      <a:majorFont>
        <a:latin typeface="Souvenir Lt BT"/>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E2EB897-8208-4B83-81CD-9B4243A47FDD}" vid="{769CB66D-9F5B-4BEF-BDEB-DB6F5F41F8E7}"/>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18576</TotalTime>
  <Words>11002</Words>
  <Application>Microsoft Office PowerPoint</Application>
  <PresentationFormat>On-screen Show (4:3)</PresentationFormat>
  <Paragraphs>1700</Paragraphs>
  <Slides>113</Slides>
  <Notes>97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113</vt:i4>
      </vt:variant>
    </vt:vector>
  </HeadingPairs>
  <TitlesOfParts>
    <vt:vector size="125" baseType="lpstr">
      <vt:lpstr>Times New Roman</vt:lpstr>
      <vt:lpstr>Book Antiqua</vt:lpstr>
      <vt:lpstr>Arial</vt:lpstr>
      <vt:lpstr>Calibri</vt:lpstr>
      <vt:lpstr>Aptos</vt:lpstr>
      <vt:lpstr>Souvenir Lt BT</vt:lpstr>
      <vt:lpstr>Webdings</vt:lpstr>
      <vt:lpstr>system-ui</vt:lpstr>
      <vt:lpstr>Wingdings</vt:lpstr>
      <vt:lpstr>Theme1</vt:lpstr>
      <vt:lpstr>1_RSA1</vt:lpstr>
      <vt:lpstr>1_Theme1</vt:lpstr>
      <vt:lpstr>NRI Investments – FEMA &amp; Tax issues  CA Bhavya Gandhi </vt:lpstr>
      <vt:lpstr>NRI Investments – FEMA &amp; Tax issues – Presentation Layout</vt:lpstr>
      <vt:lpstr>Background</vt:lpstr>
      <vt:lpstr>Prevalence of cross-border situations</vt:lpstr>
      <vt:lpstr>Income-tax vis-à-vis FEMA </vt:lpstr>
      <vt:lpstr>Applicability of FEMA – for Residents</vt:lpstr>
      <vt:lpstr>Applicability of FEMA – for Non-residents</vt:lpstr>
      <vt:lpstr>Basics of FEMA </vt:lpstr>
      <vt:lpstr>Basics of FEMA </vt:lpstr>
      <vt:lpstr>Foreign assets held by a Resident – under FEMA</vt:lpstr>
      <vt:lpstr>Foreign assets held by a Resident – under Income-tax Act</vt:lpstr>
      <vt:lpstr>Various terms for status of non-resident</vt:lpstr>
      <vt:lpstr>Residential Status under Income-tax</vt:lpstr>
      <vt:lpstr>Background</vt:lpstr>
      <vt:lpstr>Residential status under Section 6(1)</vt:lpstr>
      <vt:lpstr>Section 6(1)</vt:lpstr>
      <vt:lpstr>Not Ordinarily Resident or Resident &amp; Ordinarily Resident</vt:lpstr>
      <vt:lpstr>Residential status under Section 6(1A)</vt:lpstr>
      <vt:lpstr>Section 6(1A)</vt:lpstr>
      <vt:lpstr>Amended Section 6(6) – RNOR Status expanded </vt:lpstr>
      <vt:lpstr>Impact of FA 2020 amendments</vt:lpstr>
      <vt:lpstr>NR vis-à-vis NOR</vt:lpstr>
      <vt:lpstr>Residential Status for Individuals under Income Tax –  Flow Chart</vt:lpstr>
      <vt:lpstr>Residential Status under FEMA</vt:lpstr>
      <vt:lpstr>Residential status under FEMA – Background </vt:lpstr>
      <vt:lpstr>Person resident in India</vt:lpstr>
      <vt:lpstr>Is FEMA residential status qua any specific period?</vt:lpstr>
      <vt:lpstr>Persons coming to India</vt:lpstr>
      <vt:lpstr>Change of residential status under FEMA</vt:lpstr>
      <vt:lpstr>Common FEMA &amp; Tax issues for NRIs – Case studies </vt:lpstr>
      <vt:lpstr> Case Study 1 - When does a person turn Non-resident?</vt:lpstr>
      <vt:lpstr> Analysis of Case Study 1: ITA aspects during migration</vt:lpstr>
      <vt:lpstr> Analysis of Case Study 1: ITA aspects after turning NR</vt:lpstr>
      <vt:lpstr>Analysis of Case Study 1: FEMA residential status</vt:lpstr>
      <vt:lpstr>Analysis of Case Study 1: FEMA aspects – students going abroad</vt:lpstr>
      <vt:lpstr>Analysis of Case Study 1: FEMA aspects – Bank &amp; demat accounts</vt:lpstr>
      <vt:lpstr>Analysis of Case Study 1: FEMA aspects – Scope of FEMA after turning NRI</vt:lpstr>
      <vt:lpstr>Case Study 2: NRI’s Bank accounts &amp; interest incomes</vt:lpstr>
      <vt:lpstr>Comparative chart for NRO, NRE and FCNR Accounts</vt:lpstr>
      <vt:lpstr>Comparative chart for NRO, NRE and FCNR Accounts</vt:lpstr>
      <vt:lpstr>Comparative chart for NRO, NRE and FCNR Accounts</vt:lpstr>
      <vt:lpstr>Analysis of Case Study 2: DTAA benefit on interest incomes</vt:lpstr>
      <vt:lpstr>Gift of funds by NRIs to residents</vt:lpstr>
      <vt:lpstr>Remittance by RI vs. NRI/ PIO/ OCI</vt:lpstr>
      <vt:lpstr>Can funds be transferred by one NRI to another NRI?</vt:lpstr>
      <vt:lpstr>Using NRO-to-NRO transfer facility for remitting funds abroad</vt:lpstr>
      <vt:lpstr>Case Study 3: Immovable properties</vt:lpstr>
      <vt:lpstr>Immovable Property in India – NRIs and OCIs</vt:lpstr>
      <vt:lpstr>Immovable Property in India – NRIs and OCIs</vt:lpstr>
      <vt:lpstr>Consequences</vt:lpstr>
      <vt:lpstr>Immovable Property in India – Specific Prohibitions</vt:lpstr>
      <vt:lpstr>Analysis of Case Study 3</vt:lpstr>
      <vt:lpstr>Analysis of Case Study 3</vt:lpstr>
      <vt:lpstr>Analysis of Case Study 3</vt:lpstr>
      <vt:lpstr>Analysis of Case Study 3</vt:lpstr>
      <vt:lpstr>Analysis of Case Study 3</vt:lpstr>
      <vt:lpstr>Case Study 4: NRI’s incomes from securities</vt:lpstr>
      <vt:lpstr>Analysis of Case Study 4 </vt:lpstr>
      <vt:lpstr>Analysis of Case Study 4</vt:lpstr>
      <vt:lpstr>Analysis of Case Study 4</vt:lpstr>
      <vt:lpstr>Case Study 5: NRI’s non-repatriable investment in India </vt:lpstr>
      <vt:lpstr>Case Study 5 – Analysis of NRI’s Non-repatriable investment</vt:lpstr>
      <vt:lpstr>Case Study 5 – Analysis of NRI’s Non-repatriable investment</vt:lpstr>
      <vt:lpstr>Case Study 5 – Analysis of NRI’s Non-repatriable investment</vt:lpstr>
      <vt:lpstr>Case Study 5 – Analysis of NRI’s Non-repatriable investment</vt:lpstr>
      <vt:lpstr>Investment on non-repatriable basis by NRIs - Transfers</vt:lpstr>
      <vt:lpstr>Investment on non-repatriable basis by NRIs – Sale proceeds</vt:lpstr>
      <vt:lpstr>Investment in Debt Instruments under FEMA</vt:lpstr>
      <vt:lpstr>Investment in Debt Instruments under FEMA</vt:lpstr>
      <vt:lpstr>Borrowing from NRIs</vt:lpstr>
      <vt:lpstr>Borrowing by NRIs from resident individuals</vt:lpstr>
      <vt:lpstr>Borrowing by NRIs from resident individuals</vt:lpstr>
      <vt:lpstr>Summary – Fresh Indian transactions for NRI/ OCI</vt:lpstr>
      <vt:lpstr>Summary – Fresh Indian transactions for NRI/ OCI</vt:lpstr>
      <vt:lpstr>DTAA benefits for NRs</vt:lpstr>
      <vt:lpstr>Basics of DTAA </vt:lpstr>
      <vt:lpstr>Common DTAA benefits for NRs</vt:lpstr>
      <vt:lpstr>Basics of DTAA – for residents </vt:lpstr>
      <vt:lpstr> Case Study 6 - When does a person become resident?</vt:lpstr>
      <vt:lpstr> Analysis of Case Study 6: ITA aspects during migration</vt:lpstr>
      <vt:lpstr>Analysis of Case Study 6: FEMA residential status</vt:lpstr>
      <vt:lpstr>Analysis of Case Study 6: FEMA aspects – Scope of FEMA on becoming Resident</vt:lpstr>
      <vt:lpstr>Change of Residence under FEMA</vt:lpstr>
      <vt:lpstr>Case Study 7: Returning Indian</vt:lpstr>
      <vt:lpstr>Analysis of Case Study 7 – Returning Indian</vt:lpstr>
      <vt:lpstr>Analysis of Case Study 7 – Returning Indian</vt:lpstr>
      <vt:lpstr>Comparative chart for NRO, NRE and FCNR Accounts</vt:lpstr>
      <vt:lpstr>Remittances</vt:lpstr>
      <vt:lpstr>Remittances – Form 15CA</vt:lpstr>
      <vt:lpstr>Form 15CA – Which part applies?</vt:lpstr>
      <vt:lpstr>Form 15CA - Information</vt:lpstr>
      <vt:lpstr>Form 15CA - Information</vt:lpstr>
      <vt:lpstr>TDS on transfers by NRIs</vt:lpstr>
      <vt:lpstr>TDS on transfers to NRIs</vt:lpstr>
      <vt:lpstr>Reporting requirements</vt:lpstr>
      <vt:lpstr>Reporting requirements for NRIs that may get missed</vt:lpstr>
      <vt:lpstr>Reporting requirements for NRIs that may get missed</vt:lpstr>
      <vt:lpstr>Residential Status –  Reporting requirements by Non-Residents</vt:lpstr>
      <vt:lpstr>Recent developments</vt:lpstr>
      <vt:lpstr>Tax Clearance certificate</vt:lpstr>
      <vt:lpstr>Notices being issued</vt:lpstr>
      <vt:lpstr>Notices issued recently</vt:lpstr>
      <vt:lpstr>Change of citizenship</vt:lpstr>
      <vt:lpstr>Change of Citizenship</vt:lpstr>
      <vt:lpstr>Citizens of other countries – FEMA aspects</vt:lpstr>
      <vt:lpstr>Citizens of other countries – Tax and FCRA implications</vt:lpstr>
      <vt:lpstr>Other issues</vt:lpstr>
      <vt:lpstr>ITA provisions to be kept in mind</vt:lpstr>
      <vt:lpstr>Peculiar situations</vt:lpstr>
      <vt:lpstr>Jurisdictional factors</vt:lpstr>
      <vt:lpstr>Miscellaneous issues</vt:lpstr>
      <vt:lpstr>Conclusion</vt:lpstr>
      <vt:lpstr>Thanks!</vt:lpstr>
    </vt:vector>
  </TitlesOfParts>
  <Company>Rashmin Sanghvi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NRI under FEMA - Rutvik - ICAI FEMA Certificate Course</dc:title>
  <dc:creator>rutvik@rashminsanghvi.com</dc:creator>
  <cp:lastModifiedBy>Bhavya Gandhi</cp:lastModifiedBy>
  <cp:revision>2403</cp:revision>
  <cp:lastPrinted>2024-10-09T10:53:03Z</cp:lastPrinted>
  <dcterms:created xsi:type="dcterms:W3CDTF">2003-08-21T12:22:40Z</dcterms:created>
  <dcterms:modified xsi:type="dcterms:W3CDTF">2024-12-04T04:14:08Z</dcterms:modified>
</cp:coreProperties>
</file>